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355" r:id="rId3"/>
    <p:sldId id="366" r:id="rId4"/>
    <p:sldId id="280" r:id="rId5"/>
    <p:sldId id="281" r:id="rId6"/>
    <p:sldId id="282" r:id="rId7"/>
    <p:sldId id="349" r:id="rId8"/>
    <p:sldId id="283" r:id="rId9"/>
    <p:sldId id="285" r:id="rId10"/>
    <p:sldId id="356" r:id="rId11"/>
    <p:sldId id="329" r:id="rId12"/>
    <p:sldId id="351" r:id="rId13"/>
    <p:sldId id="352" r:id="rId14"/>
    <p:sldId id="330" r:id="rId15"/>
    <p:sldId id="331" r:id="rId16"/>
    <p:sldId id="357" r:id="rId17"/>
    <p:sldId id="332" r:id="rId18"/>
    <p:sldId id="333" r:id="rId19"/>
    <p:sldId id="353" r:id="rId20"/>
    <p:sldId id="334" r:id="rId21"/>
    <p:sldId id="361" r:id="rId22"/>
    <p:sldId id="360" r:id="rId23"/>
    <p:sldId id="359" r:id="rId24"/>
    <p:sldId id="335" r:id="rId25"/>
    <p:sldId id="367" r:id="rId26"/>
    <p:sldId id="368" r:id="rId27"/>
    <p:sldId id="363" r:id="rId28"/>
    <p:sldId id="364" r:id="rId29"/>
    <p:sldId id="336" r:id="rId30"/>
    <p:sldId id="338" r:id="rId31"/>
    <p:sldId id="339" r:id="rId32"/>
    <p:sldId id="341" r:id="rId33"/>
    <p:sldId id="342" r:id="rId34"/>
    <p:sldId id="343" r:id="rId35"/>
    <p:sldId id="365" r:id="rId36"/>
    <p:sldId id="345" r:id="rId37"/>
    <p:sldId id="346" r:id="rId38"/>
    <p:sldId id="347"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30" autoAdjust="0"/>
    <p:restoredTop sz="94660"/>
  </p:normalViewPr>
  <p:slideViewPr>
    <p:cSldViewPr snapToGrid="0">
      <p:cViewPr varScale="1">
        <p:scale>
          <a:sx n="153" d="100"/>
          <a:sy n="153" d="100"/>
        </p:scale>
        <p:origin x="184" y="8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363B15-8D4E-4A29-8653-631D464292AC}" type="datetimeFigureOut">
              <a:rPr lang="en-US" smtClean="0"/>
              <a:t>9/9/24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28869-296F-4493-9B08-47D31E56F3CD}" type="slidenum">
              <a:rPr lang="en-US" smtClean="0"/>
              <a:t>‹#›</a:t>
            </a:fld>
            <a:endParaRPr lang="en-US"/>
          </a:p>
        </p:txBody>
      </p:sp>
    </p:spTree>
    <p:extLst>
      <p:ext uri="{BB962C8B-B14F-4D97-AF65-F5344CB8AC3E}">
        <p14:creationId xmlns:p14="http://schemas.microsoft.com/office/powerpoint/2010/main" val="3374826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F363B15-8D4E-4A29-8653-631D464292AC}" type="datetimeFigureOut">
              <a:rPr lang="en-US" smtClean="0"/>
              <a:t>9/9/24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28869-296F-4493-9B08-47D31E56F3CD}" type="slidenum">
              <a:rPr lang="en-US" smtClean="0"/>
              <a:t>‹#›</a:t>
            </a:fld>
            <a:endParaRPr lang="en-US"/>
          </a:p>
        </p:txBody>
      </p:sp>
    </p:spTree>
    <p:extLst>
      <p:ext uri="{BB962C8B-B14F-4D97-AF65-F5344CB8AC3E}">
        <p14:creationId xmlns:p14="http://schemas.microsoft.com/office/powerpoint/2010/main" val="1916139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F363B15-8D4E-4A29-8653-631D464292AC}" type="datetimeFigureOut">
              <a:rPr lang="en-US" smtClean="0"/>
              <a:t>9/9/24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28869-296F-4493-9B08-47D31E56F3CD}" type="slidenum">
              <a:rPr lang="en-US" smtClean="0"/>
              <a:t>‹#›</a:t>
            </a:fld>
            <a:endParaRPr lang="en-US"/>
          </a:p>
        </p:txBody>
      </p:sp>
    </p:spTree>
    <p:extLst>
      <p:ext uri="{BB962C8B-B14F-4D97-AF65-F5344CB8AC3E}">
        <p14:creationId xmlns:p14="http://schemas.microsoft.com/office/powerpoint/2010/main" val="7628118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F363B15-8D4E-4A29-8653-631D464292AC}" type="datetimeFigureOut">
              <a:rPr lang="en-US" smtClean="0"/>
              <a:t>9/9/24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28869-296F-4493-9B08-47D31E56F3CD}"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6641956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F363B15-8D4E-4A29-8653-631D464292AC}" type="datetimeFigureOut">
              <a:rPr lang="en-US" smtClean="0"/>
              <a:t>9/9/24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28869-296F-4493-9B08-47D31E56F3CD}" type="slidenum">
              <a:rPr lang="en-US" smtClean="0"/>
              <a:t>‹#›</a:t>
            </a:fld>
            <a:endParaRPr lang="en-US"/>
          </a:p>
        </p:txBody>
      </p:sp>
    </p:spTree>
    <p:extLst>
      <p:ext uri="{BB962C8B-B14F-4D97-AF65-F5344CB8AC3E}">
        <p14:creationId xmlns:p14="http://schemas.microsoft.com/office/powerpoint/2010/main" val="40186532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F363B15-8D4E-4A29-8653-631D464292AC}" type="datetimeFigureOut">
              <a:rPr lang="en-US" smtClean="0"/>
              <a:t>9/9/24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228869-296F-4493-9B08-47D31E56F3CD}" type="slidenum">
              <a:rPr lang="en-US" smtClean="0"/>
              <a:t>‹#›</a:t>
            </a:fld>
            <a:endParaRPr lang="en-US"/>
          </a:p>
        </p:txBody>
      </p:sp>
    </p:spTree>
    <p:extLst>
      <p:ext uri="{BB962C8B-B14F-4D97-AF65-F5344CB8AC3E}">
        <p14:creationId xmlns:p14="http://schemas.microsoft.com/office/powerpoint/2010/main" val="19269347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F363B15-8D4E-4A29-8653-631D464292AC}" type="datetimeFigureOut">
              <a:rPr lang="en-US" smtClean="0"/>
              <a:t>9/9/24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228869-296F-4493-9B08-47D31E56F3CD}" type="slidenum">
              <a:rPr lang="en-US" smtClean="0"/>
              <a:t>‹#›</a:t>
            </a:fld>
            <a:endParaRPr lang="en-US"/>
          </a:p>
        </p:txBody>
      </p:sp>
    </p:spTree>
    <p:extLst>
      <p:ext uri="{BB962C8B-B14F-4D97-AF65-F5344CB8AC3E}">
        <p14:creationId xmlns:p14="http://schemas.microsoft.com/office/powerpoint/2010/main" val="3652162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363B15-8D4E-4A29-8653-631D464292AC}" type="datetimeFigureOut">
              <a:rPr lang="en-US" smtClean="0"/>
              <a:t>9/9/24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28869-296F-4493-9B08-47D31E56F3CD}" type="slidenum">
              <a:rPr lang="en-US" smtClean="0"/>
              <a:t>‹#›</a:t>
            </a:fld>
            <a:endParaRPr lang="en-US"/>
          </a:p>
        </p:txBody>
      </p:sp>
    </p:spTree>
    <p:extLst>
      <p:ext uri="{BB962C8B-B14F-4D97-AF65-F5344CB8AC3E}">
        <p14:creationId xmlns:p14="http://schemas.microsoft.com/office/powerpoint/2010/main" val="22015168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363B15-8D4E-4A29-8653-631D464292AC}" type="datetimeFigureOut">
              <a:rPr lang="en-US" smtClean="0"/>
              <a:t>9/9/24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28869-296F-4493-9B08-47D31E56F3CD}" type="slidenum">
              <a:rPr lang="en-US" smtClean="0"/>
              <a:t>‹#›</a:t>
            </a:fld>
            <a:endParaRPr lang="en-US"/>
          </a:p>
        </p:txBody>
      </p:sp>
    </p:spTree>
    <p:extLst>
      <p:ext uri="{BB962C8B-B14F-4D97-AF65-F5344CB8AC3E}">
        <p14:creationId xmlns:p14="http://schemas.microsoft.com/office/powerpoint/2010/main" val="1400486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 y="392927"/>
            <a:ext cx="12192000" cy="6858000"/>
          </a:xfrm>
          <a:prstGeom prst="rect">
            <a:avLst/>
          </a:prstGeom>
        </p:spPr>
      </p:pic>
      <p:sp>
        <p:nvSpPr>
          <p:cNvPr id="2" name="Title 1"/>
          <p:cNvSpPr>
            <a:spLocks noGrp="1"/>
          </p:cNvSpPr>
          <p:nvPr>
            <p:ph type="title" hasCustomPrompt="1"/>
          </p:nvPr>
        </p:nvSpPr>
        <p:spPr>
          <a:xfrm>
            <a:off x="913774" y="292513"/>
            <a:ext cx="10364451" cy="1122819"/>
          </a:xfrm>
        </p:spPr>
        <p:txBody>
          <a:bodyPr/>
          <a:lstStyle>
            <a:lvl1pPr>
              <a:defRPr cap="none"/>
            </a:lvl1pPr>
          </a:lstStyle>
          <a:p>
            <a:r>
              <a:rPr lang="en-US" dirty="0"/>
              <a:t>Click to edit master title style</a:t>
            </a:r>
          </a:p>
        </p:txBody>
      </p:sp>
      <p:sp>
        <p:nvSpPr>
          <p:cNvPr id="12" name="Content Placeholder 2"/>
          <p:cNvSpPr>
            <a:spLocks noGrp="1"/>
          </p:cNvSpPr>
          <p:nvPr>
            <p:ph sz="quarter" idx="13" hasCustomPrompt="1"/>
          </p:nvPr>
        </p:nvSpPr>
        <p:spPr>
          <a:xfrm>
            <a:off x="913774" y="1566408"/>
            <a:ext cx="10363826" cy="4224792"/>
          </a:xfrm>
        </p:spPr>
        <p:txBody>
          <a:bodyPr/>
          <a:lstStyle>
            <a:lvl1pPr marL="228600" indent="-228600">
              <a:buFont typeface="Wingdings" panose="05000000000000000000" pitchFamily="2" charset="2"/>
              <a:buChar char="§"/>
              <a:defRPr sz="2400" cap="none" baseline="0">
                <a:latin typeface="+mj-lt"/>
                <a:cs typeface="Calibri" panose="020F0502020204030204" pitchFamily="34" charset="0"/>
              </a:defRPr>
            </a:lvl1pPr>
            <a:lvl2pPr marL="685800" indent="-228600">
              <a:buFont typeface="Courier New" panose="02070309020205020404" pitchFamily="49" charset="0"/>
              <a:buChar char="o"/>
              <a:defRPr sz="2000" cap="none">
                <a:latin typeface="+mn-lt"/>
                <a:cs typeface="Calibri" panose="020F0502020204030204" pitchFamily="34" charset="0"/>
              </a:defRPr>
            </a:lvl2pPr>
            <a:lvl3pPr marL="1143000" indent="-228600">
              <a:buFont typeface="Wingdings" panose="05000000000000000000" pitchFamily="2" charset="2"/>
              <a:buChar char="v"/>
              <a:defRPr sz="1800" cap="none"/>
            </a:lvl3pPr>
            <a:lvl4pPr marL="1600200" indent="-228600">
              <a:buFont typeface="Wingdings" panose="05000000000000000000" pitchFamily="2" charset="2"/>
              <a:buChar char="q"/>
              <a:defRPr sz="1600" cap="none"/>
            </a:lvl4pPr>
          </a:lstStyle>
          <a:p>
            <a:pPr lvl="0"/>
            <a:r>
              <a:rPr lang="en-US" dirty="0" err="1"/>
              <a:t>Aaaa</a:t>
            </a:r>
            <a:endParaRPr lang="en-US" dirty="0"/>
          </a:p>
          <a:p>
            <a:pPr lvl="1"/>
            <a:r>
              <a:rPr lang="en-US" dirty="0" err="1"/>
              <a:t>Saaaa</a:t>
            </a:r>
            <a:endParaRPr lang="en-US" dirty="0"/>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F363B15-8D4E-4A29-8653-631D464292AC}" type="datetimeFigureOut">
              <a:rPr lang="en-US" smtClean="0"/>
              <a:t>9/9/24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28869-296F-4493-9B08-47D31E56F3CD}" type="slidenum">
              <a:rPr lang="en-US" smtClean="0"/>
              <a:t>‹#›</a:t>
            </a:fld>
            <a:endParaRPr lang="en-US"/>
          </a:p>
        </p:txBody>
      </p:sp>
    </p:spTree>
    <p:extLst>
      <p:ext uri="{BB962C8B-B14F-4D97-AF65-F5344CB8AC3E}">
        <p14:creationId xmlns:p14="http://schemas.microsoft.com/office/powerpoint/2010/main" val="1297737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363B15-8D4E-4A29-8653-631D464292AC}" type="datetimeFigureOut">
              <a:rPr lang="en-US" smtClean="0"/>
              <a:t>9/9/24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28869-296F-4493-9B08-47D31E56F3CD}" type="slidenum">
              <a:rPr lang="en-US" smtClean="0"/>
              <a:t>‹#›</a:t>
            </a:fld>
            <a:endParaRPr lang="en-US"/>
          </a:p>
        </p:txBody>
      </p:sp>
    </p:spTree>
    <p:extLst>
      <p:ext uri="{BB962C8B-B14F-4D97-AF65-F5344CB8AC3E}">
        <p14:creationId xmlns:p14="http://schemas.microsoft.com/office/powerpoint/2010/main" val="3142770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F363B15-8D4E-4A29-8653-631D464292AC}" type="datetimeFigureOut">
              <a:rPr lang="en-US" smtClean="0"/>
              <a:t>9/9/24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28869-296F-4493-9B08-47D31E56F3CD}" type="slidenum">
              <a:rPr lang="en-US" smtClean="0"/>
              <a:t>‹#›</a:t>
            </a:fld>
            <a:endParaRPr lang="en-US"/>
          </a:p>
        </p:txBody>
      </p:sp>
    </p:spTree>
    <p:extLst>
      <p:ext uri="{BB962C8B-B14F-4D97-AF65-F5344CB8AC3E}">
        <p14:creationId xmlns:p14="http://schemas.microsoft.com/office/powerpoint/2010/main" val="2205632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F363B15-8D4E-4A29-8653-631D464292AC}" type="datetimeFigureOut">
              <a:rPr lang="en-US" smtClean="0"/>
              <a:t>9/9/24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228869-296F-4493-9B08-47D31E56F3CD}" type="slidenum">
              <a:rPr lang="en-US" smtClean="0"/>
              <a:t>‹#›</a:t>
            </a:fld>
            <a:endParaRPr lang="en-US"/>
          </a:p>
        </p:txBody>
      </p:sp>
    </p:spTree>
    <p:extLst>
      <p:ext uri="{BB962C8B-B14F-4D97-AF65-F5344CB8AC3E}">
        <p14:creationId xmlns:p14="http://schemas.microsoft.com/office/powerpoint/2010/main" val="1142056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F363B15-8D4E-4A29-8653-631D464292AC}" type="datetimeFigureOut">
              <a:rPr lang="en-US" smtClean="0"/>
              <a:t>9/9/24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228869-296F-4493-9B08-47D31E56F3CD}" type="slidenum">
              <a:rPr lang="en-US" smtClean="0"/>
              <a:t>‹#›</a:t>
            </a:fld>
            <a:endParaRPr lang="en-US"/>
          </a:p>
        </p:txBody>
      </p:sp>
    </p:spTree>
    <p:extLst>
      <p:ext uri="{BB962C8B-B14F-4D97-AF65-F5344CB8AC3E}">
        <p14:creationId xmlns:p14="http://schemas.microsoft.com/office/powerpoint/2010/main" val="1444935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AF363B15-8D4E-4A29-8653-631D464292AC}" type="datetimeFigureOut">
              <a:rPr lang="en-US" smtClean="0"/>
              <a:t>9/9/24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228869-296F-4493-9B08-47D31E56F3CD}" type="slidenum">
              <a:rPr lang="en-US" smtClean="0"/>
              <a:t>‹#›</a:t>
            </a:fld>
            <a:endParaRPr lang="en-US"/>
          </a:p>
        </p:txBody>
      </p:sp>
    </p:spTree>
    <p:extLst>
      <p:ext uri="{BB962C8B-B14F-4D97-AF65-F5344CB8AC3E}">
        <p14:creationId xmlns:p14="http://schemas.microsoft.com/office/powerpoint/2010/main" val="1371099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F363B15-8D4E-4A29-8653-631D464292AC}" type="datetimeFigureOut">
              <a:rPr lang="en-US" smtClean="0"/>
              <a:t>9/9/24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28869-296F-4493-9B08-47D31E56F3CD}" type="slidenum">
              <a:rPr lang="en-US" smtClean="0"/>
              <a:t>‹#›</a:t>
            </a:fld>
            <a:endParaRPr lang="en-US"/>
          </a:p>
        </p:txBody>
      </p:sp>
    </p:spTree>
    <p:extLst>
      <p:ext uri="{BB962C8B-B14F-4D97-AF65-F5344CB8AC3E}">
        <p14:creationId xmlns:p14="http://schemas.microsoft.com/office/powerpoint/2010/main" val="2886539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F363B15-8D4E-4A29-8653-631D464292AC}" type="datetimeFigureOut">
              <a:rPr lang="en-US" smtClean="0"/>
              <a:t>9/9/24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28869-296F-4493-9B08-47D31E56F3CD}" type="slidenum">
              <a:rPr lang="en-US" smtClean="0"/>
              <a:t>‹#›</a:t>
            </a:fld>
            <a:endParaRPr lang="en-US"/>
          </a:p>
        </p:txBody>
      </p:sp>
    </p:spTree>
    <p:extLst>
      <p:ext uri="{BB962C8B-B14F-4D97-AF65-F5344CB8AC3E}">
        <p14:creationId xmlns:p14="http://schemas.microsoft.com/office/powerpoint/2010/main" val="3361991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AF363B15-8D4E-4A29-8653-631D464292AC}" type="datetimeFigureOut">
              <a:rPr lang="en-US" smtClean="0"/>
              <a:t>9/9/24</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82228869-296F-4493-9B08-47D31E56F3CD}" type="slidenum">
              <a:rPr lang="en-US" smtClean="0"/>
              <a:t>‹#›</a:t>
            </a:fld>
            <a:endParaRPr lang="en-US"/>
          </a:p>
        </p:txBody>
      </p:sp>
    </p:spTree>
    <p:extLst>
      <p:ext uri="{BB962C8B-B14F-4D97-AF65-F5344CB8AC3E}">
        <p14:creationId xmlns:p14="http://schemas.microsoft.com/office/powerpoint/2010/main" val="2340573895"/>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4A5E5-546A-4BE4-B835-42ACFAB217F9}"/>
              </a:ext>
            </a:extLst>
          </p:cNvPr>
          <p:cNvSpPr>
            <a:spLocks noGrp="1"/>
          </p:cNvSpPr>
          <p:nvPr>
            <p:ph type="ctrTitle"/>
          </p:nvPr>
        </p:nvSpPr>
        <p:spPr/>
        <p:txBody>
          <a:bodyPr/>
          <a:lstStyle/>
          <a:p>
            <a:r>
              <a:rPr lang="en-US" dirty="0"/>
              <a:t>Lecture 2: Python Basics -  Modules and Functions</a:t>
            </a:r>
          </a:p>
        </p:txBody>
      </p:sp>
      <p:sp>
        <p:nvSpPr>
          <p:cNvPr id="3" name="Subtitle 2">
            <a:extLst>
              <a:ext uri="{FF2B5EF4-FFF2-40B4-BE49-F238E27FC236}">
                <a16:creationId xmlns:a16="http://schemas.microsoft.com/office/drawing/2014/main" id="{014764E2-A33F-422A-AAE0-D1AE9C045D21}"/>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471794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FED1E-9BB5-3BA2-FE04-95A62E61B167}"/>
              </a:ext>
            </a:extLst>
          </p:cNvPr>
          <p:cNvSpPr>
            <a:spLocks noGrp="1"/>
          </p:cNvSpPr>
          <p:nvPr>
            <p:ph type="title"/>
          </p:nvPr>
        </p:nvSpPr>
        <p:spPr/>
        <p:txBody>
          <a:bodyPr/>
          <a:lstStyle/>
          <a:p>
            <a:r>
              <a:rPr lang="en-US" dirty="0"/>
              <a:t>Module search paths</a:t>
            </a:r>
          </a:p>
        </p:txBody>
      </p:sp>
      <p:sp>
        <p:nvSpPr>
          <p:cNvPr id="3" name="Content Placeholder 2">
            <a:extLst>
              <a:ext uri="{FF2B5EF4-FFF2-40B4-BE49-F238E27FC236}">
                <a16:creationId xmlns:a16="http://schemas.microsoft.com/office/drawing/2014/main" id="{8E14DCB7-A261-F501-3F9E-98F12A8D6D97}"/>
              </a:ext>
            </a:extLst>
          </p:cNvPr>
          <p:cNvSpPr>
            <a:spLocks noGrp="1"/>
          </p:cNvSpPr>
          <p:nvPr>
            <p:ph sz="quarter" idx="13"/>
          </p:nvPr>
        </p:nvSpPr>
        <p:spPr/>
        <p:txBody>
          <a:bodyPr/>
          <a:lstStyle/>
          <a:p>
            <a:r>
              <a:rPr lang="en-US" dirty="0"/>
              <a:t>Let us run the python program (foo.py) with the bar module it imports in a different directory.</a:t>
            </a:r>
          </a:p>
          <a:p>
            <a:pPr lvl="1"/>
            <a:r>
              <a:rPr lang="en-US" dirty="0"/>
              <a:t>Let foo.py be at </a:t>
            </a:r>
            <a:r>
              <a:rPr lang="en-US" i="1" dirty="0"/>
              <a:t>./run </a:t>
            </a:r>
            <a:r>
              <a:rPr lang="en-US" dirty="0"/>
              <a:t>directory, bar.by at </a:t>
            </a:r>
            <a:r>
              <a:rPr lang="en-US" i="1" dirty="0"/>
              <a:t>./modules</a:t>
            </a:r>
          </a:p>
          <a:p>
            <a:pPr lvl="1"/>
            <a:r>
              <a:rPr lang="en-US" i="1" dirty="0"/>
              <a:t>cd run</a:t>
            </a:r>
            <a:r>
              <a:rPr lang="en-US" dirty="0"/>
              <a:t>, and python3 </a:t>
            </a:r>
            <a:r>
              <a:rPr lang="en-US" i="1" dirty="0"/>
              <a:t>foo.py, </a:t>
            </a:r>
            <a:r>
              <a:rPr lang="en-US" dirty="0"/>
              <a:t>what happens?</a:t>
            </a:r>
          </a:p>
          <a:p>
            <a:pPr lvl="1"/>
            <a:endParaRPr lang="en-US" dirty="0"/>
          </a:p>
          <a:p>
            <a:r>
              <a:rPr lang="en-US" dirty="0"/>
              <a:t>How to fix the problem to make it work?</a:t>
            </a:r>
          </a:p>
          <a:p>
            <a:pPr lvl="1"/>
            <a:r>
              <a:rPr lang="en-US" dirty="0"/>
              <a:t>Update PATHONPATH in shell to include the modules directory and then run python3.</a:t>
            </a:r>
          </a:p>
        </p:txBody>
      </p:sp>
    </p:spTree>
    <p:extLst>
      <p:ext uri="{BB962C8B-B14F-4D97-AF65-F5344CB8AC3E}">
        <p14:creationId xmlns:p14="http://schemas.microsoft.com/office/powerpoint/2010/main" val="1792028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9AB1-762A-6043-8F7E-690F3864F07B}"/>
              </a:ext>
            </a:extLst>
          </p:cNvPr>
          <p:cNvSpPr>
            <a:spLocks noGrp="1"/>
          </p:cNvSpPr>
          <p:nvPr>
            <p:ph type="title"/>
          </p:nvPr>
        </p:nvSpPr>
        <p:spPr/>
        <p:txBody>
          <a:bodyPr/>
          <a:lstStyle/>
          <a:p>
            <a:r>
              <a:rPr lang="en-US" spc="-5" dirty="0"/>
              <a:t>Functions</a:t>
            </a:r>
            <a:endParaRPr lang="en-US" dirty="0"/>
          </a:p>
        </p:txBody>
      </p:sp>
      <p:sp>
        <p:nvSpPr>
          <p:cNvPr id="3" name="Content Placeholder 2">
            <a:extLst>
              <a:ext uri="{FF2B5EF4-FFF2-40B4-BE49-F238E27FC236}">
                <a16:creationId xmlns:a16="http://schemas.microsoft.com/office/drawing/2014/main" id="{299AB4A2-9FB7-D32D-8BDA-EA503FD881FE}"/>
              </a:ext>
            </a:extLst>
          </p:cNvPr>
          <p:cNvSpPr>
            <a:spLocks noGrp="1"/>
          </p:cNvSpPr>
          <p:nvPr>
            <p:ph sz="quarter" idx="13"/>
          </p:nvPr>
        </p:nvSpPr>
        <p:spPr>
          <a:xfrm>
            <a:off x="433137" y="4059621"/>
            <a:ext cx="5213683" cy="2286294"/>
          </a:xfrm>
        </p:spPr>
        <p:txBody>
          <a:bodyPr>
            <a:normAutofit lnSpcReduction="10000"/>
          </a:bodyPr>
          <a:lstStyle/>
          <a:p>
            <a:pPr marL="354965" marR="52705" indent="-342900">
              <a:lnSpc>
                <a:spcPct val="90800"/>
              </a:lnSpc>
              <a:spcBef>
                <a:spcPts val="295"/>
              </a:spcBef>
              <a:tabLst>
                <a:tab pos="299085" algn="l"/>
                <a:tab pos="299720" algn="l"/>
              </a:tabLst>
            </a:pPr>
            <a:r>
              <a:rPr lang="en-US" sz="2400" i="1" dirty="0">
                <a:cs typeface="Arial" panose="020B0604020202020204" pitchFamily="34" charset="0"/>
              </a:rPr>
              <a:t>def</a:t>
            </a:r>
            <a:r>
              <a:rPr lang="en-US" sz="2400" dirty="0">
                <a:cs typeface="Arial" panose="020B0604020202020204" pitchFamily="34" charset="0"/>
              </a:rPr>
              <a:t> is followed by the function name with round brackets  enclosing the arguments and a colon</a:t>
            </a:r>
          </a:p>
          <a:p>
            <a:pPr marL="354965" marR="52705" indent="-342900">
              <a:lnSpc>
                <a:spcPct val="90800"/>
              </a:lnSpc>
              <a:spcBef>
                <a:spcPts val="295"/>
              </a:spcBef>
              <a:tabLst>
                <a:tab pos="299085" algn="l"/>
                <a:tab pos="299720" algn="l"/>
              </a:tabLst>
            </a:pPr>
            <a:r>
              <a:rPr lang="en-US" sz="2400" dirty="0">
                <a:cs typeface="Arial" panose="020B0604020202020204" pitchFamily="34" charset="0"/>
              </a:rPr>
              <a:t>indented statements form a body  of the function</a:t>
            </a:r>
          </a:p>
          <a:p>
            <a:pPr marL="354965" indent="-342900">
              <a:lnSpc>
                <a:spcPts val="2065"/>
              </a:lnSpc>
              <a:spcBef>
                <a:spcPts val="70"/>
              </a:spcBef>
              <a:tabLst>
                <a:tab pos="299085" algn="l"/>
                <a:tab pos="299720" algn="l"/>
              </a:tabLst>
            </a:pPr>
            <a:r>
              <a:rPr lang="en-US" sz="2400" i="1" dirty="0">
                <a:cs typeface="Arial" panose="020B0604020202020204" pitchFamily="34" charset="0"/>
              </a:rPr>
              <a:t>return</a:t>
            </a:r>
            <a:r>
              <a:rPr lang="en-US" sz="2400" dirty="0">
                <a:cs typeface="Arial" panose="020B0604020202020204" pitchFamily="34" charset="0"/>
              </a:rPr>
              <a:t> specifies a list of values to be returned</a:t>
            </a:r>
          </a:p>
          <a:p>
            <a:endParaRPr lang="en-US" dirty="0"/>
          </a:p>
        </p:txBody>
      </p:sp>
      <p:sp>
        <p:nvSpPr>
          <p:cNvPr id="5" name="Rectangle 1">
            <a:extLst>
              <a:ext uri="{FF2B5EF4-FFF2-40B4-BE49-F238E27FC236}">
                <a16:creationId xmlns:a16="http://schemas.microsoft.com/office/drawing/2014/main" id="{401D2C28-074C-BDBC-72CB-89FB3DD8BDD0}"/>
              </a:ext>
            </a:extLst>
          </p:cNvPr>
          <p:cNvSpPr>
            <a:spLocks noChangeArrowheads="1"/>
          </p:cNvSpPr>
          <p:nvPr/>
        </p:nvSpPr>
        <p:spPr bwMode="auto">
          <a:xfrm>
            <a:off x="7266363" y="2305615"/>
            <a:ext cx="3570914" cy="2246769"/>
          </a:xfrm>
          <a:prstGeom prst="rect">
            <a:avLst/>
          </a:prstGeom>
          <a:noFill/>
          <a:ln>
            <a:solidFill>
              <a:schemeClr val="tx1"/>
            </a:solid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1" u="none" strike="noStrike" cap="none" normalizeH="0" baseline="0" dirty="0">
                <a:ln>
                  <a:noFill/>
                </a:ln>
                <a:solidFill>
                  <a:srgbClr val="808080"/>
                </a:solidFill>
                <a:effectLst/>
              </a:rPr>
              <a:t># Defining the function</a:t>
            </a:r>
            <a:br>
              <a:rPr kumimoji="0" lang="en-US" altLang="en-US" sz="2000" b="0" i="1" u="none" strike="noStrike" cap="none" normalizeH="0" baseline="0" dirty="0">
                <a:ln>
                  <a:noFill/>
                </a:ln>
                <a:solidFill>
                  <a:srgbClr val="808080"/>
                </a:solidFill>
                <a:effectLst/>
              </a:rPr>
            </a:br>
            <a:r>
              <a:rPr kumimoji="0" lang="en-US" altLang="en-US" sz="2000" b="1" i="0" u="none" strike="noStrike" cap="none" normalizeH="0" baseline="0" dirty="0">
                <a:ln>
                  <a:noFill/>
                </a:ln>
                <a:solidFill>
                  <a:srgbClr val="000080"/>
                </a:solidFill>
                <a:effectLst/>
              </a:rPr>
              <a:t>def </a:t>
            </a:r>
            <a:r>
              <a:rPr kumimoji="0" lang="en-US" altLang="en-US" sz="2000" b="0" i="0" u="none" strike="noStrike" cap="none" normalizeH="0" baseline="0" dirty="0" err="1">
                <a:ln>
                  <a:noFill/>
                </a:ln>
                <a:solidFill>
                  <a:srgbClr val="000000"/>
                </a:solidFill>
                <a:effectLst/>
              </a:rPr>
              <a:t>print_greeting</a:t>
            </a:r>
            <a:r>
              <a:rPr kumimoji="0" lang="en-US" altLang="en-US" sz="2000" b="0" i="0" u="none" strike="noStrike" cap="none" normalizeH="0" baseline="0" dirty="0">
                <a:ln>
                  <a:noFill/>
                </a:ln>
                <a:solidFill>
                  <a:srgbClr val="000000"/>
                </a:solidFill>
                <a:effectLst/>
              </a:rPr>
              <a:t>():</a:t>
            </a:r>
            <a:br>
              <a:rPr kumimoji="0" lang="en-US" altLang="en-US" sz="2000" b="0" i="0" u="none" strike="noStrike" cap="none" normalizeH="0" baseline="0" dirty="0">
                <a:ln>
                  <a:noFill/>
                </a:ln>
                <a:solidFill>
                  <a:srgbClr val="000000"/>
                </a:solidFill>
                <a:effectLst/>
              </a:rPr>
            </a:br>
            <a:r>
              <a:rPr kumimoji="0" lang="en-US" altLang="en-US" sz="2000" b="0" i="0" u="none" strike="noStrike" cap="none" normalizeH="0" baseline="0" dirty="0">
                <a:ln>
                  <a:noFill/>
                </a:ln>
                <a:solidFill>
                  <a:srgbClr val="000000"/>
                </a:solidFill>
                <a:effectLst/>
              </a:rPr>
              <a:t>    </a:t>
            </a:r>
            <a:r>
              <a:rPr kumimoji="0" lang="en-US" altLang="en-US" sz="2000" b="0" i="0" u="none" strike="noStrike" cap="none" normalizeH="0" baseline="0" dirty="0">
                <a:ln>
                  <a:noFill/>
                </a:ln>
                <a:solidFill>
                  <a:srgbClr val="000080"/>
                </a:solidFill>
                <a:effectLst/>
              </a:rPr>
              <a:t>print </a:t>
            </a:r>
            <a:r>
              <a:rPr kumimoji="0" lang="en-US" altLang="en-US" sz="2000" b="0" i="0" u="none" strike="noStrike" cap="none" normalizeH="0" baseline="0" dirty="0">
                <a:ln>
                  <a:noFill/>
                </a:ln>
                <a:solidFill>
                  <a:srgbClr val="000000"/>
                </a:solidFill>
                <a:effectLst/>
              </a:rPr>
              <a:t>(</a:t>
            </a:r>
            <a:r>
              <a:rPr kumimoji="0" lang="en-US" altLang="en-US" sz="2000" b="1" i="0" u="none" strike="noStrike" cap="none" normalizeH="0" baseline="0" dirty="0">
                <a:ln>
                  <a:noFill/>
                </a:ln>
                <a:solidFill>
                  <a:srgbClr val="008080"/>
                </a:solidFill>
                <a:effectLst/>
              </a:rPr>
              <a:t>"Hello!"</a:t>
            </a:r>
            <a:r>
              <a:rPr kumimoji="0" lang="en-US" altLang="en-US" sz="2000" b="0" i="0" u="none" strike="noStrike" cap="none" normalizeH="0" baseline="0" dirty="0">
                <a:ln>
                  <a:noFill/>
                </a:ln>
                <a:solidFill>
                  <a:srgbClr val="000000"/>
                </a:solidFill>
                <a:effectLst/>
              </a:rPr>
              <a:t>)</a:t>
            </a:r>
            <a:br>
              <a:rPr kumimoji="0" lang="en-US" altLang="en-US" sz="2000" b="0" i="0" u="none" strike="noStrike" cap="none" normalizeH="0" baseline="0" dirty="0">
                <a:ln>
                  <a:noFill/>
                </a:ln>
                <a:solidFill>
                  <a:srgbClr val="000000"/>
                </a:solidFill>
                <a:effectLst/>
              </a:rPr>
            </a:br>
            <a:r>
              <a:rPr kumimoji="0" lang="en-US" altLang="en-US" sz="2000" b="0" i="0" u="none" strike="noStrike" cap="none" normalizeH="0" baseline="0" dirty="0">
                <a:ln>
                  <a:noFill/>
                </a:ln>
                <a:solidFill>
                  <a:srgbClr val="000000"/>
                </a:solidFill>
                <a:effectLst/>
              </a:rPr>
              <a:t>    </a:t>
            </a:r>
            <a:r>
              <a:rPr kumimoji="0" lang="en-US" altLang="en-US" sz="2000" b="0" i="0" u="none" strike="noStrike" cap="none" normalizeH="0" baseline="0" dirty="0">
                <a:ln>
                  <a:noFill/>
                </a:ln>
                <a:solidFill>
                  <a:srgbClr val="000080"/>
                </a:solidFill>
                <a:effectLst/>
              </a:rPr>
              <a:t>print </a:t>
            </a:r>
            <a:r>
              <a:rPr kumimoji="0" lang="en-US" altLang="en-US" sz="2000" b="0" i="0" u="none" strike="noStrike" cap="none" normalizeH="0" baseline="0" dirty="0">
                <a:ln>
                  <a:noFill/>
                </a:ln>
                <a:solidFill>
                  <a:srgbClr val="000000"/>
                </a:solidFill>
                <a:effectLst/>
              </a:rPr>
              <a:t>(</a:t>
            </a:r>
            <a:r>
              <a:rPr kumimoji="0" lang="en-US" altLang="en-US" sz="2000" b="1" i="0" u="none" strike="noStrike" cap="none" normalizeH="0" baseline="0" dirty="0">
                <a:ln>
                  <a:noFill/>
                </a:ln>
                <a:solidFill>
                  <a:srgbClr val="008080"/>
                </a:solidFill>
                <a:effectLst/>
              </a:rPr>
              <a:t>"How are you today?"</a:t>
            </a:r>
            <a:r>
              <a:rPr kumimoji="0" lang="en-US" altLang="en-US" sz="2000" b="0" i="0" u="none" strike="noStrike" cap="none" normalizeH="0" baseline="0" dirty="0">
                <a:ln>
                  <a:noFill/>
                </a:ln>
                <a:solidFill>
                  <a:srgbClr val="000000"/>
                </a:solidFill>
                <a:effectLst/>
              </a:rPr>
              <a:t>)</a:t>
            </a:r>
            <a:br>
              <a:rPr kumimoji="0" lang="en-US" altLang="en-US" sz="2000" b="0" i="0" u="none" strike="noStrike" cap="none" normalizeH="0" baseline="0" dirty="0">
                <a:ln>
                  <a:noFill/>
                </a:ln>
                <a:solidFill>
                  <a:srgbClr val="000000"/>
                </a:solidFill>
                <a:effectLst/>
              </a:rPr>
            </a:br>
            <a:br>
              <a:rPr kumimoji="0" lang="en-US" altLang="en-US" sz="2000" b="0" i="0" u="none" strike="noStrike" cap="none" normalizeH="0" baseline="0" dirty="0">
                <a:ln>
                  <a:noFill/>
                </a:ln>
                <a:solidFill>
                  <a:srgbClr val="000000"/>
                </a:solidFill>
                <a:effectLst/>
              </a:rPr>
            </a:br>
            <a:r>
              <a:rPr kumimoji="0" lang="en-US" altLang="en-US" sz="2000" b="0" i="1" u="none" strike="noStrike" cap="none" normalizeH="0" baseline="0" dirty="0">
                <a:ln>
                  <a:noFill/>
                </a:ln>
                <a:solidFill>
                  <a:srgbClr val="808080"/>
                </a:solidFill>
                <a:effectLst/>
              </a:rPr>
              <a:t># Calling the function</a:t>
            </a:r>
            <a:br>
              <a:rPr kumimoji="0" lang="en-US" altLang="en-US" sz="2000" b="0" i="1" u="none" strike="noStrike" cap="none" normalizeH="0" baseline="0" dirty="0">
                <a:ln>
                  <a:noFill/>
                </a:ln>
                <a:solidFill>
                  <a:srgbClr val="808080"/>
                </a:solidFill>
                <a:effectLst/>
              </a:rPr>
            </a:br>
            <a:r>
              <a:rPr kumimoji="0" lang="en-US" altLang="en-US" sz="2000" b="0" i="0" u="none" strike="noStrike" cap="none" normalizeH="0" baseline="0" dirty="0" err="1">
                <a:ln>
                  <a:noFill/>
                </a:ln>
                <a:solidFill>
                  <a:srgbClr val="000000"/>
                </a:solidFill>
                <a:effectLst/>
              </a:rPr>
              <a:t>print_greeting</a:t>
            </a:r>
            <a:r>
              <a:rPr kumimoji="0" lang="en-US" altLang="en-US" sz="2000" b="0" i="0" u="none" strike="noStrike" cap="none" normalizeH="0" baseline="0" dirty="0">
                <a:ln>
                  <a:noFill/>
                </a:ln>
                <a:solidFill>
                  <a:srgbClr val="000000"/>
                </a:solidFill>
                <a:effectLst/>
              </a:rPr>
              <a:t>()</a:t>
            </a:r>
            <a:endParaRPr kumimoji="0" lang="en-US" altLang="en-US" sz="2000" b="0" i="0" u="none" strike="noStrike" cap="none" normalizeH="0" baseline="0" dirty="0">
              <a:ln>
                <a:noFill/>
              </a:ln>
              <a:solidFill>
                <a:schemeClr val="tx1"/>
              </a:solidFill>
              <a:effectLst/>
            </a:endParaRPr>
          </a:p>
        </p:txBody>
      </p:sp>
      <p:sp>
        <p:nvSpPr>
          <p:cNvPr id="6" name="Content Placeholder 2">
            <a:extLst>
              <a:ext uri="{FF2B5EF4-FFF2-40B4-BE49-F238E27FC236}">
                <a16:creationId xmlns:a16="http://schemas.microsoft.com/office/drawing/2014/main" id="{3E5E63E2-2E0C-2008-649E-CD9BAFD4DFFB}"/>
              </a:ext>
            </a:extLst>
          </p:cNvPr>
          <p:cNvSpPr txBox="1">
            <a:spLocks/>
          </p:cNvSpPr>
          <p:nvPr/>
        </p:nvSpPr>
        <p:spPr>
          <a:xfrm>
            <a:off x="6095999" y="3922294"/>
            <a:ext cx="5213683" cy="2607835"/>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tx1"/>
              </a:buClr>
              <a:buFont typeface="Wingdings" panose="05000000000000000000" pitchFamily="2" charset="2"/>
              <a:buChar char="§"/>
              <a:defRPr sz="2400" kern="1200" cap="none" baseline="0">
                <a:solidFill>
                  <a:schemeClr val="tx1"/>
                </a:solidFill>
                <a:effectLst/>
                <a:latin typeface="+mj-lt"/>
                <a:ea typeface="+mn-ea"/>
                <a:cs typeface="Calibri" panose="020F0502020204030204" pitchFamily="34" charset="0"/>
              </a:defRPr>
            </a:lvl1pPr>
            <a:lvl2pPr marL="685800" indent="-228600" algn="l" defTabSz="914400" rtl="0" eaLnBrk="1" latinLnBrk="0" hangingPunct="1">
              <a:lnSpc>
                <a:spcPct val="120000"/>
              </a:lnSpc>
              <a:spcBef>
                <a:spcPts val="500"/>
              </a:spcBef>
              <a:buClr>
                <a:schemeClr val="tx1"/>
              </a:buClr>
              <a:buFont typeface="Courier New" panose="02070309020205020404" pitchFamily="49" charset="0"/>
              <a:buChar char="o"/>
              <a:defRPr sz="2000" kern="1200" cap="none" baseline="0">
                <a:solidFill>
                  <a:schemeClr val="tx1"/>
                </a:solidFill>
                <a:effectLst/>
                <a:latin typeface="+mn-lt"/>
                <a:ea typeface="+mn-ea"/>
                <a:cs typeface="Calibri" panose="020F0502020204030204" pitchFamily="34" charset="0"/>
              </a:defRPr>
            </a:lvl2pPr>
            <a:lvl3pPr marL="1143000" indent="-228600" algn="l" defTabSz="914400" rtl="0" eaLnBrk="1" latinLnBrk="0" hangingPunct="1">
              <a:lnSpc>
                <a:spcPct val="120000"/>
              </a:lnSpc>
              <a:spcBef>
                <a:spcPts val="500"/>
              </a:spcBef>
              <a:buClr>
                <a:schemeClr val="tx1"/>
              </a:buClr>
              <a:buFont typeface="Wingdings" panose="05000000000000000000" pitchFamily="2" charset="2"/>
              <a:buChar char="v"/>
              <a:defRPr sz="1800" kern="1200" cap="none"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Wingdings" panose="05000000000000000000" pitchFamily="2" charset="2"/>
              <a:buChar char="q"/>
              <a:defRPr sz="16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endParaRPr lang="en-US" dirty="0"/>
          </a:p>
        </p:txBody>
      </p:sp>
      <p:sp>
        <p:nvSpPr>
          <p:cNvPr id="7" name="object 5">
            <a:extLst>
              <a:ext uri="{FF2B5EF4-FFF2-40B4-BE49-F238E27FC236}">
                <a16:creationId xmlns:a16="http://schemas.microsoft.com/office/drawing/2014/main" id="{4B316EA0-3231-8E6D-82FC-25671D9B431C}"/>
              </a:ext>
            </a:extLst>
          </p:cNvPr>
          <p:cNvSpPr txBox="1"/>
          <p:nvPr/>
        </p:nvSpPr>
        <p:spPr>
          <a:xfrm>
            <a:off x="433137" y="1514867"/>
            <a:ext cx="4836744" cy="2229200"/>
          </a:xfrm>
          <a:prstGeom prst="rect">
            <a:avLst/>
          </a:prstGeom>
          <a:solidFill>
            <a:schemeClr val="tx1"/>
          </a:solidFill>
        </p:spPr>
        <p:txBody>
          <a:bodyPr vert="horz" wrap="square" lIns="0" tIns="37465" rIns="0" bIns="0" rtlCol="0">
            <a:spAutoFit/>
          </a:bodyPr>
          <a:lstStyle/>
          <a:p>
            <a:pPr marL="12700" marR="5080" indent="63500">
              <a:lnSpc>
                <a:spcPct val="90900"/>
              </a:lnSpc>
              <a:spcBef>
                <a:spcPts val="295"/>
              </a:spcBef>
            </a:pPr>
            <a:r>
              <a:rPr lang="en-US" sz="2000" dirty="0">
                <a:solidFill>
                  <a:srgbClr val="FFFFFF"/>
                </a:solidFill>
                <a:latin typeface="Arial" panose="020B0604020202020204" pitchFamily="34" charset="0"/>
                <a:cs typeface="Arial" panose="020B0604020202020204" pitchFamily="34" charset="0"/>
              </a:rPr>
              <a:t>created with the </a:t>
            </a:r>
            <a:r>
              <a:rPr sz="2000" dirty="0">
                <a:solidFill>
                  <a:srgbClr val="FFFFFF"/>
                </a:solidFill>
                <a:latin typeface="Arial" panose="020B0604020202020204" pitchFamily="34" charset="0"/>
                <a:cs typeface="Arial" panose="020B0604020202020204" pitchFamily="34" charset="0"/>
              </a:rPr>
              <a:t>def  keyword </a:t>
            </a:r>
            <a:endParaRPr lang="en-US" sz="2000" dirty="0">
              <a:solidFill>
                <a:srgbClr val="FFFFFF"/>
              </a:solidFill>
              <a:latin typeface="Arial" panose="020B0604020202020204" pitchFamily="34" charset="0"/>
              <a:cs typeface="Arial" panose="020B0604020202020204" pitchFamily="34" charset="0"/>
            </a:endParaRPr>
          </a:p>
          <a:p>
            <a:pPr marL="12700" marR="5080" indent="63500">
              <a:lnSpc>
                <a:spcPct val="90900"/>
              </a:lnSpc>
              <a:spcBef>
                <a:spcPts val="295"/>
              </a:spcBef>
            </a:pPr>
            <a:endParaRPr lang="en-US" sz="2000" dirty="0">
              <a:solidFill>
                <a:srgbClr val="FFFFFF"/>
              </a:solidFill>
              <a:latin typeface="Arial" panose="020B0604020202020204" pitchFamily="34" charset="0"/>
              <a:cs typeface="Arial" panose="020B0604020202020204" pitchFamily="34" charset="0"/>
            </a:endParaRPr>
          </a:p>
          <a:p>
            <a:pPr marL="12700" marR="5080" indent="63500">
              <a:lnSpc>
                <a:spcPct val="90900"/>
              </a:lnSpc>
              <a:spcBef>
                <a:spcPts val="295"/>
              </a:spcBef>
            </a:pPr>
            <a:r>
              <a:rPr sz="2000" dirty="0">
                <a:solidFill>
                  <a:srgbClr val="FFFFFF"/>
                </a:solidFill>
                <a:latin typeface="Arial" panose="020B0604020202020204" pitchFamily="34" charset="0"/>
                <a:cs typeface="Arial" panose="020B0604020202020204" pitchFamily="34" charset="0"/>
              </a:rPr>
              <a:t>statements in the </a:t>
            </a:r>
            <a:r>
              <a:rPr lang="en-US" sz="2000" dirty="0">
                <a:solidFill>
                  <a:srgbClr val="FFFFFF"/>
                </a:solidFill>
                <a:latin typeface="Arial" panose="020B0604020202020204" pitchFamily="34" charset="0"/>
                <a:cs typeface="Arial" panose="020B0604020202020204" pitchFamily="34" charset="0"/>
              </a:rPr>
              <a:t>function </a:t>
            </a:r>
          </a:p>
          <a:p>
            <a:pPr marL="12700" marR="5080" indent="63500">
              <a:lnSpc>
                <a:spcPct val="90900"/>
              </a:lnSpc>
              <a:spcBef>
                <a:spcPts val="295"/>
              </a:spcBef>
            </a:pPr>
            <a:r>
              <a:rPr sz="2000" dirty="0">
                <a:solidFill>
                  <a:srgbClr val="FFFFFF"/>
                </a:solidFill>
                <a:latin typeface="Arial" panose="020B0604020202020204" pitchFamily="34" charset="0"/>
                <a:cs typeface="Arial" panose="020B0604020202020204" pitchFamily="34" charset="0"/>
              </a:rPr>
              <a:t>must be indented.</a:t>
            </a:r>
            <a:endParaRPr lang="en-US" sz="2000" dirty="0">
              <a:latin typeface="Arial" panose="020B0604020202020204" pitchFamily="34" charset="0"/>
              <a:cs typeface="Arial" panose="020B0604020202020204" pitchFamily="34" charset="0"/>
            </a:endParaRPr>
          </a:p>
          <a:p>
            <a:pPr marL="12700" marR="5080" indent="63500">
              <a:lnSpc>
                <a:spcPct val="90900"/>
              </a:lnSpc>
              <a:spcBef>
                <a:spcPts val="295"/>
              </a:spcBef>
            </a:pPr>
            <a:endParaRPr lang="en-US" sz="2000" b="1" dirty="0">
              <a:solidFill>
                <a:srgbClr val="FF6300"/>
              </a:solidFill>
              <a:latin typeface="Arial" panose="020B0604020202020204" pitchFamily="34" charset="0"/>
              <a:cs typeface="Arial" panose="020B0604020202020204" pitchFamily="34" charset="0"/>
            </a:endParaRPr>
          </a:p>
          <a:p>
            <a:pPr marL="12700" marR="5080" indent="63500">
              <a:lnSpc>
                <a:spcPct val="90900"/>
              </a:lnSpc>
              <a:spcBef>
                <a:spcPts val="295"/>
              </a:spcBef>
            </a:pPr>
            <a:r>
              <a:rPr sz="2000" b="1" dirty="0">
                <a:solidFill>
                  <a:srgbClr val="FF6300"/>
                </a:solidFill>
                <a:latin typeface="Arial" panose="020B0604020202020204" pitchFamily="34" charset="0"/>
                <a:cs typeface="Arial" panose="020B0604020202020204" pitchFamily="34" charset="0"/>
              </a:rPr>
              <a:t>def </a:t>
            </a:r>
            <a:r>
              <a:rPr sz="2000" dirty="0">
                <a:solidFill>
                  <a:srgbClr val="FF00FF"/>
                </a:solidFill>
                <a:latin typeface="Arial" panose="020B0604020202020204" pitchFamily="34" charset="0"/>
                <a:cs typeface="Arial" panose="020B0604020202020204" pitchFamily="34" charset="0"/>
              </a:rPr>
              <a:t>function_name</a:t>
            </a:r>
            <a:r>
              <a:rPr sz="2000" b="1" dirty="0">
                <a:solidFill>
                  <a:srgbClr val="FFCC00"/>
                </a:solidFill>
                <a:latin typeface="Arial" panose="020B0604020202020204" pitchFamily="34" charset="0"/>
                <a:cs typeface="Arial" panose="020B0604020202020204" pitchFamily="34" charset="0"/>
              </a:rPr>
              <a:t>(args): </a:t>
            </a:r>
            <a:endParaRPr lang="en-US" sz="2000" b="1" dirty="0">
              <a:solidFill>
                <a:srgbClr val="FFCC00"/>
              </a:solidFill>
              <a:latin typeface="Arial" panose="020B0604020202020204" pitchFamily="34" charset="0"/>
              <a:cs typeface="Arial" panose="020B0604020202020204" pitchFamily="34" charset="0"/>
            </a:endParaRPr>
          </a:p>
          <a:p>
            <a:pPr marL="12700" marR="5080" indent="63500">
              <a:lnSpc>
                <a:spcPct val="90900"/>
              </a:lnSpc>
              <a:spcBef>
                <a:spcPts val="295"/>
              </a:spcBef>
            </a:pPr>
            <a:r>
              <a:rPr lang="en-US" sz="2000" b="1" dirty="0">
                <a:solidFill>
                  <a:srgbClr val="FFCC00"/>
                </a:solidFill>
                <a:latin typeface="Arial" panose="020B0604020202020204" pitchFamily="34" charset="0"/>
                <a:cs typeface="Arial" panose="020B0604020202020204" pitchFamily="34" charset="0"/>
              </a:rPr>
              <a:t>	</a:t>
            </a:r>
            <a:r>
              <a:rPr sz="2000" b="1" dirty="0">
                <a:solidFill>
                  <a:srgbClr val="FF6300"/>
                </a:solidFill>
                <a:latin typeface="Arial" panose="020B0604020202020204" pitchFamily="34" charset="0"/>
                <a:cs typeface="Arial" panose="020B0604020202020204" pitchFamily="34" charset="0"/>
              </a:rPr>
              <a:t>statements</a:t>
            </a:r>
            <a:endParaRP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8431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9AB1-762A-6043-8F7E-690F3864F07B}"/>
              </a:ext>
            </a:extLst>
          </p:cNvPr>
          <p:cNvSpPr>
            <a:spLocks noGrp="1"/>
          </p:cNvSpPr>
          <p:nvPr>
            <p:ph type="title"/>
          </p:nvPr>
        </p:nvSpPr>
        <p:spPr/>
        <p:txBody>
          <a:bodyPr/>
          <a:lstStyle/>
          <a:p>
            <a:r>
              <a:rPr lang="en-US" spc="-5" dirty="0"/>
              <a:t>Example</a:t>
            </a:r>
            <a:endParaRPr lang="en-US" dirty="0"/>
          </a:p>
        </p:txBody>
      </p:sp>
      <p:sp>
        <p:nvSpPr>
          <p:cNvPr id="5" name="Rectangle 1">
            <a:extLst>
              <a:ext uri="{FF2B5EF4-FFF2-40B4-BE49-F238E27FC236}">
                <a16:creationId xmlns:a16="http://schemas.microsoft.com/office/drawing/2014/main" id="{401D2C28-074C-BDBC-72CB-89FB3DD8BDD0}"/>
              </a:ext>
            </a:extLst>
          </p:cNvPr>
          <p:cNvSpPr>
            <a:spLocks noChangeArrowheads="1"/>
          </p:cNvSpPr>
          <p:nvPr/>
        </p:nvSpPr>
        <p:spPr bwMode="auto">
          <a:xfrm>
            <a:off x="2669476" y="1387751"/>
            <a:ext cx="6225037" cy="1015663"/>
          </a:xfrm>
          <a:prstGeom prst="rect">
            <a:avLst/>
          </a:prstGeom>
          <a:noFill/>
          <a:ln>
            <a:solidFill>
              <a:schemeClr val="tx1"/>
            </a:solidFill>
          </a:ln>
          <a:effectLst/>
        </p:spPr>
        <p:txBody>
          <a:bodyPr vert="horz" wrap="non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kumimoji="0" lang="en-US" altLang="en-US" sz="2000" b="1" i="0" u="none" strike="noStrike" cap="none" normalizeH="0" baseline="0" dirty="0">
                <a:ln>
                  <a:noFill/>
                </a:ln>
                <a:solidFill>
                  <a:srgbClr val="000080"/>
                </a:solidFill>
                <a:effectLst/>
                <a:latin typeface="Arial" panose="020B0604020202020204" pitchFamily="34" charset="0"/>
                <a:cs typeface="Arial" panose="020B0604020202020204" pitchFamily="34" charset="0"/>
              </a:rPr>
              <a:t>def </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connect(</a:t>
            </a:r>
            <a:r>
              <a:rPr kumimoji="0" lang="en-US" altLang="en-US" sz="2000" b="0" i="0" u="none" strike="noStrike" cap="none" normalizeH="0" baseline="0" dirty="0" err="1">
                <a:ln>
                  <a:noFill/>
                </a:ln>
                <a:solidFill>
                  <a:srgbClr val="808080"/>
                </a:solidFill>
                <a:effectLst/>
                <a:latin typeface="Arial" panose="020B0604020202020204" pitchFamily="34" charset="0"/>
                <a:cs typeface="Arial" panose="020B0604020202020204" pitchFamily="34" charset="0"/>
              </a:rPr>
              <a:t>uname</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2000" b="0" i="0" u="none" strike="noStrike" cap="none" normalizeH="0" baseline="0" dirty="0" err="1">
                <a:ln>
                  <a:noFill/>
                </a:ln>
                <a:solidFill>
                  <a:srgbClr val="808080"/>
                </a:solidFill>
                <a:effectLst/>
                <a:latin typeface="Arial" panose="020B0604020202020204" pitchFamily="34" charset="0"/>
                <a:cs typeface="Arial" panose="020B0604020202020204" pitchFamily="34" charset="0"/>
              </a:rPr>
              <a:t>pword</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server,    port):</a:t>
            </a:r>
            <a:b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2000" b="0" i="0" u="none" strike="noStrike" cap="none" normalizeH="0" baseline="0" dirty="0">
                <a:ln>
                  <a:noFill/>
                </a:ln>
                <a:solidFill>
                  <a:srgbClr val="000080"/>
                </a:solidFill>
                <a:effectLst/>
                <a:latin typeface="Arial" panose="020B0604020202020204" pitchFamily="34" charset="0"/>
                <a:cs typeface="Arial" panose="020B0604020202020204" pitchFamily="34" charset="0"/>
              </a:rPr>
              <a:t>print</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r>
              <a:rPr kumimoji="0" lang="en-US" altLang="en-US" sz="2000" b="1" i="0" u="none" strike="noStrike" cap="none" normalizeH="0" baseline="0" dirty="0">
                <a:ln>
                  <a:noFill/>
                </a:ln>
                <a:solidFill>
                  <a:srgbClr val="008080"/>
                </a:solidFill>
                <a:effectLst/>
                <a:latin typeface="Arial" panose="020B0604020202020204" pitchFamily="34" charset="0"/>
                <a:cs typeface="Arial" panose="020B0604020202020204" pitchFamily="34" charset="0"/>
              </a:rPr>
              <a:t>"Connecting  to"</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server,    </a:t>
            </a:r>
            <a:r>
              <a:rPr kumimoji="0" lang="en-US" altLang="en-US" sz="2000" b="1" i="0" u="none" strike="noStrike" cap="none" normalizeH="0" baseline="0" dirty="0">
                <a:ln>
                  <a:noFill/>
                </a:ln>
                <a:solidFill>
                  <a:srgbClr val="008080"/>
                </a:solidFill>
                <a:effectLst/>
                <a:latin typeface="Arial" panose="020B0604020202020204" pitchFamily="34" charset="0"/>
                <a:cs typeface="Arial" panose="020B0604020202020204" pitchFamily="34" charset="0"/>
              </a:rPr>
              <a:t>":"</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port,  </a:t>
            </a:r>
            <a:r>
              <a:rPr kumimoji="0" lang="en-US" altLang="en-US" sz="2000" b="1" i="0" u="none" strike="noStrike" cap="none" normalizeH="0" baseline="0" dirty="0">
                <a:ln>
                  <a:noFill/>
                </a:ln>
                <a:solidFill>
                  <a:srgbClr val="008080"/>
                </a:solidFill>
                <a:effectLst/>
                <a:latin typeface="Arial" panose="020B0604020202020204" pitchFamily="34" charset="0"/>
                <a:cs typeface="Arial" panose="020B0604020202020204" pitchFamily="34" charset="0"/>
              </a:rPr>
              <a:t>"..."</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b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2000" b="0" i="1" u="none" strike="noStrike" cap="none" normalizeH="0" baseline="0" dirty="0">
                <a:ln>
                  <a:noFill/>
                </a:ln>
                <a:solidFill>
                  <a:srgbClr val="808080"/>
                </a:solidFill>
                <a:effectLst/>
                <a:latin typeface="Arial" panose="020B0604020202020204" pitchFamily="34" charset="0"/>
                <a:cs typeface="Arial" panose="020B0604020202020204" pitchFamily="34" charset="0"/>
              </a:rPr>
              <a:t>#  Connecting code   here   ...</a:t>
            </a:r>
            <a:endParaRPr kumimoji="0" lang="en-US" altLang="en-US" sz="2000" b="0" i="0" u="none" strike="noStrike" cap="none" normalizeH="0" baseline="0" dirty="0">
              <a:ln>
                <a:noFill/>
              </a:ln>
              <a:solidFill>
                <a:schemeClr val="tx1"/>
              </a:solidFill>
              <a:effectLst/>
            </a:endParaRPr>
          </a:p>
        </p:txBody>
      </p:sp>
      <p:sp>
        <p:nvSpPr>
          <p:cNvPr id="6" name="Content Placeholder 2">
            <a:extLst>
              <a:ext uri="{FF2B5EF4-FFF2-40B4-BE49-F238E27FC236}">
                <a16:creationId xmlns:a16="http://schemas.microsoft.com/office/drawing/2014/main" id="{3E5E63E2-2E0C-2008-649E-CD9BAFD4DFFB}"/>
              </a:ext>
            </a:extLst>
          </p:cNvPr>
          <p:cNvSpPr txBox="1">
            <a:spLocks/>
          </p:cNvSpPr>
          <p:nvPr/>
        </p:nvSpPr>
        <p:spPr>
          <a:xfrm>
            <a:off x="6095999" y="3922294"/>
            <a:ext cx="5213683" cy="2607835"/>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tx1"/>
              </a:buClr>
              <a:buFont typeface="Wingdings" panose="05000000000000000000" pitchFamily="2" charset="2"/>
              <a:buChar char="§"/>
              <a:defRPr sz="2400" kern="1200" cap="none" baseline="0">
                <a:solidFill>
                  <a:schemeClr val="tx1"/>
                </a:solidFill>
                <a:effectLst/>
                <a:latin typeface="+mj-lt"/>
                <a:ea typeface="+mn-ea"/>
                <a:cs typeface="Calibri" panose="020F0502020204030204" pitchFamily="34" charset="0"/>
              </a:defRPr>
            </a:lvl1pPr>
            <a:lvl2pPr marL="685800" indent="-228600" algn="l" defTabSz="914400" rtl="0" eaLnBrk="1" latinLnBrk="0" hangingPunct="1">
              <a:lnSpc>
                <a:spcPct val="120000"/>
              </a:lnSpc>
              <a:spcBef>
                <a:spcPts val="500"/>
              </a:spcBef>
              <a:buClr>
                <a:schemeClr val="tx1"/>
              </a:buClr>
              <a:buFont typeface="Courier New" panose="02070309020205020404" pitchFamily="49" charset="0"/>
              <a:buChar char="o"/>
              <a:defRPr sz="2000" kern="1200" cap="none" baseline="0">
                <a:solidFill>
                  <a:schemeClr val="tx1"/>
                </a:solidFill>
                <a:effectLst/>
                <a:latin typeface="+mn-lt"/>
                <a:ea typeface="+mn-ea"/>
                <a:cs typeface="Calibri" panose="020F0502020204030204" pitchFamily="34" charset="0"/>
              </a:defRPr>
            </a:lvl2pPr>
            <a:lvl3pPr marL="1143000" indent="-228600" algn="l" defTabSz="914400" rtl="0" eaLnBrk="1" latinLnBrk="0" hangingPunct="1">
              <a:lnSpc>
                <a:spcPct val="120000"/>
              </a:lnSpc>
              <a:spcBef>
                <a:spcPts val="500"/>
              </a:spcBef>
              <a:buClr>
                <a:schemeClr val="tx1"/>
              </a:buClr>
              <a:buFont typeface="Wingdings" panose="05000000000000000000" pitchFamily="2" charset="2"/>
              <a:buChar char="v"/>
              <a:defRPr sz="1800" kern="1200" cap="none"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Wingdings" panose="05000000000000000000" pitchFamily="2" charset="2"/>
              <a:buChar char="q"/>
              <a:defRPr sz="16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endParaRPr lang="en-US" dirty="0"/>
          </a:p>
        </p:txBody>
      </p:sp>
      <p:sp>
        <p:nvSpPr>
          <p:cNvPr id="7" name="Content Placeholder 6">
            <a:extLst>
              <a:ext uri="{FF2B5EF4-FFF2-40B4-BE49-F238E27FC236}">
                <a16:creationId xmlns:a16="http://schemas.microsoft.com/office/drawing/2014/main" id="{1310C439-F3AA-13F6-3B16-9F0A040E2B6A}"/>
              </a:ext>
            </a:extLst>
          </p:cNvPr>
          <p:cNvSpPr>
            <a:spLocks noGrp="1"/>
          </p:cNvSpPr>
          <p:nvPr>
            <p:ph sz="quarter" idx="13"/>
          </p:nvPr>
        </p:nvSpPr>
        <p:spPr>
          <a:xfrm>
            <a:off x="2001045" y="4278509"/>
            <a:ext cx="8577618" cy="1294601"/>
          </a:xfrm>
        </p:spPr>
        <p:txBody>
          <a:bodyPr/>
          <a:lstStyle/>
          <a:p>
            <a:r>
              <a:rPr lang="en-US" sz="2400" dirty="0">
                <a:latin typeface="Arial" panose="020B0604020202020204" pitchFamily="34" charset="0"/>
                <a:cs typeface="Arial" panose="020B0604020202020204" pitchFamily="34" charset="0"/>
              </a:rPr>
              <a:t>Arguments to a Python function are required and positional</a:t>
            </a:r>
          </a:p>
          <a:p>
            <a:endParaRPr lang="en-US" dirty="0"/>
          </a:p>
        </p:txBody>
      </p:sp>
      <p:sp>
        <p:nvSpPr>
          <p:cNvPr id="8" name="Rectangle 1">
            <a:extLst>
              <a:ext uri="{FF2B5EF4-FFF2-40B4-BE49-F238E27FC236}">
                <a16:creationId xmlns:a16="http://schemas.microsoft.com/office/drawing/2014/main" id="{1C9D60EC-2614-6D2E-8308-4DAB5C6C38A9}"/>
              </a:ext>
            </a:extLst>
          </p:cNvPr>
          <p:cNvSpPr>
            <a:spLocks noChangeArrowheads="1"/>
          </p:cNvSpPr>
          <p:nvPr/>
        </p:nvSpPr>
        <p:spPr bwMode="auto">
          <a:xfrm>
            <a:off x="2669476" y="2641232"/>
            <a:ext cx="7233070" cy="1015663"/>
          </a:xfrm>
          <a:prstGeom prst="rect">
            <a:avLst/>
          </a:prstGeom>
          <a:noFill/>
          <a:ln>
            <a:solidFill>
              <a:schemeClr val="tx1"/>
            </a:solid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1" u="none" strike="noStrike" cap="none" normalizeH="0" baseline="0" dirty="0">
                <a:ln>
                  <a:noFill/>
                </a:ln>
                <a:solidFill>
                  <a:srgbClr val="808080"/>
                </a:solidFill>
                <a:effectLst/>
                <a:latin typeface="Arial" panose="020B0604020202020204" pitchFamily="34" charset="0"/>
                <a:cs typeface="Arial" panose="020B0604020202020204" pitchFamily="34" charset="0"/>
              </a:rPr>
              <a:t>#example of calls</a:t>
            </a:r>
            <a:br>
              <a:rPr kumimoji="0" lang="en-US" altLang="en-US" sz="2000" b="0" i="1" u="none" strike="noStrike" cap="none" normalizeH="0" baseline="0" dirty="0">
                <a:ln>
                  <a:noFill/>
                </a:ln>
                <a:solidFill>
                  <a:srgbClr val="808080"/>
                </a:solidFill>
                <a:effectLst/>
                <a:latin typeface="Arial" panose="020B0604020202020204" pitchFamily="34" charset="0"/>
                <a:cs typeface="Arial" panose="020B0604020202020204" pitchFamily="34" charset="0"/>
              </a:rPr>
            </a:b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connect(</a:t>
            </a:r>
            <a:r>
              <a:rPr kumimoji="0" lang="en-US" altLang="en-US" sz="2000" b="1" i="0" u="none" strike="noStrike" cap="none" normalizeH="0" baseline="0" dirty="0">
                <a:ln>
                  <a:noFill/>
                </a:ln>
                <a:solidFill>
                  <a:srgbClr val="008080"/>
                </a:solidFill>
                <a:effectLst/>
                <a:latin typeface="Arial" panose="020B0604020202020204" pitchFamily="34" charset="0"/>
                <a:cs typeface="Arial" panose="020B0604020202020204" pitchFamily="34" charset="0"/>
              </a:rPr>
              <a:t>'admin'</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2000" b="1" i="0" u="none" strike="noStrike" cap="none" normalizeH="0" baseline="0" dirty="0">
                <a:ln>
                  <a:noFill/>
                </a:ln>
                <a:solidFill>
                  <a:srgbClr val="008080"/>
                </a:solidFill>
                <a:effectLst/>
                <a:latin typeface="Arial" panose="020B0604020202020204" pitchFamily="34" charset="0"/>
                <a:cs typeface="Arial" panose="020B0604020202020204" pitchFamily="34" charset="0"/>
              </a:rPr>
              <a:t>'</a:t>
            </a:r>
            <a:r>
              <a:rPr kumimoji="0" lang="en-US" altLang="en-US" sz="2000" b="1" i="0" u="none" strike="noStrike" cap="none" normalizeH="0" baseline="0" dirty="0" err="1">
                <a:ln>
                  <a:noFill/>
                </a:ln>
                <a:solidFill>
                  <a:srgbClr val="008080"/>
                </a:solidFill>
                <a:effectLst/>
                <a:latin typeface="Arial" panose="020B0604020202020204" pitchFamily="34" charset="0"/>
                <a:cs typeface="Arial" panose="020B0604020202020204" pitchFamily="34" charset="0"/>
              </a:rPr>
              <a:t>ilovecats</a:t>
            </a:r>
            <a:r>
              <a:rPr kumimoji="0" lang="en-US" altLang="en-US" sz="2000" b="1" i="0" u="none" strike="noStrike" cap="none" normalizeH="0" baseline="0" dirty="0">
                <a:ln>
                  <a:noFill/>
                </a:ln>
                <a:solidFill>
                  <a:srgbClr val="008080"/>
                </a:solidFill>
                <a:effectLst/>
                <a:latin typeface="Arial" panose="020B0604020202020204" pitchFamily="34" charset="0"/>
                <a:cs typeface="Arial" panose="020B0604020202020204" pitchFamily="34" charset="0"/>
              </a:rPr>
              <a:t>'</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2000" b="1" i="0" u="none" strike="noStrike" cap="none" normalizeH="0" baseline="0" dirty="0">
                <a:ln>
                  <a:noFill/>
                </a:ln>
                <a:solidFill>
                  <a:srgbClr val="008080"/>
                </a:solidFill>
                <a:effectLst/>
                <a:latin typeface="Arial" panose="020B0604020202020204" pitchFamily="34" charset="0"/>
                <a:cs typeface="Arial" panose="020B0604020202020204" pitchFamily="34" charset="0"/>
              </a:rPr>
              <a:t>'shell.cs.fsu.edu'</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2000" b="0" i="0" u="none" strike="noStrike" cap="none" normalizeH="0" baseline="0" dirty="0">
                <a:ln>
                  <a:noFill/>
                </a:ln>
                <a:solidFill>
                  <a:srgbClr val="0000FF"/>
                </a:solidFill>
                <a:effectLst/>
                <a:latin typeface="Arial" panose="020B0604020202020204" pitchFamily="34" charset="0"/>
                <a:cs typeface="Arial" panose="020B0604020202020204" pitchFamily="34" charset="0"/>
              </a:rPr>
              <a:t>9160</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b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connect(</a:t>
            </a:r>
            <a:r>
              <a:rPr kumimoji="0" lang="en-US" altLang="en-US" sz="2000" b="1" i="0" u="none" strike="noStrike" cap="none" normalizeH="0" baseline="0" dirty="0">
                <a:ln>
                  <a:noFill/>
                </a:ln>
                <a:solidFill>
                  <a:srgbClr val="008080"/>
                </a:solidFill>
                <a:effectLst/>
                <a:latin typeface="Arial" panose="020B0604020202020204" pitchFamily="34" charset="0"/>
                <a:cs typeface="Arial" panose="020B0604020202020204" pitchFamily="34" charset="0"/>
              </a:rPr>
              <a:t>'</a:t>
            </a:r>
            <a:r>
              <a:rPr kumimoji="0" lang="en-US" altLang="en-US" sz="2000" b="1" i="0" u="none" strike="noStrike" cap="none" normalizeH="0" baseline="0" dirty="0" err="1">
                <a:ln>
                  <a:noFill/>
                </a:ln>
                <a:solidFill>
                  <a:srgbClr val="008080"/>
                </a:solidFill>
                <a:effectLst/>
                <a:latin typeface="Arial" panose="020B0604020202020204" pitchFamily="34" charset="0"/>
                <a:cs typeface="Arial" panose="020B0604020202020204" pitchFamily="34" charset="0"/>
              </a:rPr>
              <a:t>jdoe</a:t>
            </a:r>
            <a:r>
              <a:rPr kumimoji="0" lang="en-US" altLang="en-US" sz="2000" b="1" i="0" u="none" strike="noStrike" cap="none" normalizeH="0" baseline="0" dirty="0">
                <a:ln>
                  <a:noFill/>
                </a:ln>
                <a:solidFill>
                  <a:srgbClr val="008080"/>
                </a:solidFill>
                <a:effectLst/>
                <a:latin typeface="Arial" panose="020B0604020202020204" pitchFamily="34" charset="0"/>
                <a:cs typeface="Arial" panose="020B0604020202020204" pitchFamily="34" charset="0"/>
              </a:rPr>
              <a:t>'</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2000" b="1" i="0" u="none" strike="noStrike" cap="none" normalizeH="0" baseline="0" dirty="0">
                <a:ln>
                  <a:noFill/>
                </a:ln>
                <a:solidFill>
                  <a:srgbClr val="008080"/>
                </a:solidFill>
                <a:effectLst/>
                <a:latin typeface="Arial" panose="020B0604020202020204" pitchFamily="34" charset="0"/>
                <a:cs typeface="Arial" panose="020B0604020202020204" pitchFamily="34" charset="0"/>
              </a:rPr>
              <a:t>'r5f0g87g5@y'</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2000" b="1" i="0" u="none" strike="noStrike" cap="none" normalizeH="0" baseline="0" dirty="0">
                <a:ln>
                  <a:noFill/>
                </a:ln>
                <a:solidFill>
                  <a:srgbClr val="008080"/>
                </a:solidFill>
                <a:effectLst/>
                <a:latin typeface="Arial" panose="020B0604020202020204" pitchFamily="34" charset="0"/>
                <a:cs typeface="Arial" panose="020B0604020202020204" pitchFamily="34" charset="0"/>
              </a:rPr>
              <a:t>'linprog.cs.fsu.edu'</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2000" b="0" i="0" u="none" strike="noStrike" cap="none" normalizeH="0" baseline="0" dirty="0">
                <a:ln>
                  <a:noFill/>
                </a:ln>
                <a:solidFill>
                  <a:srgbClr val="0000FF"/>
                </a:solidFill>
                <a:effectLst/>
                <a:latin typeface="Arial" panose="020B0604020202020204" pitchFamily="34" charset="0"/>
                <a:cs typeface="Arial" panose="020B0604020202020204" pitchFamily="34" charset="0"/>
              </a:rPr>
              <a:t>6370</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endPar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4373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9AB1-762A-6043-8F7E-690F3864F07B}"/>
              </a:ext>
            </a:extLst>
          </p:cNvPr>
          <p:cNvSpPr>
            <a:spLocks noGrp="1"/>
          </p:cNvSpPr>
          <p:nvPr>
            <p:ph type="title"/>
          </p:nvPr>
        </p:nvSpPr>
        <p:spPr/>
        <p:txBody>
          <a:bodyPr/>
          <a:lstStyle/>
          <a:p>
            <a:r>
              <a:rPr lang="en-US" spc="-5" dirty="0"/>
              <a:t>Default argument values</a:t>
            </a:r>
            <a:endParaRPr lang="en-US" dirty="0"/>
          </a:p>
        </p:txBody>
      </p:sp>
      <p:sp>
        <p:nvSpPr>
          <p:cNvPr id="5" name="Rectangle 1">
            <a:extLst>
              <a:ext uri="{FF2B5EF4-FFF2-40B4-BE49-F238E27FC236}">
                <a16:creationId xmlns:a16="http://schemas.microsoft.com/office/drawing/2014/main" id="{401D2C28-074C-BDBC-72CB-89FB3DD8BDD0}"/>
              </a:ext>
            </a:extLst>
          </p:cNvPr>
          <p:cNvSpPr>
            <a:spLocks noChangeArrowheads="1"/>
          </p:cNvSpPr>
          <p:nvPr/>
        </p:nvSpPr>
        <p:spPr bwMode="auto">
          <a:xfrm>
            <a:off x="2743233" y="3528605"/>
            <a:ext cx="7555273" cy="1015663"/>
          </a:xfrm>
          <a:prstGeom prst="rect">
            <a:avLst/>
          </a:prstGeom>
          <a:noFill/>
          <a:ln>
            <a:solidFill>
              <a:schemeClr val="tx1"/>
            </a:solidFill>
          </a:ln>
          <a:effectLst/>
        </p:spPr>
        <p:txBody>
          <a:bodyPr vert="horz" wrap="non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kumimoji="0" lang="en-US" altLang="en-US" sz="2000" b="1" i="0" u="none" strike="noStrike" cap="none" normalizeH="0" baseline="0" dirty="0">
                <a:ln>
                  <a:noFill/>
                </a:ln>
                <a:solidFill>
                  <a:srgbClr val="000080"/>
                </a:solidFill>
                <a:effectLst/>
                <a:latin typeface="Arial" panose="020B0604020202020204" pitchFamily="34" charset="0"/>
                <a:cs typeface="Arial" panose="020B0604020202020204" pitchFamily="34" charset="0"/>
              </a:rPr>
              <a:t>def </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connect(</a:t>
            </a:r>
            <a:r>
              <a:rPr kumimoji="0" lang="en-US" altLang="en-US" sz="2000" b="0" i="0" u="none" strike="noStrike" cap="none" normalizeH="0" baseline="0" dirty="0" err="1">
                <a:ln>
                  <a:noFill/>
                </a:ln>
                <a:solidFill>
                  <a:srgbClr val="808080"/>
                </a:solidFill>
                <a:effectLst/>
                <a:latin typeface="Arial" panose="020B0604020202020204" pitchFamily="34" charset="0"/>
                <a:cs typeface="Arial" panose="020B0604020202020204" pitchFamily="34" charset="0"/>
              </a:rPr>
              <a:t>uname</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2000" b="0" i="0" u="none" strike="noStrike" cap="none" normalizeH="0" baseline="0" dirty="0" err="1">
                <a:ln>
                  <a:noFill/>
                </a:ln>
                <a:solidFill>
                  <a:srgbClr val="808080"/>
                </a:solidFill>
                <a:effectLst/>
                <a:latin typeface="Arial" panose="020B0604020202020204" pitchFamily="34" charset="0"/>
                <a:cs typeface="Arial" panose="020B0604020202020204" pitchFamily="34" charset="0"/>
              </a:rPr>
              <a:t>pword</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20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server = “localhost”,    port=9160</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b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2000" b="0" i="0" u="none" strike="noStrike" cap="none" normalizeH="0" baseline="0" dirty="0">
                <a:ln>
                  <a:noFill/>
                </a:ln>
                <a:solidFill>
                  <a:srgbClr val="000080"/>
                </a:solidFill>
                <a:effectLst/>
                <a:latin typeface="Arial" panose="020B0604020202020204" pitchFamily="34" charset="0"/>
                <a:cs typeface="Arial" panose="020B0604020202020204" pitchFamily="34" charset="0"/>
              </a:rPr>
              <a:t>print</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r>
              <a:rPr kumimoji="0" lang="en-US" altLang="en-US" sz="2000" b="1" i="0" u="none" strike="noStrike" cap="none" normalizeH="0" baseline="0" dirty="0">
                <a:ln>
                  <a:noFill/>
                </a:ln>
                <a:solidFill>
                  <a:srgbClr val="008080"/>
                </a:solidFill>
                <a:effectLst/>
                <a:latin typeface="Arial" panose="020B0604020202020204" pitchFamily="34" charset="0"/>
                <a:cs typeface="Arial" panose="020B0604020202020204" pitchFamily="34" charset="0"/>
              </a:rPr>
              <a:t>"Connecting  to"</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server,    </a:t>
            </a:r>
            <a:r>
              <a:rPr kumimoji="0" lang="en-US" altLang="en-US" sz="2000" b="1" i="0" u="none" strike="noStrike" cap="none" normalizeH="0" baseline="0" dirty="0">
                <a:ln>
                  <a:noFill/>
                </a:ln>
                <a:solidFill>
                  <a:srgbClr val="008080"/>
                </a:solidFill>
                <a:effectLst/>
                <a:latin typeface="Arial" panose="020B0604020202020204" pitchFamily="34" charset="0"/>
                <a:cs typeface="Arial" panose="020B0604020202020204" pitchFamily="34" charset="0"/>
              </a:rPr>
              <a:t>":"</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port,  </a:t>
            </a:r>
            <a:r>
              <a:rPr kumimoji="0" lang="en-US" altLang="en-US" sz="2000" b="1" i="0" u="none" strike="noStrike" cap="none" normalizeH="0" baseline="0" dirty="0">
                <a:ln>
                  <a:noFill/>
                </a:ln>
                <a:solidFill>
                  <a:srgbClr val="008080"/>
                </a:solidFill>
                <a:effectLst/>
                <a:latin typeface="Arial" panose="020B0604020202020204" pitchFamily="34" charset="0"/>
                <a:cs typeface="Arial" panose="020B0604020202020204" pitchFamily="34" charset="0"/>
              </a:rPr>
              <a:t>"..."</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b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2000" b="0" i="1" u="none" strike="noStrike" cap="none" normalizeH="0" baseline="0" dirty="0">
                <a:ln>
                  <a:noFill/>
                </a:ln>
                <a:solidFill>
                  <a:srgbClr val="808080"/>
                </a:solidFill>
                <a:effectLst/>
                <a:latin typeface="Arial" panose="020B0604020202020204" pitchFamily="34" charset="0"/>
                <a:cs typeface="Arial" panose="020B0604020202020204" pitchFamily="34" charset="0"/>
              </a:rPr>
              <a:t>#  Connecting code   here   ...</a:t>
            </a:r>
            <a:endParaRPr kumimoji="0" lang="en-US" altLang="en-US" sz="2000" b="0" i="0" u="none" strike="noStrike" cap="none" normalizeH="0" baseline="0" dirty="0">
              <a:ln>
                <a:noFill/>
              </a:ln>
              <a:solidFill>
                <a:schemeClr val="tx1"/>
              </a:solidFill>
              <a:effectLst/>
            </a:endParaRPr>
          </a:p>
        </p:txBody>
      </p:sp>
      <p:sp>
        <p:nvSpPr>
          <p:cNvPr id="6" name="Content Placeholder 2">
            <a:extLst>
              <a:ext uri="{FF2B5EF4-FFF2-40B4-BE49-F238E27FC236}">
                <a16:creationId xmlns:a16="http://schemas.microsoft.com/office/drawing/2014/main" id="{3E5E63E2-2E0C-2008-649E-CD9BAFD4DFFB}"/>
              </a:ext>
            </a:extLst>
          </p:cNvPr>
          <p:cNvSpPr txBox="1">
            <a:spLocks/>
          </p:cNvSpPr>
          <p:nvPr/>
        </p:nvSpPr>
        <p:spPr>
          <a:xfrm>
            <a:off x="6095999" y="3922294"/>
            <a:ext cx="5213683" cy="2607835"/>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tx1"/>
              </a:buClr>
              <a:buFont typeface="Wingdings" panose="05000000000000000000" pitchFamily="2" charset="2"/>
              <a:buChar char="§"/>
              <a:defRPr sz="2400" kern="1200" cap="none" baseline="0">
                <a:solidFill>
                  <a:schemeClr val="tx1"/>
                </a:solidFill>
                <a:effectLst/>
                <a:latin typeface="+mj-lt"/>
                <a:ea typeface="+mn-ea"/>
                <a:cs typeface="Calibri" panose="020F0502020204030204" pitchFamily="34" charset="0"/>
              </a:defRPr>
            </a:lvl1pPr>
            <a:lvl2pPr marL="685800" indent="-228600" algn="l" defTabSz="914400" rtl="0" eaLnBrk="1" latinLnBrk="0" hangingPunct="1">
              <a:lnSpc>
                <a:spcPct val="120000"/>
              </a:lnSpc>
              <a:spcBef>
                <a:spcPts val="500"/>
              </a:spcBef>
              <a:buClr>
                <a:schemeClr val="tx1"/>
              </a:buClr>
              <a:buFont typeface="Courier New" panose="02070309020205020404" pitchFamily="49" charset="0"/>
              <a:buChar char="o"/>
              <a:defRPr sz="2000" kern="1200" cap="none" baseline="0">
                <a:solidFill>
                  <a:schemeClr val="tx1"/>
                </a:solidFill>
                <a:effectLst/>
                <a:latin typeface="+mn-lt"/>
                <a:ea typeface="+mn-ea"/>
                <a:cs typeface="Calibri" panose="020F0502020204030204" pitchFamily="34" charset="0"/>
              </a:defRPr>
            </a:lvl2pPr>
            <a:lvl3pPr marL="1143000" indent="-228600" algn="l" defTabSz="914400" rtl="0" eaLnBrk="1" latinLnBrk="0" hangingPunct="1">
              <a:lnSpc>
                <a:spcPct val="120000"/>
              </a:lnSpc>
              <a:spcBef>
                <a:spcPts val="500"/>
              </a:spcBef>
              <a:buClr>
                <a:schemeClr val="tx1"/>
              </a:buClr>
              <a:buFont typeface="Wingdings" panose="05000000000000000000" pitchFamily="2" charset="2"/>
              <a:buChar char="v"/>
              <a:defRPr sz="1800" kern="1200" cap="none"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Wingdings" panose="05000000000000000000" pitchFamily="2" charset="2"/>
              <a:buChar char="q"/>
              <a:defRPr sz="16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endParaRPr lang="en-US" dirty="0"/>
          </a:p>
        </p:txBody>
      </p:sp>
      <p:sp>
        <p:nvSpPr>
          <p:cNvPr id="7" name="Content Placeholder 6">
            <a:extLst>
              <a:ext uri="{FF2B5EF4-FFF2-40B4-BE49-F238E27FC236}">
                <a16:creationId xmlns:a16="http://schemas.microsoft.com/office/drawing/2014/main" id="{1310C439-F3AA-13F6-3B16-9F0A040E2B6A}"/>
              </a:ext>
            </a:extLst>
          </p:cNvPr>
          <p:cNvSpPr>
            <a:spLocks noGrp="1"/>
          </p:cNvSpPr>
          <p:nvPr>
            <p:ph sz="quarter" idx="13"/>
          </p:nvPr>
        </p:nvSpPr>
        <p:spPr>
          <a:xfrm>
            <a:off x="1181863" y="1316604"/>
            <a:ext cx="10363826" cy="2112396"/>
          </a:xfrm>
        </p:spPr>
        <p:txBody>
          <a:bodyPr>
            <a:normAutofit fontScale="92500"/>
          </a:bodyPr>
          <a:lstStyle/>
          <a:p>
            <a:pPr marL="354965" indent="-342900">
              <a:lnSpc>
                <a:spcPct val="100000"/>
              </a:lnSpc>
              <a:spcBef>
                <a:spcPts val="970"/>
              </a:spcBef>
              <a:tabLst>
                <a:tab pos="736600" algn="l"/>
                <a:tab pos="737235" algn="l"/>
              </a:tabLst>
            </a:pPr>
            <a:r>
              <a:rPr lang="en-US" sz="2800" dirty="0">
                <a:latin typeface="Arial" panose="020B0604020202020204" pitchFamily="34" charset="0"/>
                <a:cs typeface="Arial" panose="020B0604020202020204" pitchFamily="34" charset="0"/>
              </a:rPr>
              <a:t>Provide a default value for any number of arguments in a function</a:t>
            </a:r>
          </a:p>
          <a:p>
            <a:pPr marL="354965" indent="-342900">
              <a:lnSpc>
                <a:spcPct val="100000"/>
              </a:lnSpc>
              <a:spcBef>
                <a:spcPts val="919"/>
              </a:spcBef>
              <a:tabLst>
                <a:tab pos="755015" algn="l"/>
                <a:tab pos="755650" algn="l"/>
              </a:tabLst>
            </a:pPr>
            <a:r>
              <a:rPr lang="en-US" sz="2800" dirty="0">
                <a:latin typeface="Arial" panose="020B0604020202020204" pitchFamily="34" charset="0"/>
                <a:cs typeface="Arial" panose="020B0604020202020204" pitchFamily="34" charset="0"/>
              </a:rPr>
              <a:t>Allows functions to be called with a variable number of arguments.</a:t>
            </a:r>
          </a:p>
          <a:p>
            <a:pPr marL="354965" indent="-342900">
              <a:lnSpc>
                <a:spcPct val="100000"/>
              </a:lnSpc>
              <a:spcBef>
                <a:spcPts val="940"/>
              </a:spcBef>
              <a:tabLst>
                <a:tab pos="755015" algn="l"/>
                <a:tab pos="755650" algn="l"/>
              </a:tabLst>
            </a:pPr>
            <a:r>
              <a:rPr lang="en-US" sz="2800" b="1" dirty="0">
                <a:latin typeface="Arial" panose="020B0604020202020204" pitchFamily="34" charset="0"/>
                <a:cs typeface="Arial" panose="020B0604020202020204" pitchFamily="34" charset="0"/>
              </a:rPr>
              <a:t>Arguments with default values must appear at the end of the arguments list!</a:t>
            </a:r>
          </a:p>
          <a:p>
            <a:pPr marL="12065" marR="323215" indent="0">
              <a:lnSpc>
                <a:spcPct val="83200"/>
              </a:lnSpc>
              <a:spcBef>
                <a:spcPts val="505"/>
              </a:spcBef>
              <a:buNone/>
              <a:tabLst>
                <a:tab pos="299085" algn="l"/>
                <a:tab pos="299720" algn="l"/>
              </a:tabLst>
            </a:pPr>
            <a:endParaRPr lang="en-US" sz="2400" dirty="0">
              <a:latin typeface="Arial" panose="020B0604020202020204" pitchFamily="34" charset="0"/>
              <a:cs typeface="Arial" panose="020B0604020202020204" pitchFamily="34" charset="0"/>
            </a:endParaRPr>
          </a:p>
        </p:txBody>
      </p:sp>
      <p:sp>
        <p:nvSpPr>
          <p:cNvPr id="8" name="Rectangle 1">
            <a:extLst>
              <a:ext uri="{FF2B5EF4-FFF2-40B4-BE49-F238E27FC236}">
                <a16:creationId xmlns:a16="http://schemas.microsoft.com/office/drawing/2014/main" id="{1C9D60EC-2614-6D2E-8308-4DAB5C6C38A9}"/>
              </a:ext>
            </a:extLst>
          </p:cNvPr>
          <p:cNvSpPr>
            <a:spLocks noChangeArrowheads="1"/>
          </p:cNvSpPr>
          <p:nvPr/>
        </p:nvSpPr>
        <p:spPr bwMode="auto">
          <a:xfrm>
            <a:off x="2743233" y="4795752"/>
            <a:ext cx="7233070" cy="1323439"/>
          </a:xfrm>
          <a:prstGeom prst="rect">
            <a:avLst/>
          </a:prstGeom>
          <a:noFill/>
          <a:ln>
            <a:solidFill>
              <a:schemeClr val="tx1"/>
            </a:solid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1" u="none" strike="noStrike" cap="none" normalizeH="0" baseline="0" dirty="0">
                <a:ln>
                  <a:noFill/>
                </a:ln>
                <a:solidFill>
                  <a:srgbClr val="808080"/>
                </a:solidFill>
                <a:effectLst/>
                <a:latin typeface="Arial" panose="020B0604020202020204" pitchFamily="34" charset="0"/>
                <a:cs typeface="Arial" panose="020B0604020202020204" pitchFamily="34" charset="0"/>
              </a:rPr>
              <a:t>#example of calls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connect(</a:t>
            </a:r>
            <a:r>
              <a:rPr kumimoji="0" lang="en-US" altLang="en-US" sz="2000" b="1" i="0" u="none" strike="noStrike" cap="none" normalizeH="0" baseline="0" dirty="0">
                <a:ln>
                  <a:noFill/>
                </a:ln>
                <a:solidFill>
                  <a:srgbClr val="008080"/>
                </a:solidFill>
                <a:effectLst/>
                <a:latin typeface="Arial" panose="020B0604020202020204" pitchFamily="34" charset="0"/>
                <a:cs typeface="Arial" panose="020B0604020202020204" pitchFamily="34" charset="0"/>
              </a:rPr>
              <a:t>'admin'</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2000" b="1" i="0" u="none" strike="noStrike" cap="none" normalizeH="0" baseline="0" dirty="0">
                <a:ln>
                  <a:noFill/>
                </a:ln>
                <a:solidFill>
                  <a:srgbClr val="008080"/>
                </a:solidFill>
                <a:effectLst/>
                <a:latin typeface="Arial" panose="020B0604020202020204" pitchFamily="34" charset="0"/>
                <a:cs typeface="Arial" panose="020B0604020202020204" pitchFamily="34" charset="0"/>
              </a:rPr>
              <a:t>'</a:t>
            </a:r>
            <a:r>
              <a:rPr kumimoji="0" lang="en-US" altLang="en-US" sz="2000" b="1" i="0" u="none" strike="noStrike" cap="none" normalizeH="0" baseline="0" dirty="0" err="1">
                <a:ln>
                  <a:noFill/>
                </a:ln>
                <a:solidFill>
                  <a:srgbClr val="008080"/>
                </a:solidFill>
                <a:effectLst/>
                <a:latin typeface="Arial" panose="020B0604020202020204" pitchFamily="34" charset="0"/>
                <a:cs typeface="Arial" panose="020B0604020202020204" pitchFamily="34" charset="0"/>
              </a:rPr>
              <a:t>ilovecats</a:t>
            </a:r>
            <a:r>
              <a:rPr kumimoji="0" lang="en-US" altLang="en-US" sz="2000" b="1" i="0" u="none" strike="noStrike" cap="none" normalizeH="0" baseline="0" dirty="0">
                <a:ln>
                  <a:noFill/>
                </a:ln>
                <a:solidFill>
                  <a:srgbClr val="008080"/>
                </a:solidFill>
                <a:effectLst/>
                <a:latin typeface="Arial" panose="020B0604020202020204" pitchFamily="34" charset="0"/>
                <a:cs typeface="Arial" panose="020B0604020202020204" pitchFamily="34" charset="0"/>
              </a:rPr>
              <a:t>'</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br>
              <a:rPr kumimoji="0" lang="en-US" altLang="en-US" sz="2000" b="0" i="1" u="none" strike="noStrike" cap="none" normalizeH="0" baseline="0" dirty="0">
                <a:ln>
                  <a:noFill/>
                </a:ln>
                <a:solidFill>
                  <a:srgbClr val="808080"/>
                </a:solidFill>
                <a:effectLst/>
                <a:latin typeface="Arial" panose="020B0604020202020204" pitchFamily="34" charset="0"/>
                <a:cs typeface="Arial" panose="020B0604020202020204" pitchFamily="34" charset="0"/>
              </a:rPr>
            </a:b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connect(</a:t>
            </a:r>
            <a:r>
              <a:rPr kumimoji="0" lang="en-US" altLang="en-US" sz="2000" b="1" i="0" u="none" strike="noStrike" cap="none" normalizeH="0" baseline="0" dirty="0">
                <a:ln>
                  <a:noFill/>
                </a:ln>
                <a:solidFill>
                  <a:srgbClr val="008080"/>
                </a:solidFill>
                <a:effectLst/>
                <a:latin typeface="Arial" panose="020B0604020202020204" pitchFamily="34" charset="0"/>
                <a:cs typeface="Arial" panose="020B0604020202020204" pitchFamily="34" charset="0"/>
              </a:rPr>
              <a:t>'admin'</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2000" b="1" i="0" u="none" strike="noStrike" cap="none" normalizeH="0" baseline="0" dirty="0">
                <a:ln>
                  <a:noFill/>
                </a:ln>
                <a:solidFill>
                  <a:srgbClr val="008080"/>
                </a:solidFill>
                <a:effectLst/>
                <a:latin typeface="Arial" panose="020B0604020202020204" pitchFamily="34" charset="0"/>
                <a:cs typeface="Arial" panose="020B0604020202020204" pitchFamily="34" charset="0"/>
              </a:rPr>
              <a:t>'</a:t>
            </a:r>
            <a:r>
              <a:rPr kumimoji="0" lang="en-US" altLang="en-US" sz="2000" b="1" i="0" u="none" strike="noStrike" cap="none" normalizeH="0" baseline="0" dirty="0" err="1">
                <a:ln>
                  <a:noFill/>
                </a:ln>
                <a:solidFill>
                  <a:srgbClr val="008080"/>
                </a:solidFill>
                <a:effectLst/>
                <a:latin typeface="Arial" panose="020B0604020202020204" pitchFamily="34" charset="0"/>
                <a:cs typeface="Arial" panose="020B0604020202020204" pitchFamily="34" charset="0"/>
              </a:rPr>
              <a:t>ilovecats</a:t>
            </a:r>
            <a:r>
              <a:rPr kumimoji="0" lang="en-US" altLang="en-US" sz="2000" b="1" i="0" u="none" strike="noStrike" cap="none" normalizeH="0" baseline="0" dirty="0">
                <a:ln>
                  <a:noFill/>
                </a:ln>
                <a:solidFill>
                  <a:srgbClr val="008080"/>
                </a:solidFill>
                <a:effectLst/>
                <a:latin typeface="Arial" panose="020B0604020202020204" pitchFamily="34" charset="0"/>
                <a:cs typeface="Arial" panose="020B0604020202020204" pitchFamily="34" charset="0"/>
              </a:rPr>
              <a:t>'</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2000" b="1" i="0" u="none" strike="noStrike" cap="none" normalizeH="0" baseline="0" dirty="0">
                <a:ln>
                  <a:noFill/>
                </a:ln>
                <a:solidFill>
                  <a:srgbClr val="008080"/>
                </a:solidFill>
                <a:effectLst/>
                <a:latin typeface="Arial" panose="020B0604020202020204" pitchFamily="34" charset="0"/>
                <a:cs typeface="Arial" panose="020B0604020202020204" pitchFamily="34" charset="0"/>
              </a:rPr>
              <a:t>'shell.cs.fsu.edu'</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2000" b="0" i="0" u="none" strike="noStrike" cap="none" normalizeH="0" baseline="0" dirty="0">
                <a:ln>
                  <a:noFill/>
                </a:ln>
                <a:solidFill>
                  <a:srgbClr val="0000FF"/>
                </a:solidFill>
                <a:effectLst/>
                <a:latin typeface="Arial" panose="020B0604020202020204" pitchFamily="34" charset="0"/>
                <a:cs typeface="Arial" panose="020B0604020202020204" pitchFamily="34" charset="0"/>
              </a:rPr>
              <a:t>9160</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b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connect(</a:t>
            </a:r>
            <a:r>
              <a:rPr kumimoji="0" lang="en-US" altLang="en-US" sz="2000" b="1" i="0" u="none" strike="noStrike" cap="none" normalizeH="0" baseline="0" dirty="0">
                <a:ln>
                  <a:noFill/>
                </a:ln>
                <a:solidFill>
                  <a:srgbClr val="008080"/>
                </a:solidFill>
                <a:effectLst/>
                <a:latin typeface="Arial" panose="020B0604020202020204" pitchFamily="34" charset="0"/>
                <a:cs typeface="Arial" panose="020B0604020202020204" pitchFamily="34" charset="0"/>
              </a:rPr>
              <a:t>'</a:t>
            </a:r>
            <a:r>
              <a:rPr kumimoji="0" lang="en-US" altLang="en-US" sz="2000" b="1" i="0" u="none" strike="noStrike" cap="none" normalizeH="0" baseline="0" dirty="0" err="1">
                <a:ln>
                  <a:noFill/>
                </a:ln>
                <a:solidFill>
                  <a:srgbClr val="008080"/>
                </a:solidFill>
                <a:effectLst/>
                <a:latin typeface="Arial" panose="020B0604020202020204" pitchFamily="34" charset="0"/>
                <a:cs typeface="Arial" panose="020B0604020202020204" pitchFamily="34" charset="0"/>
              </a:rPr>
              <a:t>jdoe</a:t>
            </a:r>
            <a:r>
              <a:rPr kumimoji="0" lang="en-US" altLang="en-US" sz="2000" b="1" i="0" u="none" strike="noStrike" cap="none" normalizeH="0" baseline="0" dirty="0">
                <a:ln>
                  <a:noFill/>
                </a:ln>
                <a:solidFill>
                  <a:srgbClr val="008080"/>
                </a:solidFill>
                <a:effectLst/>
                <a:latin typeface="Arial" panose="020B0604020202020204" pitchFamily="34" charset="0"/>
                <a:cs typeface="Arial" panose="020B0604020202020204" pitchFamily="34" charset="0"/>
              </a:rPr>
              <a:t>'</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2000" b="1" i="0" u="none" strike="noStrike" cap="none" normalizeH="0" baseline="0" dirty="0">
                <a:ln>
                  <a:noFill/>
                </a:ln>
                <a:solidFill>
                  <a:srgbClr val="008080"/>
                </a:solidFill>
                <a:effectLst/>
                <a:latin typeface="Arial" panose="020B0604020202020204" pitchFamily="34" charset="0"/>
                <a:cs typeface="Arial" panose="020B0604020202020204" pitchFamily="34" charset="0"/>
              </a:rPr>
              <a:t>'r5f0g87g5@y'</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2000" b="1" i="0" u="none" strike="noStrike" cap="none" normalizeH="0" baseline="0" dirty="0">
                <a:ln>
                  <a:noFill/>
                </a:ln>
                <a:solidFill>
                  <a:srgbClr val="008080"/>
                </a:solidFill>
                <a:effectLst/>
                <a:latin typeface="Arial" panose="020B0604020202020204" pitchFamily="34" charset="0"/>
                <a:cs typeface="Arial" panose="020B0604020202020204" pitchFamily="34" charset="0"/>
              </a:rPr>
              <a:t>'linprog.cs.fsu.edu'</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2000" b="0" i="0" u="none" strike="noStrike" cap="none" normalizeH="0" baseline="0" dirty="0">
                <a:ln>
                  <a:noFill/>
                </a:ln>
                <a:solidFill>
                  <a:srgbClr val="0000FF"/>
                </a:solidFill>
                <a:effectLst/>
                <a:latin typeface="Arial" panose="020B0604020202020204" pitchFamily="34" charset="0"/>
                <a:cs typeface="Arial" panose="020B0604020202020204" pitchFamily="34" charset="0"/>
              </a:rPr>
              <a:t>6370</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endPar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5100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9AB1-762A-6043-8F7E-690F3864F07B}"/>
              </a:ext>
            </a:extLst>
          </p:cNvPr>
          <p:cNvSpPr>
            <a:spLocks noGrp="1"/>
          </p:cNvSpPr>
          <p:nvPr>
            <p:ph type="title"/>
          </p:nvPr>
        </p:nvSpPr>
        <p:spPr/>
        <p:txBody>
          <a:bodyPr/>
          <a:lstStyle/>
          <a:p>
            <a:r>
              <a:rPr lang="en-US" spc="-5" dirty="0"/>
              <a:t>Parameter Passing: </a:t>
            </a:r>
            <a:r>
              <a:rPr lang="en-US" spc="-5" dirty="0">
                <a:solidFill>
                  <a:srgbClr val="C00000"/>
                </a:solidFill>
              </a:rPr>
              <a:t>Passed by Assignment</a:t>
            </a:r>
            <a:endParaRPr lang="en-US" dirty="0">
              <a:solidFill>
                <a:srgbClr val="C00000"/>
              </a:solidFill>
            </a:endParaRPr>
          </a:p>
        </p:txBody>
      </p:sp>
      <p:sp>
        <p:nvSpPr>
          <p:cNvPr id="3" name="Content Placeholder 2">
            <a:extLst>
              <a:ext uri="{FF2B5EF4-FFF2-40B4-BE49-F238E27FC236}">
                <a16:creationId xmlns:a16="http://schemas.microsoft.com/office/drawing/2014/main" id="{299AB4A2-9FB7-D32D-8BDA-EA503FD881FE}"/>
              </a:ext>
            </a:extLst>
          </p:cNvPr>
          <p:cNvSpPr>
            <a:spLocks noGrp="1"/>
          </p:cNvSpPr>
          <p:nvPr>
            <p:ph sz="quarter" idx="13"/>
          </p:nvPr>
        </p:nvSpPr>
        <p:spPr>
          <a:xfrm>
            <a:off x="1354723" y="1757855"/>
            <a:ext cx="10114691" cy="3996559"/>
          </a:xfrm>
        </p:spPr>
        <p:txBody>
          <a:bodyPr>
            <a:normAutofit/>
          </a:bodyPr>
          <a:lstStyle/>
          <a:p>
            <a:pPr marL="354965" marR="323215" indent="-342900">
              <a:lnSpc>
                <a:spcPct val="83200"/>
              </a:lnSpc>
              <a:spcBef>
                <a:spcPts val="505"/>
              </a:spcBef>
              <a:tabLst>
                <a:tab pos="299085" algn="l"/>
                <a:tab pos="299720" algn="l"/>
              </a:tabLst>
            </a:pPr>
            <a:r>
              <a:rPr lang="en-US" dirty="0">
                <a:latin typeface="Arial" panose="020B0604020202020204" pitchFamily="34" charset="0"/>
                <a:cs typeface="Arial" panose="020B0604020202020204" pitchFamily="34" charset="0"/>
              </a:rPr>
              <a:t>Passed by assignment</a:t>
            </a:r>
          </a:p>
          <a:p>
            <a:pPr marL="812165" marR="323215" lvl="1" indent="-342900">
              <a:lnSpc>
                <a:spcPct val="83200"/>
              </a:lnSpc>
              <a:spcBef>
                <a:spcPts val="505"/>
              </a:spcBef>
              <a:tabLst>
                <a:tab pos="299085" algn="l"/>
                <a:tab pos="299720" algn="l"/>
              </a:tabLst>
            </a:pPr>
            <a:r>
              <a:rPr lang="en-US" dirty="0">
                <a:latin typeface="Arial" panose="020B0604020202020204" pitchFamily="34" charset="0"/>
                <a:cs typeface="Arial" panose="020B0604020202020204" pitchFamily="34" charset="0"/>
              </a:rPr>
              <a:t>Each argument is assigned to a variable in the function’s scope, which points to the same object that was passed in. </a:t>
            </a:r>
          </a:p>
          <a:p>
            <a:pPr marL="1269365" marR="323215" lvl="2" indent="-342900">
              <a:lnSpc>
                <a:spcPct val="83200"/>
              </a:lnSpc>
              <a:spcBef>
                <a:spcPts val="505"/>
              </a:spcBef>
              <a:tabLst>
                <a:tab pos="299085" algn="l"/>
                <a:tab pos="299720" algn="l"/>
              </a:tabLst>
            </a:pPr>
            <a:r>
              <a:rPr lang="en-US" dirty="0">
                <a:latin typeface="Arial" panose="020B0604020202020204" pitchFamily="34" charset="0"/>
                <a:cs typeface="Arial" panose="020B0604020202020204" pitchFamily="34" charset="0"/>
              </a:rPr>
              <a:t>Make changes to the object inside a function will change the object outside the function as long as the formal parameter is not assigned to a new object – similar to passed by reference. See lect2/passing0.py and lect2/passing1.py</a:t>
            </a:r>
          </a:p>
          <a:p>
            <a:pPr marL="1269365" marR="323215" lvl="2" indent="-342900">
              <a:lnSpc>
                <a:spcPct val="83200"/>
              </a:lnSpc>
              <a:spcBef>
                <a:spcPts val="505"/>
              </a:spcBef>
              <a:tabLst>
                <a:tab pos="299085" algn="l"/>
                <a:tab pos="299720" algn="l"/>
              </a:tabLst>
            </a:pPr>
            <a:endParaRPr lang="en-US" dirty="0">
              <a:latin typeface="Arial" panose="020B0604020202020204" pitchFamily="34" charset="0"/>
              <a:cs typeface="Arial" panose="020B0604020202020204" pitchFamily="34" charset="0"/>
            </a:endParaRPr>
          </a:p>
          <a:p>
            <a:pPr marL="1269365" marR="323215" lvl="2" indent="-342900">
              <a:lnSpc>
                <a:spcPct val="83200"/>
              </a:lnSpc>
              <a:spcBef>
                <a:spcPts val="505"/>
              </a:spcBef>
              <a:tabLst>
                <a:tab pos="299085" algn="l"/>
                <a:tab pos="299720" algn="l"/>
              </a:tabLst>
            </a:pPr>
            <a:r>
              <a:rPr lang="en-US" dirty="0">
                <a:latin typeface="Arial" panose="020B0604020202020204" pitchFamily="34" charset="0"/>
                <a:cs typeface="Arial" panose="020B0604020202020204" pitchFamily="34" charset="0"/>
              </a:rPr>
              <a:t>If the variable inside the function is assigned a new object, then the variable is no longer associate with outside object in the calling side and changes will not be reflected outside – different from passed by reference and similar to pass by value. See lect2/passing2.py and lect2/passing3.py.</a:t>
            </a:r>
            <a:endParaRPr lang="en-US" sz="2000" dirty="0">
              <a:latin typeface="Arial" panose="020B0604020202020204" pitchFamily="34" charset="0"/>
              <a:cs typeface="Arial" panose="020B0604020202020204" pitchFamily="34" charset="0"/>
            </a:endParaRPr>
          </a:p>
          <a:p>
            <a:pPr marL="354965" marR="323215" indent="-342900">
              <a:lnSpc>
                <a:spcPct val="83200"/>
              </a:lnSpc>
              <a:spcBef>
                <a:spcPts val="505"/>
              </a:spcBef>
              <a:tabLst>
                <a:tab pos="299085" algn="l"/>
                <a:tab pos="299720" algn="l"/>
              </a:tabLst>
            </a:pPr>
            <a:endParaRPr lang="en-US" sz="2000" dirty="0">
              <a:latin typeface="Arial" panose="020B0604020202020204" pitchFamily="34" charset="0"/>
              <a:cs typeface="Arial" panose="020B0604020202020204" pitchFamily="34" charset="0"/>
            </a:endParaRPr>
          </a:p>
          <a:p>
            <a:pPr marL="0" indent="0">
              <a:buNone/>
            </a:pPr>
            <a:endParaRPr lang="en-US" dirty="0"/>
          </a:p>
        </p:txBody>
      </p:sp>
      <p:sp>
        <p:nvSpPr>
          <p:cNvPr id="6" name="Content Placeholder 2">
            <a:extLst>
              <a:ext uri="{FF2B5EF4-FFF2-40B4-BE49-F238E27FC236}">
                <a16:creationId xmlns:a16="http://schemas.microsoft.com/office/drawing/2014/main" id="{3E5E63E2-2E0C-2008-649E-CD9BAFD4DFFB}"/>
              </a:ext>
            </a:extLst>
          </p:cNvPr>
          <p:cNvSpPr txBox="1">
            <a:spLocks/>
          </p:cNvSpPr>
          <p:nvPr/>
        </p:nvSpPr>
        <p:spPr>
          <a:xfrm>
            <a:off x="6095999" y="3922294"/>
            <a:ext cx="5213683" cy="2607835"/>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tx1"/>
              </a:buClr>
              <a:buFont typeface="Wingdings" panose="05000000000000000000" pitchFamily="2" charset="2"/>
              <a:buChar char="§"/>
              <a:defRPr sz="2400" kern="1200" cap="none" baseline="0">
                <a:solidFill>
                  <a:schemeClr val="tx1"/>
                </a:solidFill>
                <a:effectLst/>
                <a:latin typeface="+mj-lt"/>
                <a:ea typeface="+mn-ea"/>
                <a:cs typeface="Calibri" panose="020F0502020204030204" pitchFamily="34" charset="0"/>
              </a:defRPr>
            </a:lvl1pPr>
            <a:lvl2pPr marL="685800" indent="-228600" algn="l" defTabSz="914400" rtl="0" eaLnBrk="1" latinLnBrk="0" hangingPunct="1">
              <a:lnSpc>
                <a:spcPct val="120000"/>
              </a:lnSpc>
              <a:spcBef>
                <a:spcPts val="500"/>
              </a:spcBef>
              <a:buClr>
                <a:schemeClr val="tx1"/>
              </a:buClr>
              <a:buFont typeface="Courier New" panose="02070309020205020404" pitchFamily="49" charset="0"/>
              <a:buChar char="o"/>
              <a:defRPr sz="2000" kern="1200" cap="none" baseline="0">
                <a:solidFill>
                  <a:schemeClr val="tx1"/>
                </a:solidFill>
                <a:effectLst/>
                <a:latin typeface="+mn-lt"/>
                <a:ea typeface="+mn-ea"/>
                <a:cs typeface="Calibri" panose="020F0502020204030204" pitchFamily="34" charset="0"/>
              </a:defRPr>
            </a:lvl2pPr>
            <a:lvl3pPr marL="1143000" indent="-228600" algn="l" defTabSz="914400" rtl="0" eaLnBrk="1" latinLnBrk="0" hangingPunct="1">
              <a:lnSpc>
                <a:spcPct val="120000"/>
              </a:lnSpc>
              <a:spcBef>
                <a:spcPts val="500"/>
              </a:spcBef>
              <a:buClr>
                <a:schemeClr val="tx1"/>
              </a:buClr>
              <a:buFont typeface="Wingdings" panose="05000000000000000000" pitchFamily="2" charset="2"/>
              <a:buChar char="v"/>
              <a:defRPr sz="1800" kern="1200" cap="none"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Wingdings" panose="05000000000000000000" pitchFamily="2" charset="2"/>
              <a:buChar char="q"/>
              <a:defRPr sz="16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endParaRPr lang="en-US" dirty="0"/>
          </a:p>
        </p:txBody>
      </p:sp>
    </p:spTree>
    <p:extLst>
      <p:ext uri="{BB962C8B-B14F-4D97-AF65-F5344CB8AC3E}">
        <p14:creationId xmlns:p14="http://schemas.microsoft.com/office/powerpoint/2010/main" val="956039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9AB1-762A-6043-8F7E-690F3864F07B}"/>
              </a:ext>
            </a:extLst>
          </p:cNvPr>
          <p:cNvSpPr>
            <a:spLocks noGrp="1"/>
          </p:cNvSpPr>
          <p:nvPr>
            <p:ph type="title"/>
          </p:nvPr>
        </p:nvSpPr>
        <p:spPr/>
        <p:txBody>
          <a:bodyPr/>
          <a:lstStyle/>
          <a:p>
            <a:r>
              <a:rPr lang="en-US" spc="-5" dirty="0"/>
              <a:t>Functions</a:t>
            </a:r>
            <a:endParaRPr lang="en-US" dirty="0"/>
          </a:p>
        </p:txBody>
      </p:sp>
      <p:sp>
        <p:nvSpPr>
          <p:cNvPr id="3" name="Content Placeholder 2">
            <a:extLst>
              <a:ext uri="{FF2B5EF4-FFF2-40B4-BE49-F238E27FC236}">
                <a16:creationId xmlns:a16="http://schemas.microsoft.com/office/drawing/2014/main" id="{299AB4A2-9FB7-D32D-8BDA-EA503FD881FE}"/>
              </a:ext>
            </a:extLst>
          </p:cNvPr>
          <p:cNvSpPr>
            <a:spLocks noGrp="1"/>
          </p:cNvSpPr>
          <p:nvPr>
            <p:ph sz="quarter" idx="13"/>
          </p:nvPr>
        </p:nvSpPr>
        <p:spPr>
          <a:xfrm>
            <a:off x="1354723" y="1757856"/>
            <a:ext cx="9673256" cy="457200"/>
          </a:xfrm>
        </p:spPr>
        <p:txBody>
          <a:bodyPr>
            <a:normAutofit/>
          </a:bodyPr>
          <a:lstStyle/>
          <a:p>
            <a:pPr marL="12065" marR="323215" indent="0">
              <a:lnSpc>
                <a:spcPct val="83200"/>
              </a:lnSpc>
              <a:spcBef>
                <a:spcPts val="505"/>
              </a:spcBef>
              <a:buNone/>
              <a:tabLst>
                <a:tab pos="299085" algn="l"/>
                <a:tab pos="299720" algn="l"/>
              </a:tabLst>
            </a:pPr>
            <a:r>
              <a:rPr lang="en-US" sz="2000" dirty="0">
                <a:latin typeface="Arial" panose="020B0604020202020204" pitchFamily="34" charset="0"/>
                <a:cs typeface="Arial" panose="020B0604020202020204" pitchFamily="34" charset="0"/>
              </a:rPr>
              <a:t>What is the output of the following code?</a:t>
            </a:r>
          </a:p>
          <a:p>
            <a:pPr marL="0" indent="0">
              <a:buNone/>
            </a:pPr>
            <a:endParaRPr lang="en-US" dirty="0"/>
          </a:p>
        </p:txBody>
      </p:sp>
      <p:sp>
        <p:nvSpPr>
          <p:cNvPr id="5" name="Rectangle 1">
            <a:extLst>
              <a:ext uri="{FF2B5EF4-FFF2-40B4-BE49-F238E27FC236}">
                <a16:creationId xmlns:a16="http://schemas.microsoft.com/office/drawing/2014/main" id="{401D2C28-074C-BDBC-72CB-89FB3DD8BDD0}"/>
              </a:ext>
            </a:extLst>
          </p:cNvPr>
          <p:cNvSpPr>
            <a:spLocks noChangeArrowheads="1"/>
          </p:cNvSpPr>
          <p:nvPr/>
        </p:nvSpPr>
        <p:spPr bwMode="auto">
          <a:xfrm>
            <a:off x="3813422" y="2675924"/>
            <a:ext cx="4408258" cy="3170099"/>
          </a:xfrm>
          <a:prstGeom prst="rect">
            <a:avLst/>
          </a:prstGeom>
          <a:noFill/>
          <a:ln>
            <a:solidFill>
              <a:schemeClr val="tx1"/>
            </a:solidFill>
          </a:ln>
          <a:effectLst/>
        </p:spPr>
        <p:txBody>
          <a:bodyPr vert="horz" wrap="non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kumimoji="0" lang="en-US" altLang="en-US" sz="2000" b="1" i="0" u="none" strike="noStrike" cap="none" normalizeH="0" baseline="0" dirty="0">
                <a:ln>
                  <a:noFill/>
                </a:ln>
                <a:solidFill>
                  <a:srgbClr val="000080"/>
                </a:solidFill>
                <a:effectLst/>
              </a:rPr>
              <a:t>def </a:t>
            </a:r>
            <a:r>
              <a:rPr kumimoji="0" lang="en-US" altLang="en-US" sz="2000" b="0" i="0" u="none" strike="noStrike" cap="none" normalizeH="0" baseline="0" dirty="0" err="1">
                <a:ln>
                  <a:noFill/>
                </a:ln>
                <a:solidFill>
                  <a:srgbClr val="000000"/>
                </a:solidFill>
                <a:effectLst/>
              </a:rPr>
              <a:t>hello_func</a:t>
            </a:r>
            <a:r>
              <a:rPr kumimoji="0" lang="en-US" altLang="en-US" sz="2000" b="0" i="0" u="none" strike="noStrike" cap="none" normalizeH="0" baseline="0" dirty="0">
                <a:ln>
                  <a:noFill/>
                </a:ln>
                <a:solidFill>
                  <a:srgbClr val="000000"/>
                </a:solidFill>
                <a:effectLst/>
              </a:rPr>
              <a:t>(names):</a:t>
            </a:r>
            <a:br>
              <a:rPr kumimoji="0" lang="en-US" altLang="en-US" sz="2000" b="0" i="0" u="none" strike="noStrike" cap="none" normalizeH="0" baseline="0" dirty="0">
                <a:ln>
                  <a:noFill/>
                </a:ln>
                <a:solidFill>
                  <a:srgbClr val="000000"/>
                </a:solidFill>
                <a:effectLst/>
              </a:rPr>
            </a:br>
            <a:r>
              <a:rPr kumimoji="0" lang="en-US" altLang="en-US" sz="2000" b="0" i="0" u="none" strike="noStrike" cap="none" normalizeH="0" baseline="0" dirty="0">
                <a:ln>
                  <a:noFill/>
                </a:ln>
                <a:solidFill>
                  <a:srgbClr val="000000"/>
                </a:solidFill>
                <a:effectLst/>
              </a:rPr>
              <a:t>    </a:t>
            </a:r>
            <a:r>
              <a:rPr kumimoji="0" lang="en-US" altLang="en-US" sz="2000" b="1" i="0" u="none" strike="noStrike" cap="none" normalizeH="0" baseline="0" dirty="0">
                <a:ln>
                  <a:noFill/>
                </a:ln>
                <a:solidFill>
                  <a:srgbClr val="000080"/>
                </a:solidFill>
                <a:effectLst/>
              </a:rPr>
              <a:t>for </a:t>
            </a:r>
            <a:r>
              <a:rPr kumimoji="0" lang="en-US" altLang="en-US" sz="2000" b="0" i="0" u="none" strike="noStrike" cap="none" normalizeH="0" baseline="0" dirty="0">
                <a:ln>
                  <a:noFill/>
                </a:ln>
                <a:solidFill>
                  <a:srgbClr val="000000"/>
                </a:solidFill>
                <a:effectLst/>
              </a:rPr>
              <a:t>n </a:t>
            </a:r>
            <a:r>
              <a:rPr kumimoji="0" lang="en-US" altLang="en-US" sz="2000" b="1" i="0" u="none" strike="noStrike" cap="none" normalizeH="0" baseline="0" dirty="0">
                <a:ln>
                  <a:noFill/>
                </a:ln>
                <a:solidFill>
                  <a:srgbClr val="000080"/>
                </a:solidFill>
                <a:effectLst/>
              </a:rPr>
              <a:t>in </a:t>
            </a:r>
            <a:r>
              <a:rPr kumimoji="0" lang="en-US" altLang="en-US" sz="2000" b="0" i="0" u="none" strike="noStrike" cap="none" normalizeH="0" baseline="0" dirty="0">
                <a:ln>
                  <a:noFill/>
                </a:ln>
                <a:solidFill>
                  <a:srgbClr val="000000"/>
                </a:solidFill>
                <a:effectLst/>
              </a:rPr>
              <a:t>names:</a:t>
            </a:r>
            <a:br>
              <a:rPr kumimoji="0" lang="en-US" altLang="en-US" sz="2000" b="0" i="0" u="none" strike="noStrike" cap="none" normalizeH="0" baseline="0" dirty="0">
                <a:ln>
                  <a:noFill/>
                </a:ln>
                <a:solidFill>
                  <a:srgbClr val="000000"/>
                </a:solidFill>
                <a:effectLst/>
              </a:rPr>
            </a:br>
            <a:r>
              <a:rPr kumimoji="0" lang="en-US" altLang="en-US" sz="2000" b="0" i="0" u="none" strike="noStrike" cap="none" normalizeH="0" baseline="0" dirty="0">
                <a:ln>
                  <a:noFill/>
                </a:ln>
                <a:solidFill>
                  <a:srgbClr val="000000"/>
                </a:solidFill>
                <a:effectLst/>
              </a:rPr>
              <a:t>        </a:t>
            </a:r>
            <a:r>
              <a:rPr kumimoji="0" lang="en-US" altLang="en-US" sz="2000" b="0" i="0" u="none" strike="noStrike" cap="none" normalizeH="0" baseline="0" dirty="0">
                <a:ln>
                  <a:noFill/>
                </a:ln>
                <a:solidFill>
                  <a:srgbClr val="000080"/>
                </a:solidFill>
                <a:effectLst/>
              </a:rPr>
              <a:t>print </a:t>
            </a:r>
            <a:r>
              <a:rPr kumimoji="0" lang="en-US" altLang="en-US" sz="2000" b="0" i="0" u="none" strike="noStrike" cap="none" normalizeH="0" baseline="0" dirty="0">
                <a:ln>
                  <a:noFill/>
                </a:ln>
                <a:solidFill>
                  <a:srgbClr val="000000"/>
                </a:solidFill>
                <a:effectLst/>
              </a:rPr>
              <a:t>(</a:t>
            </a:r>
            <a:r>
              <a:rPr kumimoji="0" lang="en-US" altLang="en-US" sz="2000" b="1" i="0" u="none" strike="noStrike" cap="none" normalizeH="0" baseline="0" dirty="0">
                <a:ln>
                  <a:noFill/>
                </a:ln>
                <a:solidFill>
                  <a:srgbClr val="008080"/>
                </a:solidFill>
                <a:effectLst/>
              </a:rPr>
              <a:t>"Hello,"</a:t>
            </a:r>
            <a:r>
              <a:rPr kumimoji="0" lang="en-US" altLang="en-US" sz="2000" b="0" i="0" u="none" strike="noStrike" cap="none" normalizeH="0" baseline="0" dirty="0">
                <a:ln>
                  <a:noFill/>
                </a:ln>
                <a:solidFill>
                  <a:srgbClr val="000000"/>
                </a:solidFill>
                <a:effectLst/>
              </a:rPr>
              <a:t>, n, </a:t>
            </a:r>
            <a:r>
              <a:rPr kumimoji="0" lang="en-US" altLang="en-US" sz="2000" b="1" i="0" u="none" strike="noStrike" cap="none" normalizeH="0" baseline="0" dirty="0">
                <a:ln>
                  <a:noFill/>
                </a:ln>
                <a:solidFill>
                  <a:srgbClr val="008080"/>
                </a:solidFill>
                <a:effectLst/>
              </a:rPr>
              <a:t>"!"</a:t>
            </a:r>
            <a:r>
              <a:rPr kumimoji="0" lang="en-US" altLang="en-US" sz="2000" b="0" i="0" u="none" strike="noStrike" cap="none" normalizeH="0" baseline="0" dirty="0">
                <a:ln>
                  <a:noFill/>
                </a:ln>
                <a:solidFill>
                  <a:srgbClr val="000000"/>
                </a:solidFill>
                <a:effectLst/>
              </a:rPr>
              <a:t>)</a:t>
            </a:r>
            <a:br>
              <a:rPr kumimoji="0" lang="en-US" altLang="en-US" sz="2000" b="0" i="0" u="none" strike="noStrike" cap="none" normalizeH="0" baseline="0" dirty="0">
                <a:ln>
                  <a:noFill/>
                </a:ln>
                <a:solidFill>
                  <a:srgbClr val="000000"/>
                </a:solidFill>
                <a:effectLst/>
              </a:rPr>
            </a:br>
            <a:r>
              <a:rPr kumimoji="0" lang="en-US" altLang="en-US" sz="2000" b="0" i="0" u="none" strike="noStrike" cap="none" normalizeH="0" baseline="0" dirty="0">
                <a:ln>
                  <a:noFill/>
                </a:ln>
                <a:solidFill>
                  <a:srgbClr val="000000"/>
                </a:solidFill>
                <a:effectLst/>
              </a:rPr>
              <a:t>    names[</a:t>
            </a:r>
            <a:r>
              <a:rPr kumimoji="0" lang="en-US" altLang="en-US" sz="2000" b="0" i="0" u="none" strike="noStrike" cap="none" normalizeH="0" baseline="0" dirty="0">
                <a:ln>
                  <a:noFill/>
                </a:ln>
                <a:solidFill>
                  <a:srgbClr val="0000FF"/>
                </a:solidFill>
                <a:effectLst/>
              </a:rPr>
              <a:t>0</a:t>
            </a:r>
            <a:r>
              <a:rPr kumimoji="0" lang="en-US" altLang="en-US" sz="2000" b="0" i="0" u="none" strike="noStrike" cap="none" normalizeH="0" baseline="0" dirty="0">
                <a:ln>
                  <a:noFill/>
                </a:ln>
                <a:solidFill>
                  <a:srgbClr val="000000"/>
                </a:solidFill>
                <a:effectLst/>
              </a:rPr>
              <a:t>] = </a:t>
            </a:r>
            <a:r>
              <a:rPr kumimoji="0" lang="en-US" altLang="en-US" sz="2000" b="1" i="0" u="none" strike="noStrike" cap="none" normalizeH="0" baseline="0" dirty="0">
                <a:ln>
                  <a:noFill/>
                </a:ln>
                <a:solidFill>
                  <a:srgbClr val="008080"/>
                </a:solidFill>
                <a:effectLst/>
              </a:rPr>
              <a:t>'Susie'</a:t>
            </a:r>
            <a:br>
              <a:rPr kumimoji="0" lang="en-US" altLang="en-US" sz="2000" b="1" i="0" u="none" strike="noStrike" cap="none" normalizeH="0" baseline="0" dirty="0">
                <a:ln>
                  <a:noFill/>
                </a:ln>
                <a:solidFill>
                  <a:srgbClr val="008080"/>
                </a:solidFill>
                <a:effectLst/>
              </a:rPr>
            </a:br>
            <a:r>
              <a:rPr kumimoji="0" lang="en-US" altLang="en-US" sz="2000" b="1" i="0" u="none" strike="noStrike" cap="none" normalizeH="0" baseline="0" dirty="0">
                <a:ln>
                  <a:noFill/>
                </a:ln>
                <a:solidFill>
                  <a:srgbClr val="008080"/>
                </a:solidFill>
                <a:effectLst/>
              </a:rPr>
              <a:t>    </a:t>
            </a:r>
            <a:r>
              <a:rPr kumimoji="0" lang="en-US" altLang="en-US" sz="2000" b="0" i="0" u="none" strike="noStrike" cap="none" normalizeH="0" baseline="0" dirty="0">
                <a:ln>
                  <a:noFill/>
                </a:ln>
                <a:solidFill>
                  <a:srgbClr val="000000"/>
                </a:solidFill>
                <a:effectLst/>
              </a:rPr>
              <a:t>names[</a:t>
            </a:r>
            <a:r>
              <a:rPr kumimoji="0" lang="en-US" altLang="en-US" sz="2000" b="0" i="0" u="none" strike="noStrike" cap="none" normalizeH="0" baseline="0" dirty="0">
                <a:ln>
                  <a:noFill/>
                </a:ln>
                <a:solidFill>
                  <a:srgbClr val="0000FF"/>
                </a:solidFill>
                <a:effectLst/>
              </a:rPr>
              <a:t>1</a:t>
            </a:r>
            <a:r>
              <a:rPr kumimoji="0" lang="en-US" altLang="en-US" sz="2000" b="0" i="0" u="none" strike="noStrike" cap="none" normalizeH="0" baseline="0" dirty="0">
                <a:ln>
                  <a:noFill/>
                </a:ln>
                <a:solidFill>
                  <a:srgbClr val="000000"/>
                </a:solidFill>
                <a:effectLst/>
              </a:rPr>
              <a:t>] = </a:t>
            </a:r>
            <a:r>
              <a:rPr kumimoji="0" lang="en-US" altLang="en-US" sz="2000" b="1" i="0" u="none" strike="noStrike" cap="none" normalizeH="0" baseline="0" dirty="0">
                <a:ln>
                  <a:noFill/>
                </a:ln>
                <a:solidFill>
                  <a:srgbClr val="008080"/>
                </a:solidFill>
                <a:effectLst/>
              </a:rPr>
              <a:t>'Pete'</a:t>
            </a:r>
            <a:br>
              <a:rPr kumimoji="0" lang="en-US" altLang="en-US" sz="2000" b="1" i="0" u="none" strike="noStrike" cap="none" normalizeH="0" baseline="0" dirty="0">
                <a:ln>
                  <a:noFill/>
                </a:ln>
                <a:solidFill>
                  <a:srgbClr val="008080"/>
                </a:solidFill>
                <a:effectLst/>
              </a:rPr>
            </a:br>
            <a:r>
              <a:rPr kumimoji="0" lang="en-US" altLang="en-US" sz="2000" b="1" i="0" u="none" strike="noStrike" cap="none" normalizeH="0" baseline="0" dirty="0">
                <a:ln>
                  <a:noFill/>
                </a:ln>
                <a:solidFill>
                  <a:srgbClr val="008080"/>
                </a:solidFill>
                <a:effectLst/>
              </a:rPr>
              <a:t>    </a:t>
            </a:r>
            <a:r>
              <a:rPr kumimoji="0" lang="en-US" altLang="en-US" sz="2000" b="0" i="0" u="none" strike="noStrike" cap="none" normalizeH="0" baseline="0" dirty="0">
                <a:ln>
                  <a:noFill/>
                </a:ln>
                <a:solidFill>
                  <a:srgbClr val="000000"/>
                </a:solidFill>
                <a:effectLst/>
              </a:rPr>
              <a:t>names[</a:t>
            </a:r>
            <a:r>
              <a:rPr kumimoji="0" lang="en-US" altLang="en-US" sz="2000" b="0" i="0" u="none" strike="noStrike" cap="none" normalizeH="0" baseline="0" dirty="0">
                <a:ln>
                  <a:noFill/>
                </a:ln>
                <a:solidFill>
                  <a:srgbClr val="0000FF"/>
                </a:solidFill>
                <a:effectLst/>
              </a:rPr>
              <a:t>2</a:t>
            </a:r>
            <a:r>
              <a:rPr kumimoji="0" lang="en-US" altLang="en-US" sz="2000" b="0" i="0" u="none" strike="noStrike" cap="none" normalizeH="0" baseline="0" dirty="0">
                <a:ln>
                  <a:noFill/>
                </a:ln>
                <a:solidFill>
                  <a:srgbClr val="000000"/>
                </a:solidFill>
                <a:effectLst/>
              </a:rPr>
              <a:t>] = </a:t>
            </a:r>
            <a:r>
              <a:rPr kumimoji="0" lang="en-US" altLang="en-US" sz="2000" b="1" i="0" u="none" strike="noStrike" cap="none" normalizeH="0" baseline="0" dirty="0">
                <a:ln>
                  <a:noFill/>
                </a:ln>
                <a:solidFill>
                  <a:srgbClr val="008080"/>
                </a:solidFill>
                <a:effectLst/>
              </a:rPr>
              <a:t>'Will'</a:t>
            </a:r>
            <a:br>
              <a:rPr kumimoji="0" lang="en-US" altLang="en-US" sz="2000" b="1" i="0" u="none" strike="noStrike" cap="none" normalizeH="0" baseline="0" dirty="0">
                <a:ln>
                  <a:noFill/>
                </a:ln>
                <a:solidFill>
                  <a:srgbClr val="008080"/>
                </a:solidFill>
                <a:effectLst/>
              </a:rPr>
            </a:br>
            <a:r>
              <a:rPr kumimoji="0" lang="en-US" altLang="en-US" sz="2000" b="0" i="0" u="none" strike="noStrike" cap="none" normalizeH="0" baseline="0" dirty="0">
                <a:ln>
                  <a:noFill/>
                </a:ln>
                <a:solidFill>
                  <a:srgbClr val="000000"/>
                </a:solidFill>
                <a:effectLst/>
              </a:rPr>
              <a:t>names = [</a:t>
            </a:r>
            <a:r>
              <a:rPr kumimoji="0" lang="en-US" altLang="en-US" sz="2000" b="1" i="0" u="none" strike="noStrike" cap="none" normalizeH="0" baseline="0" dirty="0">
                <a:ln>
                  <a:noFill/>
                </a:ln>
                <a:solidFill>
                  <a:srgbClr val="008080"/>
                </a:solidFill>
                <a:effectLst/>
              </a:rPr>
              <a:t>'Susan'</a:t>
            </a:r>
            <a:r>
              <a:rPr kumimoji="0" lang="en-US" altLang="en-US" sz="2000" b="0" i="0" u="none" strike="noStrike" cap="none" normalizeH="0" baseline="0" dirty="0">
                <a:ln>
                  <a:noFill/>
                </a:ln>
                <a:solidFill>
                  <a:srgbClr val="000000"/>
                </a:solidFill>
                <a:effectLst/>
              </a:rPr>
              <a:t>, </a:t>
            </a:r>
            <a:r>
              <a:rPr kumimoji="0" lang="en-US" altLang="en-US" sz="2000" b="1" i="0" u="none" strike="noStrike" cap="none" normalizeH="0" baseline="0" dirty="0">
                <a:ln>
                  <a:noFill/>
                </a:ln>
                <a:solidFill>
                  <a:srgbClr val="008080"/>
                </a:solidFill>
                <a:effectLst/>
              </a:rPr>
              <a:t>'Peter'</a:t>
            </a:r>
            <a:r>
              <a:rPr kumimoji="0" lang="en-US" altLang="en-US" sz="2000" b="0" i="0" u="none" strike="noStrike" cap="none" normalizeH="0" baseline="0" dirty="0">
                <a:ln>
                  <a:noFill/>
                </a:ln>
                <a:solidFill>
                  <a:srgbClr val="000000"/>
                </a:solidFill>
                <a:effectLst/>
              </a:rPr>
              <a:t>, </a:t>
            </a:r>
            <a:r>
              <a:rPr kumimoji="0" lang="en-US" altLang="en-US" sz="2000" b="1" i="0" u="none" strike="noStrike" cap="none" normalizeH="0" baseline="0" dirty="0">
                <a:ln>
                  <a:noFill/>
                </a:ln>
                <a:solidFill>
                  <a:srgbClr val="008080"/>
                </a:solidFill>
                <a:effectLst/>
              </a:rPr>
              <a:t>'William'</a:t>
            </a:r>
            <a:r>
              <a:rPr kumimoji="0" lang="en-US" altLang="en-US" sz="2000" b="0" i="0" u="none" strike="noStrike" cap="none" normalizeH="0" baseline="0" dirty="0">
                <a:ln>
                  <a:noFill/>
                </a:ln>
                <a:solidFill>
                  <a:srgbClr val="000000"/>
                </a:solidFill>
                <a:effectLst/>
              </a:rPr>
              <a:t>]</a:t>
            </a:r>
            <a:br>
              <a:rPr kumimoji="0" lang="en-US" altLang="en-US" sz="2000" b="0" i="0" u="none" strike="noStrike" cap="none" normalizeH="0" baseline="0" dirty="0">
                <a:ln>
                  <a:noFill/>
                </a:ln>
                <a:solidFill>
                  <a:srgbClr val="000000"/>
                </a:solidFill>
                <a:effectLst/>
              </a:rPr>
            </a:br>
            <a:r>
              <a:rPr kumimoji="0" lang="en-US" altLang="en-US" sz="2000" b="0" i="0" u="none" strike="noStrike" cap="none" normalizeH="0" baseline="0" dirty="0" err="1">
                <a:ln>
                  <a:noFill/>
                </a:ln>
                <a:solidFill>
                  <a:srgbClr val="000000"/>
                </a:solidFill>
                <a:effectLst/>
              </a:rPr>
              <a:t>hello_func</a:t>
            </a:r>
            <a:r>
              <a:rPr kumimoji="0" lang="en-US" altLang="en-US" sz="2000" b="0" i="0" u="none" strike="noStrike" cap="none" normalizeH="0" baseline="0" dirty="0">
                <a:ln>
                  <a:noFill/>
                </a:ln>
                <a:solidFill>
                  <a:srgbClr val="000000"/>
                </a:solidFill>
                <a:effectLst/>
              </a:rPr>
              <a:t>(names)</a:t>
            </a:r>
            <a:br>
              <a:rPr kumimoji="0" lang="en-US" altLang="en-US" sz="2000" b="0" i="0" u="none" strike="noStrike" cap="none" normalizeH="0" baseline="0" dirty="0">
                <a:ln>
                  <a:noFill/>
                </a:ln>
                <a:solidFill>
                  <a:srgbClr val="000000"/>
                </a:solidFill>
                <a:effectLst/>
              </a:rPr>
            </a:br>
            <a:r>
              <a:rPr kumimoji="0" lang="en-US" altLang="en-US" sz="2000" b="0" i="0" u="none" strike="noStrike" cap="none" normalizeH="0" baseline="0" dirty="0">
                <a:ln>
                  <a:noFill/>
                </a:ln>
                <a:solidFill>
                  <a:srgbClr val="000080"/>
                </a:solidFill>
                <a:effectLst/>
              </a:rPr>
              <a:t>print </a:t>
            </a:r>
            <a:r>
              <a:rPr kumimoji="0" lang="en-US" altLang="en-US" sz="2000" b="0" i="0" u="none" strike="noStrike" cap="none" normalizeH="0" baseline="0" dirty="0">
                <a:ln>
                  <a:noFill/>
                </a:ln>
                <a:solidFill>
                  <a:srgbClr val="000000"/>
                </a:solidFill>
                <a:effectLst/>
              </a:rPr>
              <a:t>(</a:t>
            </a:r>
            <a:r>
              <a:rPr kumimoji="0" lang="en-US" altLang="en-US" sz="2000" b="1" i="0" u="none" strike="noStrike" cap="none" normalizeH="0" baseline="0" dirty="0">
                <a:ln>
                  <a:noFill/>
                </a:ln>
                <a:solidFill>
                  <a:srgbClr val="008080"/>
                </a:solidFill>
                <a:effectLst/>
              </a:rPr>
              <a:t>"The names are now"</a:t>
            </a:r>
            <a:r>
              <a:rPr kumimoji="0" lang="en-US" altLang="en-US" sz="2000" b="0" i="0" u="none" strike="noStrike" cap="none" normalizeH="0" baseline="0" dirty="0">
                <a:ln>
                  <a:noFill/>
                </a:ln>
                <a:solidFill>
                  <a:srgbClr val="000000"/>
                </a:solidFill>
                <a:effectLst/>
              </a:rPr>
              <a:t>, names, </a:t>
            </a:r>
            <a:r>
              <a:rPr kumimoji="0" lang="en-US" altLang="en-US" sz="2000" b="1" i="0" u="none" strike="noStrike" cap="none" normalizeH="0" baseline="0" dirty="0">
                <a:ln>
                  <a:noFill/>
                </a:ln>
                <a:solidFill>
                  <a:srgbClr val="008080"/>
                </a:solidFill>
                <a:effectLst/>
              </a:rPr>
              <a:t>"."</a:t>
            </a:r>
            <a:r>
              <a:rPr kumimoji="0" lang="en-US" altLang="en-US" sz="2000" b="0" i="0" u="none" strike="noStrike" cap="none" normalizeH="0" baseline="0" dirty="0">
                <a:ln>
                  <a:noFill/>
                </a:ln>
                <a:solidFill>
                  <a:srgbClr val="000000"/>
                </a:solidFill>
                <a:effectLst/>
              </a:rPr>
              <a:t>)</a:t>
            </a:r>
            <a:br>
              <a:rPr kumimoji="0" lang="en-US" altLang="en-US" sz="2000" b="0" i="0" u="none" strike="noStrike" cap="none" normalizeH="0" baseline="0" dirty="0">
                <a:ln>
                  <a:noFill/>
                </a:ln>
                <a:solidFill>
                  <a:srgbClr val="000000"/>
                </a:solidFill>
                <a:effectLst/>
              </a:rPr>
            </a:br>
            <a:endParaRPr kumimoji="0" lang="en-US" altLang="en-US" sz="2000" b="0" i="0" u="none" strike="noStrike" cap="none" normalizeH="0" baseline="0" dirty="0">
              <a:ln>
                <a:noFill/>
              </a:ln>
              <a:solidFill>
                <a:schemeClr val="tx1"/>
              </a:solidFill>
              <a:effectLst/>
            </a:endParaRPr>
          </a:p>
        </p:txBody>
      </p:sp>
      <p:sp>
        <p:nvSpPr>
          <p:cNvPr id="6" name="Content Placeholder 2">
            <a:extLst>
              <a:ext uri="{FF2B5EF4-FFF2-40B4-BE49-F238E27FC236}">
                <a16:creationId xmlns:a16="http://schemas.microsoft.com/office/drawing/2014/main" id="{3E5E63E2-2E0C-2008-649E-CD9BAFD4DFFB}"/>
              </a:ext>
            </a:extLst>
          </p:cNvPr>
          <p:cNvSpPr txBox="1">
            <a:spLocks/>
          </p:cNvSpPr>
          <p:nvPr/>
        </p:nvSpPr>
        <p:spPr>
          <a:xfrm>
            <a:off x="6095999" y="3922294"/>
            <a:ext cx="5213683" cy="2607835"/>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tx1"/>
              </a:buClr>
              <a:buFont typeface="Wingdings" panose="05000000000000000000" pitchFamily="2" charset="2"/>
              <a:buChar char="§"/>
              <a:defRPr sz="2400" kern="1200" cap="none" baseline="0">
                <a:solidFill>
                  <a:schemeClr val="tx1"/>
                </a:solidFill>
                <a:effectLst/>
                <a:latin typeface="+mj-lt"/>
                <a:ea typeface="+mn-ea"/>
                <a:cs typeface="Calibri" panose="020F0502020204030204" pitchFamily="34" charset="0"/>
              </a:defRPr>
            </a:lvl1pPr>
            <a:lvl2pPr marL="685800" indent="-228600" algn="l" defTabSz="914400" rtl="0" eaLnBrk="1" latinLnBrk="0" hangingPunct="1">
              <a:lnSpc>
                <a:spcPct val="120000"/>
              </a:lnSpc>
              <a:spcBef>
                <a:spcPts val="500"/>
              </a:spcBef>
              <a:buClr>
                <a:schemeClr val="tx1"/>
              </a:buClr>
              <a:buFont typeface="Courier New" panose="02070309020205020404" pitchFamily="49" charset="0"/>
              <a:buChar char="o"/>
              <a:defRPr sz="2000" kern="1200" cap="none" baseline="0">
                <a:solidFill>
                  <a:schemeClr val="tx1"/>
                </a:solidFill>
                <a:effectLst/>
                <a:latin typeface="+mn-lt"/>
                <a:ea typeface="+mn-ea"/>
                <a:cs typeface="Calibri" panose="020F0502020204030204" pitchFamily="34" charset="0"/>
              </a:defRPr>
            </a:lvl2pPr>
            <a:lvl3pPr marL="1143000" indent="-228600" algn="l" defTabSz="914400" rtl="0" eaLnBrk="1" latinLnBrk="0" hangingPunct="1">
              <a:lnSpc>
                <a:spcPct val="120000"/>
              </a:lnSpc>
              <a:spcBef>
                <a:spcPts val="500"/>
              </a:spcBef>
              <a:buClr>
                <a:schemeClr val="tx1"/>
              </a:buClr>
              <a:buFont typeface="Wingdings" panose="05000000000000000000" pitchFamily="2" charset="2"/>
              <a:buChar char="v"/>
              <a:defRPr sz="1800" kern="1200" cap="none"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Wingdings" panose="05000000000000000000" pitchFamily="2" charset="2"/>
              <a:buChar char="q"/>
              <a:defRPr sz="16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endParaRPr lang="en-US" dirty="0"/>
          </a:p>
        </p:txBody>
      </p:sp>
    </p:spTree>
    <p:extLst>
      <p:ext uri="{BB962C8B-B14F-4D97-AF65-F5344CB8AC3E}">
        <p14:creationId xmlns:p14="http://schemas.microsoft.com/office/powerpoint/2010/main" val="2684229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9AB1-762A-6043-8F7E-690F3864F07B}"/>
              </a:ext>
            </a:extLst>
          </p:cNvPr>
          <p:cNvSpPr>
            <a:spLocks noGrp="1"/>
          </p:cNvSpPr>
          <p:nvPr>
            <p:ph type="title"/>
          </p:nvPr>
        </p:nvSpPr>
        <p:spPr/>
        <p:txBody>
          <a:bodyPr/>
          <a:lstStyle/>
          <a:p>
            <a:r>
              <a:rPr lang="en-US" spc="-5" dirty="0"/>
              <a:t>Functions</a:t>
            </a:r>
            <a:endParaRPr lang="en-US" dirty="0"/>
          </a:p>
        </p:txBody>
      </p:sp>
      <p:sp>
        <p:nvSpPr>
          <p:cNvPr id="3" name="Content Placeholder 2">
            <a:extLst>
              <a:ext uri="{FF2B5EF4-FFF2-40B4-BE49-F238E27FC236}">
                <a16:creationId xmlns:a16="http://schemas.microsoft.com/office/drawing/2014/main" id="{299AB4A2-9FB7-D32D-8BDA-EA503FD881FE}"/>
              </a:ext>
            </a:extLst>
          </p:cNvPr>
          <p:cNvSpPr>
            <a:spLocks noGrp="1"/>
          </p:cNvSpPr>
          <p:nvPr>
            <p:ph sz="quarter" idx="13"/>
          </p:nvPr>
        </p:nvSpPr>
        <p:spPr>
          <a:xfrm>
            <a:off x="1354723" y="1757856"/>
            <a:ext cx="9673256" cy="457200"/>
          </a:xfrm>
        </p:spPr>
        <p:txBody>
          <a:bodyPr>
            <a:normAutofit/>
          </a:bodyPr>
          <a:lstStyle/>
          <a:p>
            <a:pPr marL="12065" marR="323215" indent="0">
              <a:lnSpc>
                <a:spcPct val="83200"/>
              </a:lnSpc>
              <a:spcBef>
                <a:spcPts val="505"/>
              </a:spcBef>
              <a:buNone/>
              <a:tabLst>
                <a:tab pos="299085" algn="l"/>
                <a:tab pos="299720" algn="l"/>
              </a:tabLst>
            </a:pPr>
            <a:r>
              <a:rPr lang="en-US" sz="2000" dirty="0">
                <a:latin typeface="Arial" panose="020B0604020202020204" pitchFamily="34" charset="0"/>
                <a:cs typeface="Arial" panose="020B0604020202020204" pitchFamily="34" charset="0"/>
              </a:rPr>
              <a:t>What is the output of the following code?</a:t>
            </a:r>
          </a:p>
          <a:p>
            <a:pPr marL="0" indent="0">
              <a:buNone/>
            </a:pPr>
            <a:endParaRPr lang="en-US" dirty="0"/>
          </a:p>
        </p:txBody>
      </p:sp>
      <p:sp>
        <p:nvSpPr>
          <p:cNvPr id="5" name="Rectangle 1">
            <a:extLst>
              <a:ext uri="{FF2B5EF4-FFF2-40B4-BE49-F238E27FC236}">
                <a16:creationId xmlns:a16="http://schemas.microsoft.com/office/drawing/2014/main" id="{401D2C28-074C-BDBC-72CB-89FB3DD8BDD0}"/>
              </a:ext>
            </a:extLst>
          </p:cNvPr>
          <p:cNvSpPr>
            <a:spLocks noChangeArrowheads="1"/>
          </p:cNvSpPr>
          <p:nvPr/>
        </p:nvSpPr>
        <p:spPr bwMode="auto">
          <a:xfrm>
            <a:off x="3813422" y="2829812"/>
            <a:ext cx="4408258" cy="2862322"/>
          </a:xfrm>
          <a:prstGeom prst="rect">
            <a:avLst/>
          </a:prstGeom>
          <a:noFill/>
          <a:ln>
            <a:solidFill>
              <a:schemeClr val="tx1"/>
            </a:solidFill>
          </a:ln>
          <a:effectLst/>
        </p:spPr>
        <p:txBody>
          <a:bodyPr vert="horz" wrap="non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kumimoji="0" lang="en-US" altLang="en-US" sz="2000" b="1" i="0" u="none" strike="noStrike" cap="none" normalizeH="0" baseline="0" dirty="0">
                <a:ln>
                  <a:noFill/>
                </a:ln>
                <a:solidFill>
                  <a:srgbClr val="000080"/>
                </a:solidFill>
                <a:effectLst/>
              </a:rPr>
              <a:t>def </a:t>
            </a:r>
            <a:r>
              <a:rPr kumimoji="0" lang="en-US" altLang="en-US" sz="2000" b="0" i="0" u="none" strike="noStrike" cap="none" normalizeH="0" baseline="0" dirty="0" err="1">
                <a:ln>
                  <a:noFill/>
                </a:ln>
                <a:solidFill>
                  <a:srgbClr val="000000"/>
                </a:solidFill>
                <a:effectLst/>
              </a:rPr>
              <a:t>hello_func</a:t>
            </a:r>
            <a:r>
              <a:rPr kumimoji="0" lang="en-US" altLang="en-US" sz="2000" b="0" i="0" u="none" strike="noStrike" cap="none" normalizeH="0" baseline="0" dirty="0">
                <a:ln>
                  <a:noFill/>
                </a:ln>
                <a:solidFill>
                  <a:srgbClr val="000000"/>
                </a:solidFill>
                <a:effectLst/>
              </a:rPr>
              <a:t>(names):</a:t>
            </a:r>
            <a:br>
              <a:rPr kumimoji="0" lang="en-US" altLang="en-US" sz="2000" b="0" i="0" u="none" strike="noStrike" cap="none" normalizeH="0" baseline="0" dirty="0">
                <a:ln>
                  <a:noFill/>
                </a:ln>
                <a:solidFill>
                  <a:srgbClr val="000000"/>
                </a:solidFill>
                <a:effectLst/>
              </a:rPr>
            </a:br>
            <a:r>
              <a:rPr kumimoji="0" lang="en-US" altLang="en-US" sz="2000" b="0" i="0" u="none" strike="noStrike" cap="none" normalizeH="0" baseline="0" dirty="0">
                <a:ln>
                  <a:noFill/>
                </a:ln>
                <a:solidFill>
                  <a:srgbClr val="000000"/>
                </a:solidFill>
                <a:effectLst/>
              </a:rPr>
              <a:t>    </a:t>
            </a:r>
            <a:r>
              <a:rPr kumimoji="0" lang="en-US" altLang="en-US" sz="2000" b="1" i="0" u="none" strike="noStrike" cap="none" normalizeH="0" baseline="0" dirty="0">
                <a:ln>
                  <a:noFill/>
                </a:ln>
                <a:solidFill>
                  <a:srgbClr val="000080"/>
                </a:solidFill>
                <a:effectLst/>
              </a:rPr>
              <a:t>for </a:t>
            </a:r>
            <a:r>
              <a:rPr kumimoji="0" lang="en-US" altLang="en-US" sz="2000" b="0" i="0" u="none" strike="noStrike" cap="none" normalizeH="0" baseline="0" dirty="0">
                <a:ln>
                  <a:noFill/>
                </a:ln>
                <a:solidFill>
                  <a:srgbClr val="000000"/>
                </a:solidFill>
                <a:effectLst/>
              </a:rPr>
              <a:t>n </a:t>
            </a:r>
            <a:r>
              <a:rPr kumimoji="0" lang="en-US" altLang="en-US" sz="2000" b="1" i="0" u="none" strike="noStrike" cap="none" normalizeH="0" baseline="0" dirty="0">
                <a:ln>
                  <a:noFill/>
                </a:ln>
                <a:solidFill>
                  <a:srgbClr val="000080"/>
                </a:solidFill>
                <a:effectLst/>
              </a:rPr>
              <a:t>in </a:t>
            </a:r>
            <a:r>
              <a:rPr kumimoji="0" lang="en-US" altLang="en-US" sz="2000" b="0" i="0" u="none" strike="noStrike" cap="none" normalizeH="0" baseline="0" dirty="0">
                <a:ln>
                  <a:noFill/>
                </a:ln>
                <a:solidFill>
                  <a:srgbClr val="000000"/>
                </a:solidFill>
                <a:effectLst/>
              </a:rPr>
              <a:t>names:</a:t>
            </a:r>
            <a:br>
              <a:rPr kumimoji="0" lang="en-US" altLang="en-US" sz="2000" b="0" i="0" u="none" strike="noStrike" cap="none" normalizeH="0" baseline="0" dirty="0">
                <a:ln>
                  <a:noFill/>
                </a:ln>
                <a:solidFill>
                  <a:srgbClr val="000000"/>
                </a:solidFill>
                <a:effectLst/>
              </a:rPr>
            </a:br>
            <a:r>
              <a:rPr kumimoji="0" lang="en-US" altLang="en-US" sz="2000" b="0" i="0" u="none" strike="noStrike" cap="none" normalizeH="0" baseline="0" dirty="0">
                <a:ln>
                  <a:noFill/>
                </a:ln>
                <a:solidFill>
                  <a:srgbClr val="000000"/>
                </a:solidFill>
                <a:effectLst/>
              </a:rPr>
              <a:t>        </a:t>
            </a:r>
            <a:r>
              <a:rPr kumimoji="0" lang="en-US" altLang="en-US" sz="2000" b="0" i="0" u="none" strike="noStrike" cap="none" normalizeH="0" baseline="0" dirty="0">
                <a:ln>
                  <a:noFill/>
                </a:ln>
                <a:solidFill>
                  <a:srgbClr val="000080"/>
                </a:solidFill>
                <a:effectLst/>
              </a:rPr>
              <a:t>print </a:t>
            </a:r>
            <a:r>
              <a:rPr kumimoji="0" lang="en-US" altLang="en-US" sz="2000" b="0" i="0" u="none" strike="noStrike" cap="none" normalizeH="0" baseline="0" dirty="0">
                <a:ln>
                  <a:noFill/>
                </a:ln>
                <a:solidFill>
                  <a:srgbClr val="000000"/>
                </a:solidFill>
                <a:effectLst/>
              </a:rPr>
              <a:t>(</a:t>
            </a:r>
            <a:r>
              <a:rPr kumimoji="0" lang="en-US" altLang="en-US" sz="2000" b="1" i="0" u="none" strike="noStrike" cap="none" normalizeH="0" baseline="0" dirty="0">
                <a:ln>
                  <a:noFill/>
                </a:ln>
                <a:solidFill>
                  <a:srgbClr val="008080"/>
                </a:solidFill>
                <a:effectLst/>
              </a:rPr>
              <a:t>"Hello,"</a:t>
            </a:r>
            <a:r>
              <a:rPr kumimoji="0" lang="en-US" altLang="en-US" sz="2000" b="0" i="0" u="none" strike="noStrike" cap="none" normalizeH="0" baseline="0" dirty="0">
                <a:ln>
                  <a:noFill/>
                </a:ln>
                <a:solidFill>
                  <a:srgbClr val="000000"/>
                </a:solidFill>
                <a:effectLst/>
              </a:rPr>
              <a:t>, n, </a:t>
            </a:r>
            <a:r>
              <a:rPr kumimoji="0" lang="en-US" altLang="en-US" sz="2000" b="1" i="0" u="none" strike="noStrike" cap="none" normalizeH="0" baseline="0" dirty="0">
                <a:ln>
                  <a:noFill/>
                </a:ln>
                <a:solidFill>
                  <a:srgbClr val="008080"/>
                </a:solidFill>
                <a:effectLst/>
              </a:rPr>
              <a:t>"!"</a:t>
            </a:r>
            <a:r>
              <a:rPr kumimoji="0" lang="en-US" altLang="en-US" sz="2000" b="0" i="0" u="none" strike="noStrike" cap="none" normalizeH="0" baseline="0" dirty="0">
                <a:ln>
                  <a:noFill/>
                </a:ln>
                <a:solidFill>
                  <a:srgbClr val="000000"/>
                </a:solidFill>
                <a:effectLst/>
              </a:rPr>
              <a:t>)</a:t>
            </a:r>
            <a:br>
              <a:rPr kumimoji="0" lang="en-US" altLang="en-US" sz="2000" b="0" i="0" u="none" strike="noStrike" cap="none" normalizeH="0" baseline="0" dirty="0">
                <a:ln>
                  <a:noFill/>
                </a:ln>
                <a:solidFill>
                  <a:srgbClr val="000000"/>
                </a:solidFill>
                <a:effectLst/>
              </a:rPr>
            </a:br>
            <a:r>
              <a:rPr kumimoji="0" lang="en-US" altLang="en-US" sz="2000" b="0" i="0" u="none" strike="noStrike" cap="none" normalizeH="0" baseline="0" dirty="0">
                <a:ln>
                  <a:noFill/>
                </a:ln>
                <a:solidFill>
                  <a:srgbClr val="000000"/>
                </a:solidFill>
                <a:effectLst/>
              </a:rPr>
              <a:t>    names = [</a:t>
            </a:r>
            <a:r>
              <a:rPr kumimoji="0" lang="en-US" altLang="en-US" sz="2000" b="1" i="0" u="none" strike="noStrike" cap="none" normalizeH="0" baseline="0" dirty="0">
                <a:ln>
                  <a:noFill/>
                </a:ln>
                <a:solidFill>
                  <a:srgbClr val="008080"/>
                </a:solidFill>
                <a:effectLst/>
              </a:rPr>
              <a:t>'Susie’</a:t>
            </a:r>
            <a:r>
              <a:rPr lang="en-US" altLang="en-US" sz="2000" b="1" dirty="0">
                <a:solidFill>
                  <a:srgbClr val="008080"/>
                </a:solidFill>
              </a:rPr>
              <a:t>, </a:t>
            </a:r>
            <a:r>
              <a:rPr kumimoji="0" lang="en-US" altLang="en-US" sz="2000" b="1" i="0" u="none" strike="noStrike" cap="none" normalizeH="0" baseline="0" dirty="0">
                <a:ln>
                  <a:noFill/>
                </a:ln>
                <a:solidFill>
                  <a:srgbClr val="008080"/>
                </a:solidFill>
                <a:effectLst/>
              </a:rPr>
              <a:t>'Pete’</a:t>
            </a:r>
            <a:r>
              <a:rPr lang="en-US" altLang="en-US" sz="2000" b="1" dirty="0">
                <a:solidFill>
                  <a:srgbClr val="008080"/>
                </a:solidFill>
              </a:rPr>
              <a:t>, </a:t>
            </a:r>
            <a:r>
              <a:rPr kumimoji="0" lang="en-US" altLang="en-US" sz="2000" b="1" i="0" u="none" strike="noStrike" cap="none" normalizeH="0" baseline="0" dirty="0">
                <a:ln>
                  <a:noFill/>
                </a:ln>
                <a:solidFill>
                  <a:srgbClr val="008080"/>
                </a:solidFill>
                <a:effectLst/>
              </a:rPr>
              <a:t>'Will’]</a:t>
            </a:r>
          </a:p>
          <a:p>
            <a:pPr defTabSz="914400" eaLnBrk="0" fontAlgn="base" hangingPunct="0">
              <a:spcBef>
                <a:spcPct val="0"/>
              </a:spcBef>
              <a:spcAft>
                <a:spcPct val="0"/>
              </a:spcAft>
            </a:pPr>
            <a:br>
              <a:rPr kumimoji="0" lang="en-US" altLang="en-US" sz="2000" b="1" i="0" u="none" strike="noStrike" cap="none" normalizeH="0" baseline="0" dirty="0">
                <a:ln>
                  <a:noFill/>
                </a:ln>
                <a:solidFill>
                  <a:srgbClr val="008080"/>
                </a:solidFill>
                <a:effectLst/>
              </a:rPr>
            </a:br>
            <a:r>
              <a:rPr kumimoji="0" lang="en-US" altLang="en-US" sz="2000" b="0" i="0" u="none" strike="noStrike" cap="none" normalizeH="0" baseline="0" dirty="0">
                <a:ln>
                  <a:noFill/>
                </a:ln>
                <a:solidFill>
                  <a:srgbClr val="000000"/>
                </a:solidFill>
                <a:effectLst/>
              </a:rPr>
              <a:t>names = [</a:t>
            </a:r>
            <a:r>
              <a:rPr kumimoji="0" lang="en-US" altLang="en-US" sz="2000" b="1" i="0" u="none" strike="noStrike" cap="none" normalizeH="0" baseline="0" dirty="0">
                <a:ln>
                  <a:noFill/>
                </a:ln>
                <a:solidFill>
                  <a:srgbClr val="008080"/>
                </a:solidFill>
                <a:effectLst/>
              </a:rPr>
              <a:t>'Susan'</a:t>
            </a:r>
            <a:r>
              <a:rPr kumimoji="0" lang="en-US" altLang="en-US" sz="2000" b="0" i="0" u="none" strike="noStrike" cap="none" normalizeH="0" baseline="0" dirty="0">
                <a:ln>
                  <a:noFill/>
                </a:ln>
                <a:solidFill>
                  <a:srgbClr val="000000"/>
                </a:solidFill>
                <a:effectLst/>
              </a:rPr>
              <a:t>, </a:t>
            </a:r>
            <a:r>
              <a:rPr kumimoji="0" lang="en-US" altLang="en-US" sz="2000" b="1" i="0" u="none" strike="noStrike" cap="none" normalizeH="0" baseline="0" dirty="0">
                <a:ln>
                  <a:noFill/>
                </a:ln>
                <a:solidFill>
                  <a:srgbClr val="008080"/>
                </a:solidFill>
                <a:effectLst/>
              </a:rPr>
              <a:t>'Peter'</a:t>
            </a:r>
            <a:r>
              <a:rPr kumimoji="0" lang="en-US" altLang="en-US" sz="2000" b="0" i="0" u="none" strike="noStrike" cap="none" normalizeH="0" baseline="0" dirty="0">
                <a:ln>
                  <a:noFill/>
                </a:ln>
                <a:solidFill>
                  <a:srgbClr val="000000"/>
                </a:solidFill>
                <a:effectLst/>
              </a:rPr>
              <a:t>, </a:t>
            </a:r>
            <a:r>
              <a:rPr kumimoji="0" lang="en-US" altLang="en-US" sz="2000" b="1" i="0" u="none" strike="noStrike" cap="none" normalizeH="0" baseline="0" dirty="0">
                <a:ln>
                  <a:noFill/>
                </a:ln>
                <a:solidFill>
                  <a:srgbClr val="008080"/>
                </a:solidFill>
                <a:effectLst/>
              </a:rPr>
              <a:t>'William'</a:t>
            </a:r>
            <a:r>
              <a:rPr kumimoji="0" lang="en-US" altLang="en-US" sz="2000" b="0" i="0" u="none" strike="noStrike" cap="none" normalizeH="0" baseline="0" dirty="0">
                <a:ln>
                  <a:noFill/>
                </a:ln>
                <a:solidFill>
                  <a:srgbClr val="000000"/>
                </a:solidFill>
                <a:effectLst/>
              </a:rPr>
              <a:t>]</a:t>
            </a:r>
            <a:br>
              <a:rPr kumimoji="0" lang="en-US" altLang="en-US" sz="2000" b="0" i="0" u="none" strike="noStrike" cap="none" normalizeH="0" baseline="0" dirty="0">
                <a:ln>
                  <a:noFill/>
                </a:ln>
                <a:solidFill>
                  <a:srgbClr val="000000"/>
                </a:solidFill>
                <a:effectLst/>
              </a:rPr>
            </a:br>
            <a:r>
              <a:rPr kumimoji="0" lang="en-US" altLang="en-US" sz="2000" b="0" i="0" u="none" strike="noStrike" cap="none" normalizeH="0" baseline="0" dirty="0" err="1">
                <a:ln>
                  <a:noFill/>
                </a:ln>
                <a:solidFill>
                  <a:srgbClr val="000000"/>
                </a:solidFill>
                <a:effectLst/>
              </a:rPr>
              <a:t>hello_func</a:t>
            </a:r>
            <a:r>
              <a:rPr kumimoji="0" lang="en-US" altLang="en-US" sz="2000" b="0" i="0" u="none" strike="noStrike" cap="none" normalizeH="0" baseline="0" dirty="0">
                <a:ln>
                  <a:noFill/>
                </a:ln>
                <a:solidFill>
                  <a:srgbClr val="000000"/>
                </a:solidFill>
                <a:effectLst/>
              </a:rPr>
              <a:t>(names)</a:t>
            </a:r>
            <a:br>
              <a:rPr kumimoji="0" lang="en-US" altLang="en-US" sz="2000" b="0" i="0" u="none" strike="noStrike" cap="none" normalizeH="0" baseline="0" dirty="0">
                <a:ln>
                  <a:noFill/>
                </a:ln>
                <a:solidFill>
                  <a:srgbClr val="000000"/>
                </a:solidFill>
                <a:effectLst/>
              </a:rPr>
            </a:br>
            <a:r>
              <a:rPr kumimoji="0" lang="en-US" altLang="en-US" sz="2000" b="0" i="0" u="none" strike="noStrike" cap="none" normalizeH="0" baseline="0" dirty="0">
                <a:ln>
                  <a:noFill/>
                </a:ln>
                <a:solidFill>
                  <a:srgbClr val="000080"/>
                </a:solidFill>
                <a:effectLst/>
              </a:rPr>
              <a:t>print </a:t>
            </a:r>
            <a:r>
              <a:rPr kumimoji="0" lang="en-US" altLang="en-US" sz="2000" b="0" i="0" u="none" strike="noStrike" cap="none" normalizeH="0" baseline="0" dirty="0">
                <a:ln>
                  <a:noFill/>
                </a:ln>
                <a:solidFill>
                  <a:srgbClr val="000000"/>
                </a:solidFill>
                <a:effectLst/>
              </a:rPr>
              <a:t>(</a:t>
            </a:r>
            <a:r>
              <a:rPr kumimoji="0" lang="en-US" altLang="en-US" sz="2000" b="1" i="0" u="none" strike="noStrike" cap="none" normalizeH="0" baseline="0" dirty="0">
                <a:ln>
                  <a:noFill/>
                </a:ln>
                <a:solidFill>
                  <a:srgbClr val="008080"/>
                </a:solidFill>
                <a:effectLst/>
              </a:rPr>
              <a:t>"The names are now"</a:t>
            </a:r>
            <a:r>
              <a:rPr kumimoji="0" lang="en-US" altLang="en-US" sz="2000" b="0" i="0" u="none" strike="noStrike" cap="none" normalizeH="0" baseline="0" dirty="0">
                <a:ln>
                  <a:noFill/>
                </a:ln>
                <a:solidFill>
                  <a:srgbClr val="000000"/>
                </a:solidFill>
                <a:effectLst/>
              </a:rPr>
              <a:t>, names, </a:t>
            </a:r>
            <a:r>
              <a:rPr kumimoji="0" lang="en-US" altLang="en-US" sz="2000" b="1" i="0" u="none" strike="noStrike" cap="none" normalizeH="0" baseline="0" dirty="0">
                <a:ln>
                  <a:noFill/>
                </a:ln>
                <a:solidFill>
                  <a:srgbClr val="008080"/>
                </a:solidFill>
                <a:effectLst/>
              </a:rPr>
              <a:t>"."</a:t>
            </a:r>
            <a:r>
              <a:rPr kumimoji="0" lang="en-US" altLang="en-US" sz="2000" b="0" i="0" u="none" strike="noStrike" cap="none" normalizeH="0" baseline="0" dirty="0">
                <a:ln>
                  <a:noFill/>
                </a:ln>
                <a:solidFill>
                  <a:srgbClr val="000000"/>
                </a:solidFill>
                <a:effectLst/>
              </a:rPr>
              <a:t>)</a:t>
            </a:r>
            <a:br>
              <a:rPr kumimoji="0" lang="en-US" altLang="en-US" sz="2000" b="0" i="0" u="none" strike="noStrike" cap="none" normalizeH="0" baseline="0" dirty="0">
                <a:ln>
                  <a:noFill/>
                </a:ln>
                <a:solidFill>
                  <a:srgbClr val="000000"/>
                </a:solidFill>
                <a:effectLst/>
              </a:rPr>
            </a:br>
            <a:endParaRPr kumimoji="0" lang="en-US" altLang="en-US" sz="2000" b="0" i="0" u="none" strike="noStrike" cap="none" normalizeH="0" baseline="0" dirty="0">
              <a:ln>
                <a:noFill/>
              </a:ln>
              <a:solidFill>
                <a:schemeClr val="tx1"/>
              </a:solidFill>
              <a:effectLst/>
            </a:endParaRPr>
          </a:p>
        </p:txBody>
      </p:sp>
      <p:sp>
        <p:nvSpPr>
          <p:cNvPr id="6" name="Content Placeholder 2">
            <a:extLst>
              <a:ext uri="{FF2B5EF4-FFF2-40B4-BE49-F238E27FC236}">
                <a16:creationId xmlns:a16="http://schemas.microsoft.com/office/drawing/2014/main" id="{3E5E63E2-2E0C-2008-649E-CD9BAFD4DFFB}"/>
              </a:ext>
            </a:extLst>
          </p:cNvPr>
          <p:cNvSpPr txBox="1">
            <a:spLocks/>
          </p:cNvSpPr>
          <p:nvPr/>
        </p:nvSpPr>
        <p:spPr>
          <a:xfrm>
            <a:off x="6095999" y="3922294"/>
            <a:ext cx="5213683" cy="2607835"/>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tx1"/>
              </a:buClr>
              <a:buFont typeface="Wingdings" panose="05000000000000000000" pitchFamily="2" charset="2"/>
              <a:buChar char="§"/>
              <a:defRPr sz="2400" kern="1200" cap="none" baseline="0">
                <a:solidFill>
                  <a:schemeClr val="tx1"/>
                </a:solidFill>
                <a:effectLst/>
                <a:latin typeface="+mj-lt"/>
                <a:ea typeface="+mn-ea"/>
                <a:cs typeface="Calibri" panose="020F0502020204030204" pitchFamily="34" charset="0"/>
              </a:defRPr>
            </a:lvl1pPr>
            <a:lvl2pPr marL="685800" indent="-228600" algn="l" defTabSz="914400" rtl="0" eaLnBrk="1" latinLnBrk="0" hangingPunct="1">
              <a:lnSpc>
                <a:spcPct val="120000"/>
              </a:lnSpc>
              <a:spcBef>
                <a:spcPts val="500"/>
              </a:spcBef>
              <a:buClr>
                <a:schemeClr val="tx1"/>
              </a:buClr>
              <a:buFont typeface="Courier New" panose="02070309020205020404" pitchFamily="49" charset="0"/>
              <a:buChar char="o"/>
              <a:defRPr sz="2000" kern="1200" cap="none" baseline="0">
                <a:solidFill>
                  <a:schemeClr val="tx1"/>
                </a:solidFill>
                <a:effectLst/>
                <a:latin typeface="+mn-lt"/>
                <a:ea typeface="+mn-ea"/>
                <a:cs typeface="Calibri" panose="020F0502020204030204" pitchFamily="34" charset="0"/>
              </a:defRPr>
            </a:lvl2pPr>
            <a:lvl3pPr marL="1143000" indent="-228600" algn="l" defTabSz="914400" rtl="0" eaLnBrk="1" latinLnBrk="0" hangingPunct="1">
              <a:lnSpc>
                <a:spcPct val="120000"/>
              </a:lnSpc>
              <a:spcBef>
                <a:spcPts val="500"/>
              </a:spcBef>
              <a:buClr>
                <a:schemeClr val="tx1"/>
              </a:buClr>
              <a:buFont typeface="Wingdings" panose="05000000000000000000" pitchFamily="2" charset="2"/>
              <a:buChar char="v"/>
              <a:defRPr sz="1800" kern="1200" cap="none"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Wingdings" panose="05000000000000000000" pitchFamily="2" charset="2"/>
              <a:buChar char="q"/>
              <a:defRPr sz="16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endParaRPr lang="en-US" dirty="0"/>
          </a:p>
        </p:txBody>
      </p:sp>
    </p:spTree>
    <p:extLst>
      <p:ext uri="{BB962C8B-B14F-4D97-AF65-F5344CB8AC3E}">
        <p14:creationId xmlns:p14="http://schemas.microsoft.com/office/powerpoint/2010/main" val="705591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F2542-6A7F-3A0C-9F02-A74992247093}"/>
              </a:ext>
            </a:extLst>
          </p:cNvPr>
          <p:cNvSpPr>
            <a:spLocks noGrp="1"/>
          </p:cNvSpPr>
          <p:nvPr>
            <p:ph type="title"/>
          </p:nvPr>
        </p:nvSpPr>
        <p:spPr/>
        <p:txBody>
          <a:bodyPr/>
          <a:lstStyle/>
          <a:p>
            <a:r>
              <a:rPr lang="en-US" dirty="0"/>
              <a:t>Default Mutable Arguments</a:t>
            </a:r>
          </a:p>
        </p:txBody>
      </p:sp>
      <p:sp>
        <p:nvSpPr>
          <p:cNvPr id="3" name="Content Placeholder 2">
            <a:extLst>
              <a:ext uri="{FF2B5EF4-FFF2-40B4-BE49-F238E27FC236}">
                <a16:creationId xmlns:a16="http://schemas.microsoft.com/office/drawing/2014/main" id="{EBCF55E2-709E-1C59-F3DE-799B7B80A6D4}"/>
              </a:ext>
            </a:extLst>
          </p:cNvPr>
          <p:cNvSpPr>
            <a:spLocks noGrp="1"/>
          </p:cNvSpPr>
          <p:nvPr>
            <p:ph sz="quarter" idx="13"/>
          </p:nvPr>
        </p:nvSpPr>
        <p:spPr/>
        <p:txBody>
          <a:bodyPr/>
          <a:lstStyle/>
          <a:p>
            <a:r>
              <a:rPr lang="en-US" dirty="0"/>
              <a:t>Since Python functions in a module are evaluated upon import, there is </a:t>
            </a:r>
            <a:r>
              <a:rPr lang="en-US" i="1" dirty="0"/>
              <a:t>only one reference to a mutable default argument</a:t>
            </a:r>
            <a:r>
              <a:rPr lang="en-US" dirty="0"/>
              <a:t>, created upon import. </a:t>
            </a:r>
          </a:p>
          <a:p>
            <a:r>
              <a:rPr lang="en-US" dirty="0"/>
              <a:t>Multiple calls to the function, using the default value for the mutable parameter, will </a:t>
            </a:r>
            <a:r>
              <a:rPr lang="en-US" i="1" dirty="0"/>
              <a:t>use the same mutable object</a:t>
            </a:r>
            <a:r>
              <a:rPr lang="en-US" dirty="0"/>
              <a:t>. </a:t>
            </a:r>
          </a:p>
          <a:p>
            <a:r>
              <a:rPr lang="en-US" dirty="0"/>
              <a:t>If a value is provided as the actual parameter, a new object is created to hold it, and this won’t affect the default object.  </a:t>
            </a:r>
          </a:p>
          <a:p>
            <a:endParaRPr lang="en-US" dirty="0"/>
          </a:p>
          <a:p>
            <a:r>
              <a:rPr lang="en-US" dirty="0"/>
              <a:t>See lect2/defaultmutable1.py and lect2/defaultmutable2.py</a:t>
            </a:r>
          </a:p>
        </p:txBody>
      </p:sp>
    </p:spTree>
    <p:extLst>
      <p:ext uri="{BB962C8B-B14F-4D97-AF65-F5344CB8AC3E}">
        <p14:creationId xmlns:p14="http://schemas.microsoft.com/office/powerpoint/2010/main" val="27503096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2CF29-5D86-4AF3-B0C1-9703A3808674}"/>
              </a:ext>
            </a:extLst>
          </p:cNvPr>
          <p:cNvSpPr>
            <a:spLocks noGrp="1"/>
          </p:cNvSpPr>
          <p:nvPr>
            <p:ph type="title"/>
          </p:nvPr>
        </p:nvSpPr>
        <p:spPr/>
        <p:txBody>
          <a:bodyPr/>
          <a:lstStyle/>
          <a:p>
            <a:r>
              <a:rPr lang="en-US" dirty="0"/>
              <a:t>Keyword Arguments</a:t>
            </a:r>
          </a:p>
        </p:txBody>
      </p:sp>
      <p:sp>
        <p:nvSpPr>
          <p:cNvPr id="3" name="Content Placeholder 2">
            <a:extLst>
              <a:ext uri="{FF2B5EF4-FFF2-40B4-BE49-F238E27FC236}">
                <a16:creationId xmlns:a16="http://schemas.microsoft.com/office/drawing/2014/main" id="{60928F26-2BFE-482F-72CC-39A2B07B11F8}"/>
              </a:ext>
            </a:extLst>
          </p:cNvPr>
          <p:cNvSpPr>
            <a:spLocks noGrp="1"/>
          </p:cNvSpPr>
          <p:nvPr>
            <p:ph sz="quarter" idx="13"/>
          </p:nvPr>
        </p:nvSpPr>
        <p:spPr>
          <a:xfrm>
            <a:off x="913773" y="1198179"/>
            <a:ext cx="10689647" cy="5092262"/>
          </a:xfrm>
        </p:spPr>
        <p:txBody>
          <a:bodyPr>
            <a:normAutofit fontScale="92500" lnSpcReduction="20000"/>
          </a:bodyPr>
          <a:lstStyle/>
          <a:p>
            <a:pPr marL="0" indent="0">
              <a:buNone/>
            </a:pPr>
            <a:endParaRPr lang="en-US" dirty="0"/>
          </a:p>
          <a:p>
            <a:r>
              <a:rPr lang="en-US" dirty="0"/>
              <a:t>Function calls can change the order of parameters if they specify the name of the argument. This method of calling uses keyword argument (not to be confused with programming language keywords like while)</a:t>
            </a:r>
          </a:p>
          <a:p>
            <a:pPr lvl="1"/>
            <a:r>
              <a:rPr lang="en-US" dirty="0"/>
              <a:t>If all arguments are keyword arguments, then the arguments can appear in any order.</a:t>
            </a:r>
          </a:p>
          <a:p>
            <a:pPr lvl="1"/>
            <a:r>
              <a:rPr lang="en-US" b="1" dirty="0">
                <a:solidFill>
                  <a:srgbClr val="C00000"/>
                </a:solidFill>
              </a:rPr>
              <a:t>If positional arguments are used with keyword arguments, they must be used before keyword arguments.</a:t>
            </a:r>
          </a:p>
          <a:p>
            <a:r>
              <a:rPr lang="en-US" dirty="0"/>
              <a:t>For example, consider the function:</a:t>
            </a:r>
          </a:p>
          <a:p>
            <a:pPr marL="0" indent="0">
              <a:buNone/>
            </a:pPr>
            <a:r>
              <a:rPr lang="en-US" dirty="0"/>
              <a:t>	</a:t>
            </a:r>
            <a:r>
              <a:rPr lang="en-US" dirty="0">
                <a:solidFill>
                  <a:schemeClr val="accent6"/>
                </a:solidFill>
              </a:rPr>
              <a:t>def connect(</a:t>
            </a:r>
            <a:r>
              <a:rPr lang="en-US" dirty="0" err="1">
                <a:solidFill>
                  <a:schemeClr val="accent6"/>
                </a:solidFill>
              </a:rPr>
              <a:t>uname</a:t>
            </a:r>
            <a:r>
              <a:rPr lang="en-US" dirty="0">
                <a:solidFill>
                  <a:schemeClr val="accent6"/>
                </a:solidFill>
              </a:rPr>
              <a:t>, </a:t>
            </a:r>
            <a:r>
              <a:rPr lang="en-US" dirty="0" err="1">
                <a:solidFill>
                  <a:schemeClr val="accent6"/>
                </a:solidFill>
              </a:rPr>
              <a:t>pword</a:t>
            </a:r>
            <a:r>
              <a:rPr lang="en-US" dirty="0">
                <a:solidFill>
                  <a:schemeClr val="accent6"/>
                </a:solidFill>
              </a:rPr>
              <a:t>, server = 'localhost', port = 9160):</a:t>
            </a:r>
          </a:p>
          <a:p>
            <a:r>
              <a:rPr lang="en-US" dirty="0"/>
              <a:t>You can make the call</a:t>
            </a:r>
          </a:p>
          <a:p>
            <a:pPr marL="0" indent="0">
              <a:buNone/>
            </a:pPr>
            <a:r>
              <a:rPr lang="en-US" dirty="0"/>
              <a:t>	</a:t>
            </a:r>
            <a:r>
              <a:rPr lang="en-US" dirty="0">
                <a:solidFill>
                  <a:schemeClr val="accent6"/>
                </a:solidFill>
              </a:rPr>
              <a:t>connect(</a:t>
            </a:r>
            <a:r>
              <a:rPr lang="en-US" dirty="0" err="1">
                <a:solidFill>
                  <a:schemeClr val="accent6"/>
                </a:solidFill>
              </a:rPr>
              <a:t>uname</a:t>
            </a:r>
            <a:r>
              <a:rPr lang="en-US" dirty="0">
                <a:solidFill>
                  <a:schemeClr val="accent6"/>
                </a:solidFill>
              </a:rPr>
              <a:t> = ‘me’, server = ‘www.cs.fsu.edu’, port = ‘80’, </a:t>
            </a:r>
            <a:r>
              <a:rPr lang="en-US" dirty="0" err="1">
                <a:solidFill>
                  <a:schemeClr val="accent6"/>
                </a:solidFill>
              </a:rPr>
              <a:t>pword</a:t>
            </a:r>
            <a:r>
              <a:rPr lang="en-US" dirty="0">
                <a:solidFill>
                  <a:schemeClr val="accent6"/>
                </a:solidFill>
              </a:rPr>
              <a:t> = ‘</a:t>
            </a:r>
            <a:r>
              <a:rPr lang="en-US" dirty="0" err="1">
                <a:solidFill>
                  <a:schemeClr val="accent6"/>
                </a:solidFill>
              </a:rPr>
              <a:t>APassword</a:t>
            </a:r>
            <a:r>
              <a:rPr lang="en-US" dirty="0">
                <a:solidFill>
                  <a:schemeClr val="accent6"/>
                </a:solidFill>
              </a:rPr>
              <a:t>’)</a:t>
            </a:r>
          </a:p>
          <a:p>
            <a:pPr marL="0" indent="0">
              <a:buNone/>
            </a:pPr>
            <a:r>
              <a:rPr lang="en-US" dirty="0"/>
              <a:t>Here, the arguments are specified as key-value pair with their names as the keys. </a:t>
            </a:r>
          </a:p>
          <a:p>
            <a:endParaRPr lang="en-US" dirty="0"/>
          </a:p>
        </p:txBody>
      </p:sp>
    </p:spTree>
    <p:extLst>
      <p:ext uri="{BB962C8B-B14F-4D97-AF65-F5344CB8AC3E}">
        <p14:creationId xmlns:p14="http://schemas.microsoft.com/office/powerpoint/2010/main" val="865676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43D42-5802-D80C-0495-A0154C6B4D73}"/>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E2225D93-AAE3-4B2E-C889-0675A3D21B0C}"/>
              </a:ext>
            </a:extLst>
          </p:cNvPr>
          <p:cNvSpPr>
            <a:spLocks noGrp="1"/>
          </p:cNvSpPr>
          <p:nvPr>
            <p:ph sz="quarter" idx="13"/>
          </p:nvPr>
        </p:nvSpPr>
        <p:spPr/>
        <p:txBody>
          <a:bodyPr>
            <a:normAutofit fontScale="92500" lnSpcReduction="10000"/>
          </a:bodyPr>
          <a:lstStyle/>
          <a:p>
            <a:pPr marL="257810">
              <a:lnSpc>
                <a:spcPct val="100000"/>
              </a:lnSpc>
              <a:spcBef>
                <a:spcPts val="105"/>
              </a:spcBef>
              <a:tabLst>
                <a:tab pos="487045" algn="l"/>
                <a:tab pos="487680" algn="l"/>
              </a:tabLst>
            </a:pPr>
            <a:r>
              <a:rPr lang="en-US" sz="2400" dirty="0">
                <a:latin typeface="Arial" panose="020B0604020202020204" pitchFamily="34" charset="0"/>
                <a:cs typeface="Arial" panose="020B0604020202020204" pitchFamily="34" charset="0"/>
              </a:rPr>
              <a:t>Given the following function signature, which of the following calls are valid?</a:t>
            </a:r>
          </a:p>
          <a:p>
            <a:pPr>
              <a:lnSpc>
                <a:spcPct val="100000"/>
              </a:lnSpc>
              <a:spcBef>
                <a:spcPts val="5"/>
              </a:spcBef>
            </a:pPr>
            <a:endParaRPr lang="en-US" sz="3200" dirty="0">
              <a:latin typeface="Arial" panose="020B0604020202020204" pitchFamily="34" charset="0"/>
              <a:cs typeface="Arial" panose="020B0604020202020204" pitchFamily="34" charset="0"/>
            </a:endParaRPr>
          </a:p>
          <a:p>
            <a:pPr marL="597535">
              <a:lnSpc>
                <a:spcPct val="100000"/>
              </a:lnSpc>
              <a:tabLst>
                <a:tab pos="1207135" algn="l"/>
                <a:tab pos="3493135" algn="l"/>
                <a:tab pos="4559935" algn="l"/>
                <a:tab pos="5627370" algn="l"/>
                <a:tab pos="5932170" algn="l"/>
                <a:tab pos="7913370" algn="l"/>
                <a:tab pos="8675370" algn="l"/>
                <a:tab pos="8980170" algn="l"/>
              </a:tabLst>
            </a:pPr>
            <a:r>
              <a:rPr lang="en-US" sz="2400" b="1" dirty="0">
                <a:latin typeface="Arial" panose="020B0604020202020204" pitchFamily="34" charset="0"/>
                <a:cs typeface="Arial" panose="020B0604020202020204" pitchFamily="34" charset="0"/>
              </a:rPr>
              <a:t>def</a:t>
            </a:r>
            <a:r>
              <a:rPr lang="en-US" sz="2400" dirty="0">
                <a:latin typeface="Arial" panose="020B0604020202020204" pitchFamily="34" charset="0"/>
                <a:cs typeface="Arial" panose="020B0604020202020204" pitchFamily="34" charset="0"/>
              </a:rPr>
              <a:t>	connect</a:t>
            </a:r>
            <a:r>
              <a:rPr lang="en-US" sz="2400" b="1"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uname</a:t>
            </a:r>
            <a:r>
              <a:rPr lang="en-US" sz="2400" b="1"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pword</a:t>
            </a:r>
            <a:r>
              <a:rPr lang="en-US" sz="2400" b="1"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	server	</a:t>
            </a:r>
            <a:r>
              <a:rPr lang="en-US" sz="2400" b="1"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	'localhost'</a:t>
            </a:r>
            <a:r>
              <a:rPr lang="en-US" sz="2400" b="1"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	port	</a:t>
            </a:r>
            <a:r>
              <a:rPr lang="en-US" sz="2400" b="1"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	9160</a:t>
            </a:r>
            <a:r>
              <a:rPr lang="en-US" sz="2400" b="1"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marL="1207135">
              <a:lnSpc>
                <a:spcPct val="100000"/>
              </a:lnSpc>
              <a:spcBef>
                <a:spcPts val="45"/>
              </a:spcBef>
              <a:tabLst>
                <a:tab pos="1511935" algn="l"/>
                <a:tab pos="3187700" algn="l"/>
              </a:tabLst>
            </a:pPr>
            <a:r>
              <a:rPr lang="en-US" sz="2400" i="1"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	</a:t>
            </a:r>
            <a:r>
              <a:rPr lang="en-US" sz="2400" i="1" dirty="0">
                <a:latin typeface="Arial" panose="020B0604020202020204" pitchFamily="34" charset="0"/>
                <a:cs typeface="Arial" panose="020B0604020202020204" pitchFamily="34" charset="0"/>
              </a:rPr>
              <a:t>connecting</a:t>
            </a:r>
            <a:r>
              <a:rPr lang="en-US" sz="2400" dirty="0">
                <a:latin typeface="Arial" panose="020B0604020202020204" pitchFamily="34" charset="0"/>
                <a:cs typeface="Arial" panose="020B0604020202020204" pitchFamily="34" charset="0"/>
              </a:rPr>
              <a:t>	</a:t>
            </a:r>
            <a:r>
              <a:rPr lang="en-US" sz="2400" i="1" dirty="0">
                <a:latin typeface="Arial" panose="020B0604020202020204" pitchFamily="34" charset="0"/>
                <a:cs typeface="Arial" panose="020B0604020202020204" pitchFamily="34" charset="0"/>
              </a:rPr>
              <a:t>code</a:t>
            </a:r>
            <a:endParaRPr lang="en-US" sz="2400" dirty="0">
              <a:latin typeface="Arial" panose="020B0604020202020204" pitchFamily="34" charset="0"/>
              <a:cs typeface="Arial" panose="020B0604020202020204" pitchFamily="34" charset="0"/>
            </a:endParaRPr>
          </a:p>
          <a:p>
            <a:pPr>
              <a:lnSpc>
                <a:spcPct val="100000"/>
              </a:lnSpc>
            </a:pPr>
            <a:endParaRPr lang="en-US" sz="2800" dirty="0">
              <a:latin typeface="Arial" panose="020B0604020202020204" pitchFamily="34" charset="0"/>
              <a:cs typeface="Arial" panose="020B0604020202020204" pitchFamily="34" charset="0"/>
            </a:endParaRPr>
          </a:p>
          <a:p>
            <a:pPr>
              <a:lnSpc>
                <a:spcPct val="100000"/>
              </a:lnSpc>
              <a:spcBef>
                <a:spcPts val="35"/>
              </a:spcBef>
            </a:pPr>
            <a:endParaRPr lang="en-US" sz="2800" dirty="0">
              <a:latin typeface="Arial" panose="020B0604020202020204" pitchFamily="34" charset="0"/>
              <a:cs typeface="Arial" panose="020B0604020202020204" pitchFamily="34" charset="0"/>
            </a:endParaRPr>
          </a:p>
          <a:p>
            <a:pPr marL="351155" indent="-274955">
              <a:lnSpc>
                <a:spcPct val="100000"/>
              </a:lnSpc>
              <a:buSzPct val="85000"/>
              <a:buFont typeface="Courier New"/>
              <a:buAutoNum type="arabicPeriod"/>
              <a:tabLst>
                <a:tab pos="351155" algn="l"/>
                <a:tab pos="485775" algn="l"/>
                <a:tab pos="2807335" algn="l"/>
                <a:tab pos="4579620" algn="l"/>
              </a:tabLst>
            </a:pPr>
            <a:r>
              <a:rPr lang="en-US" sz="3600" baseline="-8333" dirty="0">
                <a:latin typeface="Arial"/>
                <a:cs typeface="Arial"/>
              </a:rPr>
              <a:t>	</a:t>
            </a:r>
            <a:r>
              <a:rPr lang="en-US" sz="2000" dirty="0">
                <a:latin typeface="Arial" panose="020B0604020202020204" pitchFamily="34" charset="0"/>
                <a:cs typeface="Arial" panose="020B0604020202020204" pitchFamily="34" charset="0"/>
              </a:rPr>
              <a:t>connect</a:t>
            </a:r>
            <a:r>
              <a:rPr lang="en-US" sz="2000" b="1" dirty="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'admin'</a:t>
            </a:r>
            <a:r>
              <a:rPr lang="en-US" sz="2000" b="1" dirty="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ilovecats</a:t>
            </a:r>
            <a:r>
              <a:rPr lang="en-US" sz="2000" dirty="0">
                <a:latin typeface="Arial" panose="020B0604020202020204" pitchFamily="34" charset="0"/>
                <a:cs typeface="Arial" panose="020B0604020202020204" pitchFamily="34" charset="0"/>
              </a:rPr>
              <a:t>'</a:t>
            </a:r>
            <a:r>
              <a:rPr lang="en-US" sz="2000" b="1" dirty="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	'shell.cs.fsu.edu‘</a:t>
            </a:r>
            <a:r>
              <a:rPr lang="en-US" sz="2000" b="1" dirty="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pPr>
              <a:lnSpc>
                <a:spcPct val="100000"/>
              </a:lnSpc>
              <a:spcBef>
                <a:spcPts val="25"/>
              </a:spcBef>
              <a:buClr>
                <a:srgbClr val="FFFFFF"/>
              </a:buClr>
              <a:buFont typeface="Courier New"/>
              <a:buAutoNum type="arabicPeriod"/>
            </a:pPr>
            <a:endParaRPr lang="en-US" sz="2400" dirty="0">
              <a:latin typeface="Arial" panose="020B0604020202020204" pitchFamily="34" charset="0"/>
              <a:cs typeface="Arial" panose="020B0604020202020204" pitchFamily="34" charset="0"/>
            </a:endParaRPr>
          </a:p>
          <a:p>
            <a:pPr marL="485775" indent="-410209">
              <a:lnSpc>
                <a:spcPct val="100000"/>
              </a:lnSpc>
              <a:buSzPct val="94444"/>
              <a:buAutoNum type="arabicPeriod"/>
              <a:tabLst>
                <a:tab pos="485775" algn="l"/>
                <a:tab pos="486409" algn="l"/>
                <a:tab pos="3625850" algn="l"/>
                <a:tab pos="6218555" algn="l"/>
              </a:tabLst>
            </a:pPr>
            <a:r>
              <a:rPr lang="en-US" sz="2000" dirty="0">
                <a:latin typeface="Arial" panose="020B0604020202020204" pitchFamily="34" charset="0"/>
                <a:cs typeface="Arial" panose="020B0604020202020204" pitchFamily="34" charset="0"/>
              </a:rPr>
              <a:t>connect</a:t>
            </a:r>
            <a:r>
              <a:rPr lang="en-US" sz="2000" b="1" dirty="0">
                <a:latin typeface="Arial" panose="020B0604020202020204" pitchFamily="34" charset="0"/>
                <a:cs typeface="Arial" panose="020B0604020202020204" pitchFamily="34" charset="0"/>
              </a:rPr>
              <a:t>(</a:t>
            </a:r>
            <a:r>
              <a:rPr lang="en-US" sz="2000" dirty="0" err="1">
                <a:latin typeface="Arial" panose="020B0604020202020204" pitchFamily="34" charset="0"/>
                <a:cs typeface="Arial" panose="020B0604020202020204" pitchFamily="34" charset="0"/>
              </a:rPr>
              <a:t>uname</a:t>
            </a:r>
            <a:r>
              <a:rPr lang="en-US" sz="2000" b="1" dirty="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'admin'</a:t>
            </a:r>
            <a:r>
              <a:rPr lang="en-US" sz="2000" b="1" dirty="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pword</a:t>
            </a:r>
            <a:r>
              <a:rPr lang="en-US" sz="2000" b="1" dirty="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a:t>
            </a:r>
            <a:r>
              <a:rPr lang="en-US" sz="2000" dirty="0" err="1">
                <a:latin typeface="Arial" panose="020B0604020202020204" pitchFamily="34" charset="0"/>
                <a:cs typeface="Arial" panose="020B0604020202020204" pitchFamily="34" charset="0"/>
              </a:rPr>
              <a:t>ilovecats</a:t>
            </a:r>
            <a:r>
              <a:rPr lang="en-US" sz="2000" dirty="0">
                <a:latin typeface="Arial" panose="020B0604020202020204" pitchFamily="34" charset="0"/>
                <a:cs typeface="Arial" panose="020B0604020202020204" pitchFamily="34" charset="0"/>
              </a:rPr>
              <a:t>'</a:t>
            </a:r>
            <a:r>
              <a:rPr lang="en-US" sz="2000" b="1" dirty="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	'shell.cs.fsu.edu'</a:t>
            </a:r>
            <a:r>
              <a:rPr lang="en-US" sz="2000" b="1" dirty="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pPr>
              <a:lnSpc>
                <a:spcPct val="100000"/>
              </a:lnSpc>
              <a:spcBef>
                <a:spcPts val="45"/>
              </a:spcBef>
              <a:buClr>
                <a:srgbClr val="FFFFFF"/>
              </a:buClr>
              <a:buFont typeface="Courier New"/>
              <a:buAutoNum type="arabicPeriod"/>
            </a:pPr>
            <a:endParaRPr lang="en-US" sz="2400" dirty="0">
              <a:latin typeface="Arial" panose="020B0604020202020204" pitchFamily="34" charset="0"/>
              <a:cs typeface="Arial" panose="020B0604020202020204" pitchFamily="34" charset="0"/>
            </a:endParaRPr>
          </a:p>
          <a:p>
            <a:pPr marL="485775" indent="-410845">
              <a:lnSpc>
                <a:spcPct val="100000"/>
              </a:lnSpc>
              <a:buSzPct val="94444"/>
              <a:buAutoNum type="arabicPeriod"/>
              <a:tabLst>
                <a:tab pos="485775" algn="l"/>
                <a:tab pos="486409" algn="l"/>
                <a:tab pos="2807335" algn="l"/>
                <a:tab pos="4579620" algn="l"/>
                <a:tab pos="6081395" algn="l"/>
              </a:tabLst>
            </a:pPr>
            <a:r>
              <a:rPr lang="en-US" sz="2000" dirty="0">
                <a:latin typeface="Arial" panose="020B0604020202020204" pitchFamily="34" charset="0"/>
                <a:cs typeface="Arial" panose="020B0604020202020204" pitchFamily="34" charset="0"/>
              </a:rPr>
              <a:t>connect</a:t>
            </a:r>
            <a:r>
              <a:rPr lang="en-US" sz="2000" b="1" dirty="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'admin'</a:t>
            </a:r>
            <a:r>
              <a:rPr lang="en-US" sz="2000" b="1" dirty="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ilovecats</a:t>
            </a:r>
            <a:r>
              <a:rPr lang="en-US" sz="2000" dirty="0">
                <a:latin typeface="Arial" panose="020B0604020202020204" pitchFamily="34" charset="0"/>
                <a:cs typeface="Arial" panose="020B0604020202020204" pitchFamily="34" charset="0"/>
              </a:rPr>
              <a:t>'</a:t>
            </a:r>
            <a:r>
              <a:rPr lang="en-US" sz="2000" b="1" dirty="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	port</a:t>
            </a:r>
            <a:r>
              <a:rPr lang="en-US" sz="2000" b="1" dirty="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6379</a:t>
            </a:r>
            <a:r>
              <a:rPr lang="en-US" sz="2000" b="1" dirty="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	server</a:t>
            </a:r>
            <a:r>
              <a:rPr lang="en-US" sz="2000" b="1" dirty="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'shell.cs.fsu.edu'</a:t>
            </a:r>
            <a:r>
              <a:rPr lang="en-US" sz="2000" b="1" dirty="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871482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32C5B-4E9D-EE16-B56B-D8C214B1A57F}"/>
              </a:ext>
            </a:extLst>
          </p:cNvPr>
          <p:cNvSpPr>
            <a:spLocks noGrp="1"/>
          </p:cNvSpPr>
          <p:nvPr>
            <p:ph type="title"/>
          </p:nvPr>
        </p:nvSpPr>
        <p:spPr/>
        <p:txBody>
          <a:bodyPr/>
          <a:lstStyle/>
          <a:p>
            <a:r>
              <a:rPr lang="en-US" dirty="0"/>
              <a:t>Program Execution</a:t>
            </a:r>
          </a:p>
        </p:txBody>
      </p:sp>
      <p:sp>
        <p:nvSpPr>
          <p:cNvPr id="3" name="Content Placeholder 2">
            <a:extLst>
              <a:ext uri="{FF2B5EF4-FFF2-40B4-BE49-F238E27FC236}">
                <a16:creationId xmlns:a16="http://schemas.microsoft.com/office/drawing/2014/main" id="{0E6142F1-8DB9-DBDF-432F-E4EB6DFD2B26}"/>
              </a:ext>
            </a:extLst>
          </p:cNvPr>
          <p:cNvSpPr>
            <a:spLocks noGrp="1"/>
          </p:cNvSpPr>
          <p:nvPr>
            <p:ph sz="quarter" idx="13"/>
          </p:nvPr>
        </p:nvSpPr>
        <p:spPr>
          <a:xfrm>
            <a:off x="913774" y="1566408"/>
            <a:ext cx="4942277" cy="4224792"/>
          </a:xfrm>
        </p:spPr>
        <p:txBody>
          <a:bodyPr>
            <a:normAutofit fontScale="92500" lnSpcReduction="10000"/>
          </a:bodyPr>
          <a:lstStyle/>
          <a:p>
            <a:r>
              <a:rPr lang="en-US" dirty="0"/>
              <a:t>When you type “python3 mycode.py”, the interpreter reads the source code from mycode.py, analyzes the code, and executes the code </a:t>
            </a:r>
            <a:r>
              <a:rPr lang="en-US" b="1" dirty="0"/>
              <a:t>line by line</a:t>
            </a:r>
            <a:r>
              <a:rPr lang="en-US" dirty="0"/>
              <a:t>.</a:t>
            </a:r>
          </a:p>
          <a:p>
            <a:pPr lvl="1"/>
            <a:r>
              <a:rPr lang="en-US" dirty="0"/>
              <a:t>Some statements perform operations, others bind names with objects (e.g. function definition). </a:t>
            </a:r>
          </a:p>
          <a:p>
            <a:pPr lvl="1"/>
            <a:r>
              <a:rPr lang="en-US" dirty="0"/>
              <a:t>Python program runs from the beginning of the file to the end of the file.</a:t>
            </a:r>
          </a:p>
          <a:p>
            <a:pPr lvl="2"/>
            <a:r>
              <a:rPr lang="en-US" dirty="0"/>
              <a:t>A C++ program starts from the main function. </a:t>
            </a:r>
          </a:p>
        </p:txBody>
      </p:sp>
      <p:sp>
        <p:nvSpPr>
          <p:cNvPr id="4" name="TextBox 3">
            <a:extLst>
              <a:ext uri="{FF2B5EF4-FFF2-40B4-BE49-F238E27FC236}">
                <a16:creationId xmlns:a16="http://schemas.microsoft.com/office/drawing/2014/main" id="{ECA68523-69BA-23E6-E65E-36B1057BE248}"/>
              </a:ext>
            </a:extLst>
          </p:cNvPr>
          <p:cNvSpPr txBox="1"/>
          <p:nvPr/>
        </p:nvSpPr>
        <p:spPr>
          <a:xfrm>
            <a:off x="6778275" y="1415332"/>
            <a:ext cx="4499950" cy="5078313"/>
          </a:xfrm>
          <a:prstGeom prst="rect">
            <a:avLst/>
          </a:prstGeom>
          <a:noFill/>
          <a:ln>
            <a:solidFill>
              <a:schemeClr val="tx1"/>
            </a:solidFill>
          </a:ln>
        </p:spPr>
        <p:txBody>
          <a:bodyPr wrap="none" rtlCol="0">
            <a:spAutoFit/>
          </a:bodyPr>
          <a:lstStyle/>
          <a:p>
            <a:r>
              <a:rPr kumimoji="0" lang="en-US" altLang="en-US" sz="1800" b="0" i="1" u="none" strike="noStrike" cap="none" normalizeH="0" baseline="0" dirty="0">
                <a:ln>
                  <a:noFill/>
                </a:ln>
                <a:solidFill>
                  <a:srgbClr val="808080"/>
                </a:solidFill>
                <a:effectLst/>
                <a:latin typeface="Arial" panose="020B0604020202020204" pitchFamily="34" charset="0"/>
                <a:cs typeface="Arial" panose="020B0604020202020204" pitchFamily="34" charset="0"/>
              </a:rPr>
              <a:t>''' Module </a:t>
            </a:r>
            <a:r>
              <a:rPr kumimoji="0" lang="en-US" altLang="en-US" sz="1800" b="0" i="1" u="none" strike="noStrike" cap="none" normalizeH="0" baseline="0" dirty="0" err="1">
                <a:ln>
                  <a:noFill/>
                </a:ln>
                <a:solidFill>
                  <a:srgbClr val="808080"/>
                </a:solidFill>
                <a:effectLst/>
                <a:latin typeface="Arial" panose="020B0604020202020204" pitchFamily="34" charset="0"/>
                <a:cs typeface="Arial" panose="020B0604020202020204" pitchFamily="34" charset="0"/>
              </a:rPr>
              <a:t>fib.py</a:t>
            </a:r>
            <a:r>
              <a:rPr kumimoji="0" lang="en-US" altLang="en-US" sz="1800" b="0" i="1" u="none" strike="noStrike" cap="none" normalizeH="0" baseline="0" dirty="0">
                <a:ln>
                  <a:noFill/>
                </a:ln>
                <a:solidFill>
                  <a:srgbClr val="808080"/>
                </a:solidFill>
                <a:effectLst/>
                <a:latin typeface="Arial" panose="020B0604020202020204" pitchFamily="34" charset="0"/>
                <a:cs typeface="Arial" panose="020B0604020202020204" pitchFamily="34" charset="0"/>
              </a:rPr>
              <a:t> ‘’’</a:t>
            </a:r>
          </a:p>
          <a:p>
            <a:endParaRPr kumimoji="0" lang="en-US" altLang="en-US" sz="1800" b="0" i="1" u="none" strike="noStrike" cap="none" normalizeH="0" baseline="0" dirty="0">
              <a:ln>
                <a:noFill/>
              </a:ln>
              <a:solidFill>
                <a:srgbClr val="808080"/>
              </a:solidFill>
              <a:effectLst/>
              <a:latin typeface="Arial" panose="020B0604020202020204" pitchFamily="34" charset="0"/>
              <a:cs typeface="Arial" panose="020B0604020202020204" pitchFamily="34" charset="0"/>
            </a:endParaRPr>
          </a:p>
          <a:p>
            <a:r>
              <a:rPr lang="en-US" altLang="en-US" dirty="0">
                <a:latin typeface="Arial" panose="020B0604020202020204" pitchFamily="34" charset="0"/>
                <a:cs typeface="Arial" panose="020B0604020202020204" pitchFamily="34" charset="0"/>
              </a:rPr>
              <a:t>print(“I am in Module </a:t>
            </a:r>
            <a:r>
              <a:rPr lang="en-US" altLang="en-US" dirty="0" err="1">
                <a:latin typeface="Arial" panose="020B0604020202020204" pitchFamily="34" charset="0"/>
                <a:cs typeface="Arial" panose="020B0604020202020204" pitchFamily="34" charset="0"/>
              </a:rPr>
              <a:t>fib.py</a:t>
            </a:r>
            <a:r>
              <a:rPr lang="en-US" altLang="en-US" dirty="0">
                <a:latin typeface="Arial" panose="020B0604020202020204" pitchFamily="34" charset="0"/>
                <a:cs typeface="Arial" panose="020B0604020202020204" pitchFamily="34" charset="0"/>
              </a:rPr>
              <a:t>”)</a:t>
            </a:r>
            <a:br>
              <a:rPr kumimoji="0" lang="en-US" altLang="en-US" sz="1800" b="0" i="1" u="none" strike="noStrike" cap="none" normalizeH="0" baseline="0" dirty="0">
                <a:ln>
                  <a:noFill/>
                </a:ln>
                <a:solidFill>
                  <a:srgbClr val="808080"/>
                </a:solidFill>
                <a:effectLst/>
                <a:latin typeface="Arial" panose="020B0604020202020204" pitchFamily="34" charset="0"/>
                <a:cs typeface="Arial" panose="020B0604020202020204" pitchFamily="34" charset="0"/>
              </a:rPr>
            </a:br>
            <a:r>
              <a:rPr kumimoji="0" lang="en-US" altLang="en-US" sz="1800" b="1" i="0" u="none" strike="noStrike" cap="none" normalizeH="0" baseline="0" dirty="0">
                <a:ln>
                  <a:noFill/>
                </a:ln>
                <a:solidFill>
                  <a:srgbClr val="000080"/>
                </a:solidFill>
                <a:effectLst/>
                <a:latin typeface="Arial" panose="020B0604020202020204" pitchFamily="34" charset="0"/>
                <a:cs typeface="Arial" panose="020B0604020202020204" pitchFamily="34" charset="0"/>
              </a:rPr>
              <a:t>def    </a:t>
            </a:r>
            <a:r>
              <a:rPr kumimoji="0" lang="en-US" altLang="en-US" sz="18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even_fib</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(n):</a:t>
            </a:r>
            <a:b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total  =  </a:t>
            </a:r>
            <a:r>
              <a:rPr kumimoji="0" lang="en-US" altLang="en-US" sz="1800" b="0" i="0" u="none" strike="noStrike" cap="none" normalizeH="0" baseline="0" dirty="0">
                <a:ln>
                  <a:noFill/>
                </a:ln>
                <a:solidFill>
                  <a:srgbClr val="0000FF"/>
                </a:solidFill>
                <a:effectLst/>
                <a:latin typeface="Arial" panose="020B0604020202020204" pitchFamily="34" charset="0"/>
                <a:cs typeface="Arial" panose="020B0604020202020204" pitchFamily="34" charset="0"/>
              </a:rPr>
              <a:t>0</a:t>
            </a:r>
            <a:br>
              <a:rPr kumimoji="0" lang="en-US" altLang="en-US" sz="1800" b="0" i="0" u="none" strike="noStrike" cap="none" normalizeH="0" baseline="0" dirty="0">
                <a:ln>
                  <a:noFill/>
                </a:ln>
                <a:solidFill>
                  <a:srgbClr val="0000FF"/>
                </a:solidFill>
                <a:effectLst/>
                <a:latin typeface="Arial" panose="020B0604020202020204" pitchFamily="34" charset="0"/>
                <a:cs typeface="Arial" panose="020B0604020202020204" pitchFamily="34" charset="0"/>
              </a:rPr>
            </a:br>
            <a:r>
              <a:rPr kumimoji="0" lang="en-US" altLang="en-US" sz="1800" b="0" i="0" u="none" strike="noStrike" cap="none" normalizeH="0" baseline="0" dirty="0">
                <a:ln>
                  <a:noFill/>
                </a:ln>
                <a:solidFill>
                  <a:srgbClr val="0000FF"/>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f1,    f2 =  </a:t>
            </a:r>
            <a:r>
              <a:rPr kumimoji="0" lang="en-US" altLang="en-US" sz="1800" b="0" i="0" u="none" strike="noStrike" cap="none" normalizeH="0" baseline="0" dirty="0">
                <a:ln>
                  <a:noFill/>
                </a:ln>
                <a:solidFill>
                  <a:srgbClr val="0000FF"/>
                </a:solidFill>
                <a:effectLst/>
                <a:latin typeface="Arial" panose="020B0604020202020204" pitchFamily="34" charset="0"/>
                <a:cs typeface="Arial" panose="020B0604020202020204" pitchFamily="34" charset="0"/>
              </a:rPr>
              <a:t>1</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a:ln>
                  <a:noFill/>
                </a:ln>
                <a:solidFill>
                  <a:srgbClr val="0000FF"/>
                </a:solidFill>
                <a:effectLst/>
                <a:latin typeface="Arial" panose="020B0604020202020204" pitchFamily="34" charset="0"/>
                <a:cs typeface="Arial" panose="020B0604020202020204" pitchFamily="34" charset="0"/>
              </a:rPr>
              <a:t>2</a:t>
            </a:r>
            <a:br>
              <a:rPr kumimoji="0" lang="en-US" altLang="en-US" sz="1800" b="0" i="0" u="none" strike="noStrike" cap="none" normalizeH="0" baseline="0" dirty="0">
                <a:ln>
                  <a:noFill/>
                </a:ln>
                <a:solidFill>
                  <a:srgbClr val="0000FF"/>
                </a:solidFill>
                <a:effectLst/>
                <a:latin typeface="Arial" panose="020B0604020202020204" pitchFamily="34" charset="0"/>
                <a:cs typeface="Arial" panose="020B0604020202020204" pitchFamily="34" charset="0"/>
              </a:rPr>
            </a:br>
            <a:r>
              <a:rPr kumimoji="0" lang="en-US" altLang="en-US" sz="1800" b="0" i="0" u="none" strike="noStrike" cap="none" normalizeH="0" baseline="0" dirty="0">
                <a:ln>
                  <a:noFill/>
                </a:ln>
                <a:solidFill>
                  <a:srgbClr val="0000FF"/>
                </a:solidFill>
                <a:effectLst/>
                <a:latin typeface="Arial" panose="020B0604020202020204" pitchFamily="34" charset="0"/>
                <a:cs typeface="Arial" panose="020B0604020202020204" pitchFamily="34" charset="0"/>
              </a:rPr>
              <a:t>    </a:t>
            </a:r>
            <a:r>
              <a:rPr kumimoji="0" lang="en-US" altLang="en-US" sz="1800" b="1" i="0" u="none" strike="noStrike" cap="none" normalizeH="0" baseline="0" dirty="0">
                <a:ln>
                  <a:noFill/>
                </a:ln>
                <a:solidFill>
                  <a:srgbClr val="000080"/>
                </a:solidFill>
                <a:effectLst/>
                <a:latin typeface="Arial" panose="020B0604020202020204" pitchFamily="34" charset="0"/>
                <a:cs typeface="Arial" panose="020B0604020202020204" pitchFamily="34" charset="0"/>
              </a:rPr>
              <a:t>while  </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f1 &lt;  n:</a:t>
            </a:r>
            <a:b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800" b="1" i="0" u="none" strike="noStrike" cap="none" normalizeH="0" baseline="0" dirty="0">
                <a:ln>
                  <a:noFill/>
                </a:ln>
                <a:solidFill>
                  <a:srgbClr val="000080"/>
                </a:solidFill>
                <a:effectLst/>
                <a:latin typeface="Arial" panose="020B0604020202020204" pitchFamily="34" charset="0"/>
                <a:cs typeface="Arial" panose="020B0604020202020204" pitchFamily="34" charset="0"/>
              </a:rPr>
              <a:t>if </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f1 %  </a:t>
            </a:r>
            <a:r>
              <a:rPr kumimoji="0" lang="en-US" altLang="en-US" sz="1800" b="0" i="0" u="none" strike="noStrike" cap="none" normalizeH="0" baseline="0" dirty="0">
                <a:ln>
                  <a:noFill/>
                </a:ln>
                <a:solidFill>
                  <a:srgbClr val="0000FF"/>
                </a:solidFill>
                <a:effectLst/>
                <a:latin typeface="Arial" panose="020B0604020202020204" pitchFamily="34" charset="0"/>
                <a:cs typeface="Arial" panose="020B0604020202020204" pitchFamily="34" charset="0"/>
              </a:rPr>
              <a:t>2  </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a:ln>
                  <a:noFill/>
                </a:ln>
                <a:solidFill>
                  <a:srgbClr val="0000FF"/>
                </a:solidFill>
                <a:effectLst/>
                <a:latin typeface="Arial" panose="020B0604020202020204" pitchFamily="34" charset="0"/>
                <a:cs typeface="Arial" panose="020B0604020202020204" pitchFamily="34" charset="0"/>
              </a:rPr>
              <a:t>0</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b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total  =  total  +  f1</a:t>
            </a:r>
            <a:b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f1,    f2 =  f2,    f1 +  f2</a:t>
            </a:r>
            <a:b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800" b="1" i="0" u="none" strike="noStrike" cap="none" normalizeH="0" baseline="0" dirty="0">
                <a:ln>
                  <a:noFill/>
                </a:ln>
                <a:solidFill>
                  <a:srgbClr val="000080"/>
                </a:solidFill>
                <a:effectLst/>
                <a:latin typeface="Arial" panose="020B0604020202020204" pitchFamily="34" charset="0"/>
                <a:cs typeface="Arial" panose="020B0604020202020204" pitchFamily="34" charset="0"/>
              </a:rPr>
              <a:t>return </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total</a:t>
            </a:r>
          </a:p>
          <a:p>
            <a:endParaRPr lang="en-US" altLang="en-US" dirty="0">
              <a:solidFill>
                <a:srgbClr val="000000"/>
              </a:solidFill>
              <a:latin typeface="Arial" panose="020B0604020202020204" pitchFamily="34" charset="0"/>
              <a:cs typeface="Arial" panose="020B0604020202020204" pitchFamily="34" charset="0"/>
            </a:endParaRPr>
          </a:p>
          <a:p>
            <a:r>
              <a:rPr lang="en-US" altLang="en-US" dirty="0">
                <a:solidFill>
                  <a:srgbClr val="000000"/>
                </a:solidFill>
                <a:latin typeface="Arial" panose="020B0604020202020204" pitchFamily="34" charset="0"/>
                <a:cs typeface="Arial" panose="020B0604020202020204" pitchFamily="34" charset="0"/>
              </a:rPr>
              <a:t>a = “Hello World!”</a:t>
            </a:r>
          </a:p>
          <a:p>
            <a:r>
              <a:rPr lang="en-US" altLang="en-US" dirty="0">
                <a:solidFill>
                  <a:srgbClr val="000000"/>
                </a:solidFill>
                <a:latin typeface="Arial" panose="020B0604020202020204" pitchFamily="34" charset="0"/>
                <a:cs typeface="Arial" panose="020B0604020202020204" pitchFamily="34" charset="0"/>
              </a:rPr>
              <a:t>p</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rint(a)</a:t>
            </a:r>
            <a:b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b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1800" b="1" i="0" u="none" strike="noStrike" cap="none" normalizeH="0" baseline="0" dirty="0">
                <a:ln>
                  <a:noFill/>
                </a:ln>
                <a:solidFill>
                  <a:srgbClr val="000080"/>
                </a:solidFill>
                <a:effectLst/>
                <a:latin typeface="Arial" panose="020B0604020202020204" pitchFamily="34" charset="0"/>
                <a:cs typeface="Arial" panose="020B0604020202020204" pitchFamily="34" charset="0"/>
              </a:rPr>
              <a:t>if </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__name__   == </a:t>
            </a:r>
            <a:r>
              <a:rPr kumimoji="0" lang="en-US" altLang="en-US" sz="1800" b="1" i="0" u="none" strike="noStrike" cap="none" normalizeH="0" baseline="0" dirty="0">
                <a:ln>
                  <a:noFill/>
                </a:ln>
                <a:solidFill>
                  <a:srgbClr val="008080"/>
                </a:solidFill>
                <a:effectLst/>
                <a:latin typeface="Arial" panose="020B0604020202020204" pitchFamily="34" charset="0"/>
                <a:cs typeface="Arial" panose="020B0604020202020204" pitchFamily="34" charset="0"/>
              </a:rPr>
              <a:t>"__main__"</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b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limit=</a:t>
            </a:r>
            <a:r>
              <a:rPr kumimoji="0" lang="en-US" altLang="en-US" sz="1800" b="0" i="0" u="none" strike="noStrike" cap="none" normalizeH="0" baseline="0" dirty="0">
                <a:ln>
                  <a:noFill/>
                </a:ln>
                <a:solidFill>
                  <a:srgbClr val="000080"/>
                </a:solidFill>
                <a:effectLst/>
                <a:latin typeface="Arial" panose="020B0604020202020204" pitchFamily="34" charset="0"/>
                <a:cs typeface="Arial" panose="020B0604020202020204" pitchFamily="34" charset="0"/>
              </a:rPr>
              <a:t>input</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r>
              <a:rPr kumimoji="0" lang="en-US" altLang="en-US" sz="1800" b="1" i="0" u="none" strike="noStrike" cap="none" normalizeH="0" baseline="0" dirty="0">
                <a:ln>
                  <a:noFill/>
                </a:ln>
                <a:solidFill>
                  <a:srgbClr val="008080"/>
                </a:solidFill>
                <a:effectLst/>
                <a:latin typeface="Arial" panose="020B0604020202020204" pitchFamily="34" charset="0"/>
                <a:cs typeface="Arial" panose="020B0604020202020204" pitchFamily="34" charset="0"/>
              </a:rPr>
              <a:t>"Max Fibonacci number: "</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b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a:ln>
                  <a:noFill/>
                </a:ln>
                <a:solidFill>
                  <a:srgbClr val="000080"/>
                </a:solidFill>
                <a:effectLst/>
                <a:latin typeface="Arial" panose="020B0604020202020204" pitchFamily="34" charset="0"/>
                <a:cs typeface="Arial" panose="020B0604020202020204" pitchFamily="34" charset="0"/>
              </a:rPr>
              <a:t>print</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r>
              <a:rPr kumimoji="0" lang="en-US" altLang="en-US" sz="18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even_fib</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r>
              <a:rPr kumimoji="0" lang="en-US" altLang="en-US" sz="1800" b="0" i="0" u="none" strike="noStrike" cap="none" normalizeH="0" baseline="0" dirty="0">
                <a:ln>
                  <a:noFill/>
                </a:ln>
                <a:solidFill>
                  <a:srgbClr val="000080"/>
                </a:solidFill>
                <a:effectLst/>
                <a:latin typeface="Arial" panose="020B0604020202020204" pitchFamily="34" charset="0"/>
                <a:cs typeface="Arial" panose="020B0604020202020204" pitchFamily="34" charset="0"/>
              </a:rPr>
              <a:t>int</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(limit)))</a:t>
            </a:r>
            <a:endParaRPr lang="en-US" dirty="0"/>
          </a:p>
        </p:txBody>
      </p:sp>
    </p:spTree>
    <p:extLst>
      <p:ext uri="{BB962C8B-B14F-4D97-AF65-F5344CB8AC3E}">
        <p14:creationId xmlns:p14="http://schemas.microsoft.com/office/powerpoint/2010/main" val="30991385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70ED9-1DBE-D180-C63C-9654E06EB7CC}"/>
              </a:ext>
            </a:extLst>
          </p:cNvPr>
          <p:cNvSpPr>
            <a:spLocks noGrp="1"/>
          </p:cNvSpPr>
          <p:nvPr>
            <p:ph type="title"/>
          </p:nvPr>
        </p:nvSpPr>
        <p:spPr/>
        <p:txBody>
          <a:bodyPr/>
          <a:lstStyle/>
          <a:p>
            <a:r>
              <a:rPr lang="en-US" dirty="0"/>
              <a:t>Variable Number of Arguments</a:t>
            </a:r>
          </a:p>
        </p:txBody>
      </p:sp>
      <p:sp>
        <p:nvSpPr>
          <p:cNvPr id="3" name="Content Placeholder 2">
            <a:extLst>
              <a:ext uri="{FF2B5EF4-FFF2-40B4-BE49-F238E27FC236}">
                <a16:creationId xmlns:a16="http://schemas.microsoft.com/office/drawing/2014/main" id="{1A67849B-822B-DECE-2AA9-75E53C07A707}"/>
              </a:ext>
            </a:extLst>
          </p:cNvPr>
          <p:cNvSpPr>
            <a:spLocks noGrp="1"/>
          </p:cNvSpPr>
          <p:nvPr>
            <p:ph sz="quarter" idx="13"/>
          </p:nvPr>
        </p:nvSpPr>
        <p:spPr>
          <a:xfrm>
            <a:off x="913774" y="1566408"/>
            <a:ext cx="4716559" cy="4224792"/>
          </a:xfrm>
        </p:spPr>
        <p:txBody>
          <a:bodyPr>
            <a:normAutofit/>
          </a:bodyPr>
          <a:lstStyle/>
          <a:p>
            <a:r>
              <a:rPr lang="en-US" dirty="0"/>
              <a:t>Python functions can take a variable number of parameters.</a:t>
            </a:r>
          </a:p>
          <a:p>
            <a:pPr lvl="1"/>
            <a:r>
              <a:rPr lang="en-US" dirty="0"/>
              <a:t>If you do not how many </a:t>
            </a:r>
            <a:r>
              <a:rPr lang="en-US" dirty="0" err="1"/>
              <a:t>arguemets</a:t>
            </a:r>
            <a:r>
              <a:rPr lang="en-US" dirty="0"/>
              <a:t> are there in a function, you can use </a:t>
            </a:r>
            <a:r>
              <a:rPr lang="en-US" i="1" dirty="0"/>
              <a:t>*</a:t>
            </a:r>
            <a:r>
              <a:rPr lang="en-US" i="1" dirty="0" err="1"/>
              <a:t>args</a:t>
            </a:r>
            <a:r>
              <a:rPr lang="en-US" i="1" dirty="0"/>
              <a:t> (a * before a name) </a:t>
            </a:r>
            <a:r>
              <a:rPr lang="en-US" dirty="0"/>
              <a:t>to create a function that can take any number of parameters</a:t>
            </a:r>
          </a:p>
          <a:p>
            <a:pPr lvl="1"/>
            <a:r>
              <a:rPr lang="en-US" dirty="0"/>
              <a:t>See lect2/var_args0.py</a:t>
            </a:r>
          </a:p>
          <a:p>
            <a:pPr lvl="1"/>
            <a:r>
              <a:rPr lang="en-US" dirty="0"/>
              <a:t>This can handle any number </a:t>
            </a:r>
            <a:r>
              <a:rPr lang="en-US" b="1" dirty="0"/>
              <a:t>positional</a:t>
            </a:r>
            <a:r>
              <a:rPr lang="en-US" dirty="0"/>
              <a:t> arguments. </a:t>
            </a:r>
          </a:p>
          <a:p>
            <a:pPr marL="914400" lvl="2" indent="0">
              <a:buNone/>
            </a:pPr>
            <a:endParaRPr lang="en-US" dirty="0"/>
          </a:p>
        </p:txBody>
      </p:sp>
      <p:sp>
        <p:nvSpPr>
          <p:cNvPr id="4" name="Rectangle 1">
            <a:extLst>
              <a:ext uri="{FF2B5EF4-FFF2-40B4-BE49-F238E27FC236}">
                <a16:creationId xmlns:a16="http://schemas.microsoft.com/office/drawing/2014/main" id="{DD77E360-4EAE-563C-61E0-4D622578953E}"/>
              </a:ext>
            </a:extLst>
          </p:cNvPr>
          <p:cNvSpPr>
            <a:spLocks noChangeArrowheads="1"/>
          </p:cNvSpPr>
          <p:nvPr/>
        </p:nvSpPr>
        <p:spPr bwMode="auto">
          <a:xfrm>
            <a:off x="6497356" y="1566408"/>
            <a:ext cx="4003660" cy="3170099"/>
          </a:xfrm>
          <a:prstGeom prst="rect">
            <a:avLst/>
          </a:prstGeom>
          <a:noFill/>
          <a:ln>
            <a:solidFill>
              <a:schemeClr val="tx1"/>
            </a:solidFill>
          </a:ln>
          <a:effectLst/>
        </p:spPr>
        <p:txBody>
          <a:bodyPr vert="horz" wrap="non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kumimoji="0" lang="en-US" altLang="en-US" sz="2000" b="1" i="0" u="none" strike="noStrike" cap="none" normalizeH="0" baseline="0" dirty="0">
                <a:ln>
                  <a:noFill/>
                </a:ln>
                <a:solidFill>
                  <a:srgbClr val="000080"/>
                </a:solidFill>
                <a:effectLst/>
              </a:rPr>
              <a:t>def </a:t>
            </a:r>
            <a:r>
              <a:rPr kumimoji="0" lang="en-US" altLang="en-US" sz="2000" b="1" i="0" u="none" strike="noStrike" cap="none" normalizeH="0" baseline="0" dirty="0" err="1">
                <a:ln>
                  <a:noFill/>
                </a:ln>
                <a:solidFill>
                  <a:srgbClr val="000080"/>
                </a:solidFill>
                <a:effectLst/>
              </a:rPr>
              <a:t>myFunc</a:t>
            </a:r>
            <a:r>
              <a:rPr kumimoji="0" lang="en-US" altLang="en-US" sz="2000" b="1" i="0" u="none" strike="noStrike" cap="none" normalizeH="0" baseline="0" dirty="0">
                <a:ln>
                  <a:noFill/>
                </a:ln>
                <a:solidFill>
                  <a:srgbClr val="000080"/>
                </a:solidFill>
                <a:effectLst/>
              </a:rPr>
              <a:t>(*</a:t>
            </a:r>
            <a:r>
              <a:rPr kumimoji="0" lang="en-US" altLang="en-US" sz="2000" b="1" i="0" u="none" strike="noStrike" cap="none" normalizeH="0" baseline="0" dirty="0" err="1">
                <a:ln>
                  <a:noFill/>
                </a:ln>
                <a:solidFill>
                  <a:srgbClr val="000080"/>
                </a:solidFill>
                <a:effectLst/>
              </a:rPr>
              <a:t>argv</a:t>
            </a:r>
            <a:r>
              <a:rPr kumimoji="0" lang="en-US" altLang="en-US" sz="2000" b="1" i="0" u="none" strike="noStrike" cap="none" normalizeH="0" baseline="0" dirty="0">
                <a:ln>
                  <a:noFill/>
                </a:ln>
                <a:solidFill>
                  <a:srgbClr val="000080"/>
                </a:solidFill>
                <a:effectLst/>
              </a:rPr>
              <a:t>):</a:t>
            </a:r>
          </a:p>
          <a:p>
            <a:pPr defTabSz="914400" eaLnBrk="0" fontAlgn="base" hangingPunct="0">
              <a:spcBef>
                <a:spcPct val="0"/>
              </a:spcBef>
              <a:spcAft>
                <a:spcPct val="0"/>
              </a:spcAft>
            </a:pPr>
            <a:r>
              <a:rPr lang="en-US" altLang="en-US" sz="2000" b="1" dirty="0">
                <a:solidFill>
                  <a:srgbClr val="000080"/>
                </a:solidFill>
              </a:rPr>
              <a:t>    print(”</a:t>
            </a:r>
            <a:r>
              <a:rPr lang="en-US" altLang="en-US" sz="2000" b="1" dirty="0" err="1">
                <a:solidFill>
                  <a:srgbClr val="000080"/>
                </a:solidFill>
              </a:rPr>
              <a:t>myFunc</a:t>
            </a:r>
            <a:r>
              <a:rPr lang="en-US" altLang="en-US" sz="2000" b="1" dirty="0">
                <a:solidFill>
                  <a:srgbClr val="000080"/>
                </a:solidFill>
              </a:rPr>
              <a:t>: “, </a:t>
            </a:r>
            <a:r>
              <a:rPr lang="en-US" altLang="en-US" sz="2000" b="1" dirty="0" err="1">
                <a:solidFill>
                  <a:srgbClr val="000080"/>
                </a:solidFill>
              </a:rPr>
              <a:t>argv</a:t>
            </a:r>
            <a:r>
              <a:rPr lang="en-US" altLang="en-US" sz="2000" b="1" dirty="0">
                <a:solidFill>
                  <a:srgbClr val="000080"/>
                </a:solidFill>
              </a:rPr>
              <a:t>)s</a:t>
            </a:r>
            <a:br>
              <a:rPr kumimoji="0" lang="en-US" altLang="en-US" sz="2000" b="0" i="0" u="none" strike="noStrike" cap="none" normalizeH="0" baseline="0" dirty="0">
                <a:ln>
                  <a:noFill/>
                </a:ln>
                <a:solidFill>
                  <a:srgbClr val="000000"/>
                </a:solidFill>
                <a:effectLst/>
              </a:rPr>
            </a:br>
            <a:r>
              <a:rPr kumimoji="0" lang="en-US" altLang="en-US" sz="2000" b="0" i="0" u="none" strike="noStrike" cap="none" normalizeH="0" baseline="0" dirty="0">
                <a:ln>
                  <a:noFill/>
                </a:ln>
                <a:solidFill>
                  <a:srgbClr val="000000"/>
                </a:solidFill>
                <a:effectLst/>
              </a:rPr>
              <a:t>    </a:t>
            </a:r>
            <a:r>
              <a:rPr kumimoji="0" lang="en-US" altLang="en-US" sz="2000" b="1" i="0" u="none" strike="noStrike" cap="none" normalizeH="0" baseline="0" dirty="0">
                <a:ln>
                  <a:noFill/>
                </a:ln>
                <a:solidFill>
                  <a:srgbClr val="000080"/>
                </a:solidFill>
                <a:effectLst/>
              </a:rPr>
              <a:t>for </a:t>
            </a:r>
            <a:r>
              <a:rPr kumimoji="0" lang="en-US" altLang="en-US" sz="2000" b="1" i="0" u="none" strike="noStrike" cap="none" normalizeH="0" baseline="0" dirty="0" err="1">
                <a:ln>
                  <a:noFill/>
                </a:ln>
                <a:solidFill>
                  <a:srgbClr val="000000"/>
                </a:solidFill>
                <a:effectLst/>
              </a:rPr>
              <a:t>i</a:t>
            </a:r>
            <a:r>
              <a:rPr lang="en-US" altLang="en-US" sz="2000" dirty="0">
                <a:solidFill>
                  <a:srgbClr val="000000"/>
                </a:solidFill>
              </a:rPr>
              <a:t> in range(0, </a:t>
            </a:r>
            <a:r>
              <a:rPr lang="en-US" altLang="en-US" sz="2000" dirty="0" err="1">
                <a:solidFill>
                  <a:srgbClr val="000000"/>
                </a:solidFill>
              </a:rPr>
              <a:t>len</a:t>
            </a:r>
            <a:r>
              <a:rPr lang="en-US" altLang="en-US" sz="2000" dirty="0">
                <a:solidFill>
                  <a:srgbClr val="000000"/>
                </a:solidFill>
              </a:rPr>
              <a:t>(</a:t>
            </a:r>
            <a:r>
              <a:rPr lang="en-US" altLang="en-US" sz="2000" dirty="0" err="1">
                <a:solidFill>
                  <a:srgbClr val="000000"/>
                </a:solidFill>
              </a:rPr>
              <a:t>argv</a:t>
            </a:r>
            <a:r>
              <a:rPr lang="en-US" altLang="en-US" sz="2000" dirty="0">
                <a:solidFill>
                  <a:srgbClr val="000000"/>
                </a:solidFill>
              </a:rPr>
              <a:t>)) </a:t>
            </a:r>
            <a:br>
              <a:rPr kumimoji="0" lang="en-US" altLang="en-US" sz="2000" b="0" i="0" u="none" strike="noStrike" cap="none" normalizeH="0" baseline="0" dirty="0">
                <a:ln>
                  <a:noFill/>
                </a:ln>
                <a:solidFill>
                  <a:srgbClr val="000000"/>
                </a:solidFill>
                <a:effectLst/>
              </a:rPr>
            </a:br>
            <a:r>
              <a:rPr kumimoji="0" lang="en-US" altLang="en-US" sz="2000" b="0" i="0" u="none" strike="noStrike" cap="none" normalizeH="0" baseline="0" dirty="0">
                <a:ln>
                  <a:noFill/>
                </a:ln>
                <a:solidFill>
                  <a:srgbClr val="000000"/>
                </a:solidFill>
                <a:effectLst/>
              </a:rPr>
              <a:t>        </a:t>
            </a:r>
            <a:r>
              <a:rPr kumimoji="0" lang="en-US" altLang="en-US" sz="2000" b="0" i="0" u="none" strike="noStrike" cap="none" normalizeH="0" baseline="0" dirty="0">
                <a:ln>
                  <a:noFill/>
                </a:ln>
                <a:solidFill>
                  <a:srgbClr val="000080"/>
                </a:solidFill>
                <a:effectLst/>
              </a:rPr>
              <a:t>print </a:t>
            </a:r>
            <a:r>
              <a:rPr kumimoji="0" lang="en-US" altLang="en-US" sz="2000" b="0" i="0" u="none" strike="noStrike" cap="none" normalizeH="0" baseline="0" dirty="0">
                <a:ln>
                  <a:noFill/>
                </a:ln>
                <a:solidFill>
                  <a:srgbClr val="000000"/>
                </a:solidFill>
                <a:effectLst/>
              </a:rPr>
              <a:t>(“</a:t>
            </a:r>
            <a:r>
              <a:rPr lang="en-US" altLang="en-US" sz="2000" b="1" dirty="0" err="1">
                <a:solidFill>
                  <a:srgbClr val="008080"/>
                </a:solidFill>
              </a:rPr>
              <a:t>argv</a:t>
            </a:r>
            <a:r>
              <a:rPr lang="en-US" altLang="en-US" sz="2000" b="1" dirty="0">
                <a:solidFill>
                  <a:srgbClr val="008080"/>
                </a:solidFill>
              </a:rPr>
              <a:t>[“, </a:t>
            </a:r>
            <a:r>
              <a:rPr lang="en-US" altLang="en-US" sz="2000" b="1" dirty="0" err="1">
                <a:solidFill>
                  <a:srgbClr val="008080"/>
                </a:solidFill>
              </a:rPr>
              <a:t>i</a:t>
            </a:r>
            <a:r>
              <a:rPr lang="en-US" altLang="en-US" sz="2000" b="1" dirty="0">
                <a:solidFill>
                  <a:srgbClr val="008080"/>
                </a:solidFill>
              </a:rPr>
              <a:t>, “] = ‘, </a:t>
            </a:r>
            <a:r>
              <a:rPr lang="en-US" altLang="en-US" sz="2000" b="1" dirty="0" err="1">
                <a:solidFill>
                  <a:srgbClr val="008080"/>
                </a:solidFill>
              </a:rPr>
              <a:t>argv</a:t>
            </a:r>
            <a:r>
              <a:rPr lang="en-US" altLang="en-US" sz="2000" b="1" dirty="0">
                <a:solidFill>
                  <a:srgbClr val="008080"/>
                </a:solidFill>
              </a:rPr>
              <a:t>[</a:t>
            </a:r>
            <a:r>
              <a:rPr lang="en-US" altLang="en-US" sz="2000" b="1" dirty="0" err="1">
                <a:solidFill>
                  <a:srgbClr val="008080"/>
                </a:solidFill>
              </a:rPr>
              <a:t>i</a:t>
            </a:r>
            <a:r>
              <a:rPr lang="en-US" altLang="en-US" sz="2000" b="1" dirty="0">
                <a:solidFill>
                  <a:srgbClr val="008080"/>
                </a:solidFill>
              </a:rPr>
              <a:t>])</a:t>
            </a:r>
            <a:endParaRPr kumimoji="0" lang="en-US" altLang="en-US" sz="2000" b="1" i="0" u="none" strike="noStrike" cap="none" normalizeH="0" baseline="0" dirty="0">
              <a:ln>
                <a:noFill/>
              </a:ln>
              <a:solidFill>
                <a:srgbClr val="008080"/>
              </a:solidFill>
              <a:effectLst/>
            </a:endParaRPr>
          </a:p>
          <a:p>
            <a:pPr defTabSz="914400" eaLnBrk="0" fontAlgn="base" hangingPunct="0">
              <a:spcBef>
                <a:spcPct val="0"/>
              </a:spcBef>
              <a:spcAft>
                <a:spcPct val="0"/>
              </a:spcAft>
            </a:pPr>
            <a:endParaRPr kumimoji="0" lang="en-US" altLang="en-US" sz="2000" b="1" i="0" u="none" strike="noStrike" cap="none" normalizeH="0" baseline="0" dirty="0">
              <a:ln>
                <a:noFill/>
              </a:ln>
              <a:solidFill>
                <a:srgbClr val="008080"/>
              </a:solidFill>
              <a:effectLst/>
            </a:endParaRPr>
          </a:p>
          <a:p>
            <a:pPr defTabSz="914400" eaLnBrk="0" fontAlgn="base" hangingPunct="0">
              <a:spcBef>
                <a:spcPct val="0"/>
              </a:spcBef>
              <a:spcAft>
                <a:spcPct val="0"/>
              </a:spcAft>
            </a:pPr>
            <a:r>
              <a:rPr lang="en-US" altLang="en-US" sz="2000" b="1" dirty="0" err="1"/>
              <a:t>myfunc</a:t>
            </a:r>
            <a:r>
              <a:rPr lang="en-US" altLang="en-US" sz="2000" b="1" dirty="0"/>
              <a:t>()</a:t>
            </a:r>
            <a:br>
              <a:rPr kumimoji="0" lang="en-US" altLang="en-US" sz="2000" b="1" i="0" u="none" strike="noStrike" cap="none" normalizeH="0" baseline="0" dirty="0">
                <a:ln>
                  <a:noFill/>
                </a:ln>
                <a:solidFill>
                  <a:srgbClr val="008080"/>
                </a:solidFill>
                <a:effectLst/>
              </a:rPr>
            </a:br>
            <a:r>
              <a:rPr kumimoji="0" lang="en-US" altLang="en-US" sz="2000" b="1" i="0" u="none" strike="noStrike" cap="none" normalizeH="0" baseline="0" dirty="0" err="1">
                <a:ln>
                  <a:noFill/>
                </a:ln>
                <a:solidFill>
                  <a:srgbClr val="000000"/>
                </a:solidFill>
                <a:effectLst/>
              </a:rPr>
              <a:t>myFunc</a:t>
            </a:r>
            <a:r>
              <a:rPr kumimoji="0" lang="en-US" altLang="en-US" sz="2000" b="1" i="0" u="none" strike="noStrike" cap="none" normalizeH="0" baseline="0" dirty="0">
                <a:ln>
                  <a:noFill/>
                </a:ln>
                <a:solidFill>
                  <a:srgbClr val="000000"/>
                </a:solidFill>
                <a:effectLst/>
              </a:rPr>
              <a:t>(1, 2)</a:t>
            </a:r>
          </a:p>
          <a:p>
            <a:pPr defTabSz="914400" eaLnBrk="0" fontAlgn="base" hangingPunct="0">
              <a:spcBef>
                <a:spcPct val="0"/>
              </a:spcBef>
              <a:spcAft>
                <a:spcPct val="0"/>
              </a:spcAft>
            </a:pPr>
            <a:r>
              <a:rPr lang="en-US" altLang="en-US" sz="2000" b="1" dirty="0" err="1">
                <a:solidFill>
                  <a:srgbClr val="000000"/>
                </a:solidFill>
              </a:rPr>
              <a:t>myFunc</a:t>
            </a:r>
            <a:r>
              <a:rPr lang="en-US" altLang="en-US" sz="2000" b="1" dirty="0">
                <a:solidFill>
                  <a:srgbClr val="000000"/>
                </a:solidFill>
              </a:rPr>
              <a:t>(‘one’, ‘two’, ‘three’, ‘four’)</a:t>
            </a:r>
            <a:endParaRPr lang="en-US" altLang="en-US" sz="2000" b="1" dirty="0"/>
          </a:p>
          <a:p>
            <a:pPr defTabSz="914400" eaLnBrk="0" fontAlgn="base" hangingPunct="0">
              <a:spcBef>
                <a:spcPct val="0"/>
              </a:spcBef>
              <a:spcAft>
                <a:spcPct val="0"/>
              </a:spcAft>
            </a:pPr>
            <a:br>
              <a:rPr kumimoji="0" lang="en-US" altLang="en-US" sz="2000" b="0" i="0" u="none" strike="noStrike" cap="none" normalizeH="0" baseline="0" dirty="0">
                <a:ln>
                  <a:noFill/>
                </a:ln>
                <a:solidFill>
                  <a:srgbClr val="000000"/>
                </a:solidFill>
                <a:effectLst/>
              </a:rPr>
            </a:br>
            <a:endParaRPr kumimoji="0" lang="en-US" altLang="en-US" sz="20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5294696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70ED9-1DBE-D180-C63C-9654E06EB7CC}"/>
              </a:ext>
            </a:extLst>
          </p:cNvPr>
          <p:cNvSpPr>
            <a:spLocks noGrp="1"/>
          </p:cNvSpPr>
          <p:nvPr>
            <p:ph type="title"/>
          </p:nvPr>
        </p:nvSpPr>
        <p:spPr/>
        <p:txBody>
          <a:bodyPr/>
          <a:lstStyle/>
          <a:p>
            <a:r>
              <a:rPr lang="en-US" dirty="0"/>
              <a:t>Variable Number of Arguments</a:t>
            </a:r>
          </a:p>
        </p:txBody>
      </p:sp>
      <p:sp>
        <p:nvSpPr>
          <p:cNvPr id="3" name="Content Placeholder 2">
            <a:extLst>
              <a:ext uri="{FF2B5EF4-FFF2-40B4-BE49-F238E27FC236}">
                <a16:creationId xmlns:a16="http://schemas.microsoft.com/office/drawing/2014/main" id="{1A67849B-822B-DECE-2AA9-75E53C07A707}"/>
              </a:ext>
            </a:extLst>
          </p:cNvPr>
          <p:cNvSpPr>
            <a:spLocks noGrp="1"/>
          </p:cNvSpPr>
          <p:nvPr>
            <p:ph sz="quarter" idx="13"/>
          </p:nvPr>
        </p:nvSpPr>
        <p:spPr>
          <a:xfrm>
            <a:off x="913774" y="1566408"/>
            <a:ext cx="4716559" cy="4224792"/>
          </a:xfrm>
        </p:spPr>
        <p:txBody>
          <a:bodyPr>
            <a:normAutofit/>
          </a:bodyPr>
          <a:lstStyle/>
          <a:p>
            <a:r>
              <a:rPr lang="en-US" dirty="0"/>
              <a:t>Python functions can take a variable number of parameters.</a:t>
            </a:r>
          </a:p>
          <a:p>
            <a:pPr lvl="1"/>
            <a:r>
              <a:rPr lang="en-US" dirty="0"/>
              <a:t>One * before the argument name (e.g. *</a:t>
            </a:r>
            <a:r>
              <a:rPr lang="en-US" dirty="0" err="1"/>
              <a:t>arg</a:t>
            </a:r>
            <a:r>
              <a:rPr lang="en-US" dirty="0"/>
              <a:t>) will match any number of positional variables.</a:t>
            </a:r>
          </a:p>
          <a:p>
            <a:pPr lvl="1"/>
            <a:r>
              <a:rPr lang="en-US" dirty="0"/>
              <a:t>We can also have any number of keyword arguments – put two *’s before the argument name</a:t>
            </a:r>
          </a:p>
          <a:p>
            <a:pPr lvl="1"/>
            <a:r>
              <a:rPr lang="en-US" dirty="0"/>
              <a:t>See lect2/var_args1.py  </a:t>
            </a:r>
          </a:p>
        </p:txBody>
      </p:sp>
      <p:sp>
        <p:nvSpPr>
          <p:cNvPr id="4" name="Rectangle 1">
            <a:extLst>
              <a:ext uri="{FF2B5EF4-FFF2-40B4-BE49-F238E27FC236}">
                <a16:creationId xmlns:a16="http://schemas.microsoft.com/office/drawing/2014/main" id="{DD77E360-4EAE-563C-61E0-4D622578953E}"/>
              </a:ext>
            </a:extLst>
          </p:cNvPr>
          <p:cNvSpPr>
            <a:spLocks noChangeArrowheads="1"/>
          </p:cNvSpPr>
          <p:nvPr/>
        </p:nvSpPr>
        <p:spPr bwMode="auto">
          <a:xfrm>
            <a:off x="6497356" y="1566408"/>
            <a:ext cx="4967835" cy="3170099"/>
          </a:xfrm>
          <a:prstGeom prst="rect">
            <a:avLst/>
          </a:prstGeom>
          <a:noFill/>
          <a:ln>
            <a:solidFill>
              <a:schemeClr val="tx1"/>
            </a:solidFill>
          </a:ln>
          <a:effectLst/>
        </p:spPr>
        <p:txBody>
          <a:bodyPr vert="horz" wrap="non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kumimoji="0" lang="en-US" altLang="en-US" sz="2000" b="1" i="0" u="none" strike="noStrike" cap="none" normalizeH="0" baseline="0" dirty="0">
                <a:ln>
                  <a:noFill/>
                </a:ln>
                <a:solidFill>
                  <a:srgbClr val="000080"/>
                </a:solidFill>
                <a:effectLst/>
              </a:rPr>
              <a:t>def </a:t>
            </a:r>
            <a:r>
              <a:rPr kumimoji="0" lang="en-US" altLang="en-US" sz="2000" b="1" i="0" u="none" strike="noStrike" cap="none" normalizeH="0" baseline="0" dirty="0" err="1">
                <a:ln>
                  <a:noFill/>
                </a:ln>
                <a:solidFill>
                  <a:srgbClr val="000080"/>
                </a:solidFill>
                <a:effectLst/>
              </a:rPr>
              <a:t>myFunc</a:t>
            </a:r>
            <a:r>
              <a:rPr kumimoji="0" lang="en-US" altLang="en-US" sz="2000" b="1" i="0" u="none" strike="noStrike" cap="none" normalizeH="0" baseline="0" dirty="0">
                <a:ln>
                  <a:noFill/>
                </a:ln>
                <a:solidFill>
                  <a:srgbClr val="000080"/>
                </a:solidFill>
                <a:effectLst/>
              </a:rPr>
              <a:t>(**</a:t>
            </a:r>
            <a:r>
              <a:rPr kumimoji="0" lang="en-US" altLang="en-US" sz="2000" b="1" i="0" u="none" strike="noStrike" cap="none" normalizeH="0" baseline="0" dirty="0" err="1">
                <a:ln>
                  <a:noFill/>
                </a:ln>
                <a:solidFill>
                  <a:srgbClr val="000080"/>
                </a:solidFill>
                <a:effectLst/>
              </a:rPr>
              <a:t>argv</a:t>
            </a:r>
            <a:r>
              <a:rPr kumimoji="0" lang="en-US" altLang="en-US" sz="2000" b="1" i="0" u="none" strike="noStrike" cap="none" normalizeH="0" baseline="0" dirty="0">
                <a:ln>
                  <a:noFill/>
                </a:ln>
                <a:solidFill>
                  <a:srgbClr val="000080"/>
                </a:solidFill>
                <a:effectLst/>
              </a:rPr>
              <a:t>):</a:t>
            </a:r>
          </a:p>
          <a:p>
            <a:pPr defTabSz="914400" eaLnBrk="0" fontAlgn="base" hangingPunct="0">
              <a:spcBef>
                <a:spcPct val="0"/>
              </a:spcBef>
              <a:spcAft>
                <a:spcPct val="0"/>
              </a:spcAft>
            </a:pPr>
            <a:r>
              <a:rPr lang="en-US" altLang="en-US" sz="2000" b="1" dirty="0">
                <a:solidFill>
                  <a:srgbClr val="000080"/>
                </a:solidFill>
              </a:rPr>
              <a:t>    print(”</a:t>
            </a:r>
            <a:r>
              <a:rPr lang="en-US" altLang="en-US" sz="2000" b="1" dirty="0" err="1">
                <a:solidFill>
                  <a:srgbClr val="000080"/>
                </a:solidFill>
              </a:rPr>
              <a:t>myFunc</a:t>
            </a:r>
            <a:r>
              <a:rPr lang="en-US" altLang="en-US" sz="2000" b="1" dirty="0">
                <a:solidFill>
                  <a:srgbClr val="000080"/>
                </a:solidFill>
              </a:rPr>
              <a:t>: “, </a:t>
            </a:r>
            <a:r>
              <a:rPr lang="en-US" altLang="en-US" sz="2000" b="1" dirty="0" err="1">
                <a:solidFill>
                  <a:srgbClr val="000080"/>
                </a:solidFill>
              </a:rPr>
              <a:t>argv</a:t>
            </a:r>
            <a:r>
              <a:rPr lang="en-US" altLang="en-US" sz="2000" b="1" dirty="0">
                <a:solidFill>
                  <a:srgbClr val="000080"/>
                </a:solidFill>
              </a:rPr>
              <a:t>)s</a:t>
            </a:r>
            <a:br>
              <a:rPr kumimoji="0" lang="en-US" altLang="en-US" sz="2000" b="0" i="0" u="none" strike="noStrike" cap="none" normalizeH="0" baseline="0" dirty="0">
                <a:ln>
                  <a:noFill/>
                </a:ln>
                <a:solidFill>
                  <a:srgbClr val="000000"/>
                </a:solidFill>
                <a:effectLst/>
              </a:rPr>
            </a:br>
            <a:r>
              <a:rPr kumimoji="0" lang="en-US" altLang="en-US" sz="2000" b="0" i="0" u="none" strike="noStrike" cap="none" normalizeH="0" baseline="0" dirty="0">
                <a:ln>
                  <a:noFill/>
                </a:ln>
                <a:solidFill>
                  <a:srgbClr val="000000"/>
                </a:solidFill>
                <a:effectLst/>
              </a:rPr>
              <a:t>    </a:t>
            </a:r>
            <a:r>
              <a:rPr kumimoji="0" lang="en-US" altLang="en-US" sz="2000" b="1" i="0" u="none" strike="noStrike" cap="none" normalizeH="0" baseline="0" dirty="0">
                <a:ln>
                  <a:noFill/>
                </a:ln>
                <a:solidFill>
                  <a:srgbClr val="000080"/>
                </a:solidFill>
                <a:effectLst/>
              </a:rPr>
              <a:t>for </a:t>
            </a:r>
            <a:r>
              <a:rPr lang="en-US" altLang="en-US" sz="2000" b="1" dirty="0">
                <a:solidFill>
                  <a:srgbClr val="000000"/>
                </a:solidFill>
              </a:rPr>
              <a:t>key in </a:t>
            </a:r>
            <a:r>
              <a:rPr lang="en-US" altLang="en-US" sz="2000" b="1" dirty="0" err="1">
                <a:solidFill>
                  <a:srgbClr val="000000"/>
                </a:solidFill>
              </a:rPr>
              <a:t>argv.keys</a:t>
            </a:r>
            <a:r>
              <a:rPr lang="en-US" altLang="en-US" sz="2000" b="1" dirty="0">
                <a:solidFill>
                  <a:srgbClr val="000000"/>
                </a:solidFill>
              </a:rPr>
              <a:t>():</a:t>
            </a:r>
            <a:r>
              <a:rPr lang="en-US" altLang="en-US" sz="2000" dirty="0">
                <a:solidFill>
                  <a:srgbClr val="000000"/>
                </a:solidFill>
              </a:rPr>
              <a:t> </a:t>
            </a:r>
            <a:br>
              <a:rPr kumimoji="0" lang="en-US" altLang="en-US" sz="2000" b="0" i="0" u="none" strike="noStrike" cap="none" normalizeH="0" baseline="0" dirty="0">
                <a:ln>
                  <a:noFill/>
                </a:ln>
                <a:solidFill>
                  <a:srgbClr val="000000"/>
                </a:solidFill>
                <a:effectLst/>
              </a:rPr>
            </a:br>
            <a:r>
              <a:rPr kumimoji="0" lang="en-US" altLang="en-US" sz="2000" b="0" i="0" u="none" strike="noStrike" cap="none" normalizeH="0" baseline="0" dirty="0">
                <a:ln>
                  <a:noFill/>
                </a:ln>
                <a:solidFill>
                  <a:srgbClr val="000000"/>
                </a:solidFill>
                <a:effectLst/>
              </a:rPr>
              <a:t>        </a:t>
            </a:r>
            <a:r>
              <a:rPr kumimoji="0" lang="en-US" altLang="en-US" sz="2000" b="0" i="0" u="none" strike="noStrike" cap="none" normalizeH="0" baseline="0" dirty="0">
                <a:ln>
                  <a:noFill/>
                </a:ln>
                <a:solidFill>
                  <a:srgbClr val="000080"/>
                </a:solidFill>
                <a:effectLst/>
              </a:rPr>
              <a:t>print </a:t>
            </a:r>
            <a:r>
              <a:rPr kumimoji="0" lang="en-US" altLang="en-US" sz="2000" b="0" i="0" u="none" strike="noStrike" cap="none" normalizeH="0" baseline="0" dirty="0">
                <a:ln>
                  <a:noFill/>
                </a:ln>
                <a:solidFill>
                  <a:srgbClr val="000000"/>
                </a:solidFill>
                <a:effectLst/>
              </a:rPr>
              <a:t>(“</a:t>
            </a:r>
            <a:r>
              <a:rPr lang="en-US" altLang="en-US" sz="2000" b="1" dirty="0" err="1">
                <a:solidFill>
                  <a:srgbClr val="008080"/>
                </a:solidFill>
              </a:rPr>
              <a:t>argv</a:t>
            </a:r>
            <a:r>
              <a:rPr lang="en-US" altLang="en-US" sz="2000" b="1" dirty="0">
                <a:solidFill>
                  <a:srgbClr val="008080"/>
                </a:solidFill>
              </a:rPr>
              <a:t>[“, key, “] = ‘, </a:t>
            </a:r>
            <a:r>
              <a:rPr lang="en-US" altLang="en-US" sz="2000" b="1" dirty="0" err="1">
                <a:solidFill>
                  <a:srgbClr val="008080"/>
                </a:solidFill>
              </a:rPr>
              <a:t>argv</a:t>
            </a:r>
            <a:r>
              <a:rPr lang="en-US" altLang="en-US" sz="2000" b="1" dirty="0">
                <a:solidFill>
                  <a:srgbClr val="008080"/>
                </a:solidFill>
              </a:rPr>
              <a:t>[key])</a:t>
            </a:r>
            <a:endParaRPr kumimoji="0" lang="en-US" altLang="en-US" sz="2000" b="1" i="0" u="none" strike="noStrike" cap="none" normalizeH="0" baseline="0" dirty="0">
              <a:ln>
                <a:noFill/>
              </a:ln>
              <a:solidFill>
                <a:srgbClr val="008080"/>
              </a:solidFill>
              <a:effectLst/>
            </a:endParaRPr>
          </a:p>
          <a:p>
            <a:pPr defTabSz="914400" eaLnBrk="0" fontAlgn="base" hangingPunct="0">
              <a:spcBef>
                <a:spcPct val="0"/>
              </a:spcBef>
              <a:spcAft>
                <a:spcPct val="0"/>
              </a:spcAft>
            </a:pPr>
            <a:endParaRPr kumimoji="0" lang="en-US" altLang="en-US" sz="2000" b="1" i="0" u="none" strike="noStrike" cap="none" normalizeH="0" baseline="0" dirty="0">
              <a:ln>
                <a:noFill/>
              </a:ln>
              <a:solidFill>
                <a:srgbClr val="008080"/>
              </a:solidFill>
              <a:effectLst/>
            </a:endParaRPr>
          </a:p>
          <a:p>
            <a:pPr defTabSz="914400" eaLnBrk="0" fontAlgn="base" hangingPunct="0">
              <a:spcBef>
                <a:spcPct val="0"/>
              </a:spcBef>
              <a:spcAft>
                <a:spcPct val="0"/>
              </a:spcAft>
            </a:pPr>
            <a:r>
              <a:rPr lang="en-US" altLang="en-US" sz="2000" b="1" dirty="0" err="1"/>
              <a:t>myfunc</a:t>
            </a:r>
            <a:r>
              <a:rPr lang="en-US" altLang="en-US" sz="2000" b="1" dirty="0"/>
              <a:t>()</a:t>
            </a:r>
            <a:br>
              <a:rPr kumimoji="0" lang="en-US" altLang="en-US" sz="2000" b="1" i="0" u="none" strike="noStrike" cap="none" normalizeH="0" baseline="0" dirty="0">
                <a:ln>
                  <a:noFill/>
                </a:ln>
                <a:solidFill>
                  <a:srgbClr val="008080"/>
                </a:solidFill>
                <a:effectLst/>
              </a:rPr>
            </a:br>
            <a:r>
              <a:rPr kumimoji="0" lang="en-US" altLang="en-US" sz="2000" b="1" i="0" u="none" strike="noStrike" cap="none" normalizeH="0" baseline="0" dirty="0" err="1">
                <a:ln>
                  <a:noFill/>
                </a:ln>
                <a:solidFill>
                  <a:srgbClr val="000000"/>
                </a:solidFill>
                <a:effectLst/>
              </a:rPr>
              <a:t>myFunc</a:t>
            </a:r>
            <a:r>
              <a:rPr kumimoji="0" lang="en-US" altLang="en-US" sz="2000" b="1" i="0" u="none" strike="noStrike" cap="none" normalizeH="0" baseline="0" dirty="0">
                <a:ln>
                  <a:noFill/>
                </a:ln>
                <a:solidFill>
                  <a:srgbClr val="000000"/>
                </a:solidFill>
                <a:effectLst/>
              </a:rPr>
              <a:t>(a=1, b = 2)</a:t>
            </a:r>
          </a:p>
          <a:p>
            <a:pPr defTabSz="914400" eaLnBrk="0" fontAlgn="base" hangingPunct="0">
              <a:spcBef>
                <a:spcPct val="0"/>
              </a:spcBef>
              <a:spcAft>
                <a:spcPct val="0"/>
              </a:spcAft>
            </a:pPr>
            <a:r>
              <a:rPr lang="en-US" altLang="en-US" sz="2000" b="1" dirty="0" err="1">
                <a:solidFill>
                  <a:srgbClr val="000000"/>
                </a:solidFill>
              </a:rPr>
              <a:t>myFunc</a:t>
            </a:r>
            <a:r>
              <a:rPr lang="en-US" altLang="en-US" sz="2000" b="1" dirty="0">
                <a:solidFill>
                  <a:srgbClr val="000000"/>
                </a:solidFill>
              </a:rPr>
              <a:t>(</a:t>
            </a:r>
            <a:r>
              <a:rPr lang="en-US" altLang="en-US" sz="2000" b="1" dirty="0" err="1">
                <a:solidFill>
                  <a:srgbClr val="000000"/>
                </a:solidFill>
              </a:rPr>
              <a:t>aaa</a:t>
            </a:r>
            <a:r>
              <a:rPr lang="en-US" altLang="en-US" sz="2000" b="1" dirty="0">
                <a:solidFill>
                  <a:srgbClr val="000000"/>
                </a:solidFill>
              </a:rPr>
              <a:t>= ‘one’, </a:t>
            </a:r>
            <a:r>
              <a:rPr lang="en-US" altLang="en-US" sz="2000" b="1" dirty="0" err="1">
                <a:solidFill>
                  <a:srgbClr val="000000"/>
                </a:solidFill>
              </a:rPr>
              <a:t>bbb</a:t>
            </a:r>
            <a:r>
              <a:rPr lang="en-US" altLang="en-US" sz="2000" b="1" dirty="0">
                <a:solidFill>
                  <a:srgbClr val="000000"/>
                </a:solidFill>
              </a:rPr>
              <a:t>= ‘two’, ccc=‘three’)</a:t>
            </a:r>
            <a:endParaRPr lang="en-US" altLang="en-US" sz="2000" b="1" dirty="0"/>
          </a:p>
          <a:p>
            <a:pPr defTabSz="914400" eaLnBrk="0" fontAlgn="base" hangingPunct="0">
              <a:spcBef>
                <a:spcPct val="0"/>
              </a:spcBef>
              <a:spcAft>
                <a:spcPct val="0"/>
              </a:spcAft>
            </a:pPr>
            <a:br>
              <a:rPr kumimoji="0" lang="en-US" altLang="en-US" sz="2000" b="0" i="0" u="none" strike="noStrike" cap="none" normalizeH="0" baseline="0" dirty="0">
                <a:ln>
                  <a:noFill/>
                </a:ln>
                <a:solidFill>
                  <a:srgbClr val="000000"/>
                </a:solidFill>
                <a:effectLst/>
              </a:rPr>
            </a:br>
            <a:endParaRPr kumimoji="0" lang="en-US" altLang="en-US" sz="20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1887078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70ED9-1DBE-D180-C63C-9654E06EB7CC}"/>
              </a:ext>
            </a:extLst>
          </p:cNvPr>
          <p:cNvSpPr>
            <a:spLocks noGrp="1"/>
          </p:cNvSpPr>
          <p:nvPr>
            <p:ph type="title"/>
          </p:nvPr>
        </p:nvSpPr>
        <p:spPr/>
        <p:txBody>
          <a:bodyPr/>
          <a:lstStyle/>
          <a:p>
            <a:r>
              <a:rPr lang="en-US" dirty="0"/>
              <a:t>Variable Number of Arguments</a:t>
            </a:r>
          </a:p>
        </p:txBody>
      </p:sp>
      <p:sp>
        <p:nvSpPr>
          <p:cNvPr id="3" name="Content Placeholder 2">
            <a:extLst>
              <a:ext uri="{FF2B5EF4-FFF2-40B4-BE49-F238E27FC236}">
                <a16:creationId xmlns:a16="http://schemas.microsoft.com/office/drawing/2014/main" id="{1A67849B-822B-DECE-2AA9-75E53C07A707}"/>
              </a:ext>
            </a:extLst>
          </p:cNvPr>
          <p:cNvSpPr>
            <a:spLocks noGrp="1"/>
          </p:cNvSpPr>
          <p:nvPr>
            <p:ph sz="quarter" idx="13"/>
          </p:nvPr>
        </p:nvSpPr>
        <p:spPr>
          <a:xfrm>
            <a:off x="913774" y="1566408"/>
            <a:ext cx="9813493" cy="4224792"/>
          </a:xfrm>
        </p:spPr>
        <p:txBody>
          <a:bodyPr>
            <a:normAutofit/>
          </a:bodyPr>
          <a:lstStyle/>
          <a:p>
            <a:endParaRPr lang="en-US" dirty="0"/>
          </a:p>
          <a:p>
            <a:pPr lvl="1"/>
            <a:r>
              <a:rPr lang="en-US" dirty="0"/>
              <a:t>Exercise: create a function prototype that takes any number of arguments followed by any number of keyword arguments.</a:t>
            </a:r>
          </a:p>
          <a:p>
            <a:pPr marL="457200" lvl="1" indent="0">
              <a:buNone/>
            </a:pPr>
            <a:endParaRPr lang="en-US" dirty="0"/>
          </a:p>
          <a:p>
            <a:pPr marL="457200" lvl="1" indent="0">
              <a:buNone/>
            </a:pPr>
            <a:endParaRPr lang="en-US" dirty="0"/>
          </a:p>
          <a:p>
            <a:pPr lvl="1"/>
            <a:r>
              <a:rPr lang="en-US" dirty="0"/>
              <a:t>See var_args2.py</a:t>
            </a:r>
          </a:p>
          <a:p>
            <a:pPr lvl="1"/>
            <a:r>
              <a:rPr lang="en-US" dirty="0"/>
              <a:t>What about a function prototype that takes any number of keyword argument followed by any number of positional arguments.</a:t>
            </a:r>
          </a:p>
          <a:p>
            <a:pPr marL="914400" lvl="2" indent="0">
              <a:buNone/>
            </a:pPr>
            <a:endParaRPr lang="en-US" dirty="0"/>
          </a:p>
        </p:txBody>
      </p:sp>
    </p:spTree>
    <p:extLst>
      <p:ext uri="{BB962C8B-B14F-4D97-AF65-F5344CB8AC3E}">
        <p14:creationId xmlns:p14="http://schemas.microsoft.com/office/powerpoint/2010/main" val="8862574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70ED9-1DBE-D180-C63C-9654E06EB7CC}"/>
              </a:ext>
            </a:extLst>
          </p:cNvPr>
          <p:cNvSpPr>
            <a:spLocks noGrp="1"/>
          </p:cNvSpPr>
          <p:nvPr>
            <p:ph type="title"/>
          </p:nvPr>
        </p:nvSpPr>
        <p:spPr/>
        <p:txBody>
          <a:bodyPr/>
          <a:lstStyle/>
          <a:p>
            <a:r>
              <a:rPr lang="en-US" dirty="0"/>
              <a:t>Variable Number of Arguments</a:t>
            </a:r>
          </a:p>
        </p:txBody>
      </p:sp>
      <p:sp>
        <p:nvSpPr>
          <p:cNvPr id="3" name="Content Placeholder 2">
            <a:extLst>
              <a:ext uri="{FF2B5EF4-FFF2-40B4-BE49-F238E27FC236}">
                <a16:creationId xmlns:a16="http://schemas.microsoft.com/office/drawing/2014/main" id="{1A67849B-822B-DECE-2AA9-75E53C07A707}"/>
              </a:ext>
            </a:extLst>
          </p:cNvPr>
          <p:cNvSpPr>
            <a:spLocks noGrp="1"/>
          </p:cNvSpPr>
          <p:nvPr>
            <p:ph sz="quarter" idx="13"/>
          </p:nvPr>
        </p:nvSpPr>
        <p:spPr/>
        <p:txBody>
          <a:bodyPr>
            <a:normAutofit fontScale="92500" lnSpcReduction="20000"/>
          </a:bodyPr>
          <a:lstStyle/>
          <a:p>
            <a:pPr marL="0" indent="0">
              <a:buNone/>
            </a:pPr>
            <a:r>
              <a:rPr lang="en-US" dirty="0"/>
              <a:t>The most general form: </a:t>
            </a:r>
          </a:p>
          <a:p>
            <a:pPr marL="0" indent="0">
              <a:buNone/>
            </a:pPr>
            <a:r>
              <a:rPr lang="en-US" dirty="0">
                <a:solidFill>
                  <a:schemeClr val="accent6"/>
                </a:solidFill>
              </a:rPr>
              <a:t>def </a:t>
            </a:r>
            <a:r>
              <a:rPr lang="en-US" dirty="0" err="1">
                <a:solidFill>
                  <a:schemeClr val="accent6"/>
                </a:solidFill>
              </a:rPr>
              <a:t>funcName</a:t>
            </a:r>
            <a:r>
              <a:rPr lang="en-US" dirty="0">
                <a:solidFill>
                  <a:schemeClr val="accent6"/>
                </a:solidFill>
              </a:rPr>
              <a:t>(required arguments, variable positional arguments, variable keyword arguments)</a:t>
            </a:r>
          </a:p>
          <a:p>
            <a:r>
              <a:rPr lang="en-US" dirty="0"/>
              <a:t>Example:</a:t>
            </a:r>
          </a:p>
          <a:p>
            <a:pPr marL="0" indent="0">
              <a:spcBef>
                <a:spcPts val="0"/>
              </a:spcBef>
              <a:buNone/>
            </a:pPr>
            <a:r>
              <a:rPr lang="en-US" dirty="0">
                <a:solidFill>
                  <a:schemeClr val="accent6"/>
                </a:solidFill>
              </a:rPr>
              <a:t>def example(param1, *</a:t>
            </a:r>
            <a:r>
              <a:rPr lang="en-US" dirty="0" err="1">
                <a:solidFill>
                  <a:schemeClr val="accent6"/>
                </a:solidFill>
              </a:rPr>
              <a:t>args</a:t>
            </a:r>
            <a:r>
              <a:rPr lang="en-US" dirty="0">
                <a:solidFill>
                  <a:schemeClr val="accent6"/>
                </a:solidFill>
              </a:rPr>
              <a:t>, **</a:t>
            </a:r>
            <a:r>
              <a:rPr lang="en-US" dirty="0" err="1">
                <a:solidFill>
                  <a:schemeClr val="accent6"/>
                </a:solidFill>
              </a:rPr>
              <a:t>kwargs</a:t>
            </a:r>
            <a:r>
              <a:rPr lang="en-US" dirty="0">
                <a:solidFill>
                  <a:schemeClr val="accent6"/>
                </a:solidFill>
              </a:rPr>
              <a:t>): </a:t>
            </a:r>
          </a:p>
          <a:p>
            <a:pPr marL="0" indent="0">
              <a:spcBef>
                <a:spcPts val="0"/>
              </a:spcBef>
              <a:buNone/>
            </a:pPr>
            <a:r>
              <a:rPr lang="en-US" dirty="0">
                <a:solidFill>
                  <a:schemeClr val="accent6"/>
                </a:solidFill>
              </a:rPr>
              <a:t>	print ("param1: “, param1) </a:t>
            </a:r>
          </a:p>
          <a:p>
            <a:pPr marL="0" indent="0">
              <a:spcBef>
                <a:spcPts val="0"/>
              </a:spcBef>
              <a:buNone/>
            </a:pPr>
            <a:r>
              <a:rPr lang="en-US" dirty="0">
                <a:solidFill>
                  <a:schemeClr val="accent6"/>
                </a:solidFill>
              </a:rPr>
              <a:t>	for </a:t>
            </a:r>
            <a:r>
              <a:rPr lang="en-US" dirty="0" err="1">
                <a:solidFill>
                  <a:schemeClr val="accent6"/>
                </a:solidFill>
              </a:rPr>
              <a:t>arg</a:t>
            </a:r>
            <a:r>
              <a:rPr lang="en-US" dirty="0">
                <a:solidFill>
                  <a:schemeClr val="accent6"/>
                </a:solidFill>
              </a:rPr>
              <a:t> in </a:t>
            </a:r>
            <a:r>
              <a:rPr lang="en-US" dirty="0" err="1">
                <a:solidFill>
                  <a:schemeClr val="accent6"/>
                </a:solidFill>
              </a:rPr>
              <a:t>args</a:t>
            </a:r>
            <a:r>
              <a:rPr lang="en-US" dirty="0">
                <a:solidFill>
                  <a:schemeClr val="accent6"/>
                </a:solidFill>
              </a:rPr>
              <a:t>: </a:t>
            </a:r>
          </a:p>
          <a:p>
            <a:pPr marL="0" indent="0">
              <a:spcBef>
                <a:spcPts val="0"/>
              </a:spcBef>
              <a:buNone/>
            </a:pPr>
            <a:r>
              <a:rPr lang="en-US" dirty="0">
                <a:solidFill>
                  <a:schemeClr val="accent6"/>
                </a:solidFill>
              </a:rPr>
              <a:t>		print (</a:t>
            </a:r>
            <a:r>
              <a:rPr lang="en-US" dirty="0" err="1">
                <a:solidFill>
                  <a:schemeClr val="accent6"/>
                </a:solidFill>
              </a:rPr>
              <a:t>arg</a:t>
            </a:r>
            <a:r>
              <a:rPr lang="en-US" dirty="0">
                <a:solidFill>
                  <a:schemeClr val="accent6"/>
                </a:solidFill>
              </a:rPr>
              <a:t>) </a:t>
            </a:r>
          </a:p>
          <a:p>
            <a:pPr marL="0" indent="0">
              <a:spcBef>
                <a:spcPts val="0"/>
              </a:spcBef>
              <a:buNone/>
            </a:pPr>
            <a:r>
              <a:rPr lang="en-US" dirty="0">
                <a:solidFill>
                  <a:schemeClr val="accent6"/>
                </a:solidFill>
              </a:rPr>
              <a:t>	for key in </a:t>
            </a:r>
            <a:r>
              <a:rPr lang="en-US" dirty="0" err="1">
                <a:solidFill>
                  <a:schemeClr val="accent6"/>
                </a:solidFill>
              </a:rPr>
              <a:t>kwargs.keys</a:t>
            </a:r>
            <a:r>
              <a:rPr lang="en-US" dirty="0">
                <a:solidFill>
                  <a:schemeClr val="accent6"/>
                </a:solidFill>
              </a:rPr>
              <a:t>(): </a:t>
            </a:r>
          </a:p>
          <a:p>
            <a:pPr marL="0" indent="0">
              <a:spcBef>
                <a:spcPts val="0"/>
              </a:spcBef>
              <a:buNone/>
            </a:pPr>
            <a:r>
              <a:rPr lang="en-US" dirty="0">
                <a:solidFill>
                  <a:schemeClr val="accent6"/>
                </a:solidFill>
              </a:rPr>
              <a:t>		print (key, ":", </a:t>
            </a:r>
            <a:r>
              <a:rPr lang="en-US" dirty="0" err="1">
                <a:solidFill>
                  <a:schemeClr val="accent6"/>
                </a:solidFill>
              </a:rPr>
              <a:t>kwargs</a:t>
            </a:r>
            <a:r>
              <a:rPr lang="en-US" dirty="0">
                <a:solidFill>
                  <a:schemeClr val="accent6"/>
                </a:solidFill>
              </a:rPr>
              <a:t>[key]) </a:t>
            </a:r>
            <a:endParaRPr lang="en-US" dirty="0"/>
          </a:p>
          <a:p>
            <a:pPr marL="0" indent="0">
              <a:buNone/>
            </a:pPr>
            <a:r>
              <a:rPr lang="en-US" dirty="0"/>
              <a:t>example('one' , 'two' , 'three', server='localhost', port=9160)</a:t>
            </a:r>
          </a:p>
          <a:p>
            <a:endParaRPr lang="en-US" dirty="0"/>
          </a:p>
        </p:txBody>
      </p:sp>
    </p:spTree>
    <p:extLst>
      <p:ext uri="{BB962C8B-B14F-4D97-AF65-F5344CB8AC3E}">
        <p14:creationId xmlns:p14="http://schemas.microsoft.com/office/powerpoint/2010/main" val="11902671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90E07-4E9F-4DE4-49DA-CE5A539C114F}"/>
              </a:ext>
            </a:extLst>
          </p:cNvPr>
          <p:cNvSpPr>
            <a:spLocks noGrp="1"/>
          </p:cNvSpPr>
          <p:nvPr>
            <p:ph type="title"/>
          </p:nvPr>
        </p:nvSpPr>
        <p:spPr/>
        <p:txBody>
          <a:bodyPr/>
          <a:lstStyle/>
          <a:p>
            <a:r>
              <a:rPr lang="en-US" dirty="0"/>
              <a:t>Annotating Functions</a:t>
            </a:r>
          </a:p>
        </p:txBody>
      </p:sp>
      <p:sp>
        <p:nvSpPr>
          <p:cNvPr id="3" name="Content Placeholder 2">
            <a:extLst>
              <a:ext uri="{FF2B5EF4-FFF2-40B4-BE49-F238E27FC236}">
                <a16:creationId xmlns:a16="http://schemas.microsoft.com/office/drawing/2014/main" id="{C556CA52-C9F1-DD47-162B-63D66E173B78}"/>
              </a:ext>
            </a:extLst>
          </p:cNvPr>
          <p:cNvSpPr>
            <a:spLocks noGrp="1"/>
          </p:cNvSpPr>
          <p:nvPr>
            <p:ph sz="quarter" idx="13"/>
          </p:nvPr>
        </p:nvSpPr>
        <p:spPr>
          <a:xfrm>
            <a:off x="913774" y="1566408"/>
            <a:ext cx="10539874" cy="4224792"/>
          </a:xfrm>
        </p:spPr>
        <p:txBody>
          <a:bodyPr/>
          <a:lstStyle/>
          <a:p>
            <a:r>
              <a:rPr lang="en-US" dirty="0"/>
              <a:t>If we wish to “help” programmers use types for function parameters, we can annotate the functions. </a:t>
            </a:r>
          </a:p>
          <a:p>
            <a:pPr marL="0" indent="0">
              <a:buNone/>
            </a:pPr>
            <a:r>
              <a:rPr lang="en-US" dirty="0"/>
              <a:t>	</a:t>
            </a:r>
            <a:r>
              <a:rPr lang="en-US" sz="2000" dirty="0">
                <a:latin typeface="Consolas" panose="020B0609020204030204" pitchFamily="49" charset="0"/>
              </a:rPr>
              <a:t>def </a:t>
            </a:r>
            <a:r>
              <a:rPr lang="en-US" sz="2000" dirty="0" err="1">
                <a:latin typeface="Consolas" panose="020B0609020204030204" pitchFamily="49" charset="0"/>
              </a:rPr>
              <a:t>func</a:t>
            </a:r>
            <a:r>
              <a:rPr lang="en-US" sz="2000" dirty="0">
                <a:latin typeface="Consolas" panose="020B0609020204030204" pitchFamily="49" charset="0"/>
              </a:rPr>
              <a:t>(</a:t>
            </a:r>
            <a:r>
              <a:rPr lang="en-US" sz="2000" dirty="0" err="1">
                <a:latin typeface="Consolas" panose="020B0609020204030204" pitchFamily="49" charset="0"/>
              </a:rPr>
              <a:t>arg</a:t>
            </a:r>
            <a:r>
              <a:rPr lang="en-US" sz="2000" dirty="0">
                <a:latin typeface="Consolas" panose="020B0609020204030204" pitchFamily="49" charset="0"/>
              </a:rPr>
              <a:t>: </a:t>
            </a:r>
            <a:r>
              <a:rPr lang="en-US" sz="2000" dirty="0" err="1">
                <a:latin typeface="Consolas" panose="020B0609020204030204" pitchFamily="49" charset="0"/>
              </a:rPr>
              <a:t>arg_type</a:t>
            </a:r>
            <a:r>
              <a:rPr lang="en-US" sz="2000" dirty="0">
                <a:latin typeface="Consolas" panose="020B0609020204030204" pitchFamily="49" charset="0"/>
              </a:rPr>
              <a:t>, </a:t>
            </a:r>
            <a:r>
              <a:rPr lang="en-US" sz="2000" dirty="0" err="1">
                <a:latin typeface="Consolas" panose="020B0609020204030204" pitchFamily="49" charset="0"/>
              </a:rPr>
              <a:t>optarg</a:t>
            </a:r>
            <a:r>
              <a:rPr lang="en-US" sz="2000" dirty="0">
                <a:latin typeface="Consolas" panose="020B0609020204030204" pitchFamily="49" charset="0"/>
              </a:rPr>
              <a:t>: </a:t>
            </a:r>
            <a:r>
              <a:rPr lang="en-US" sz="2000" dirty="0" err="1">
                <a:latin typeface="Consolas" panose="020B0609020204030204" pitchFamily="49" charset="0"/>
              </a:rPr>
              <a:t>arg_type</a:t>
            </a:r>
            <a:r>
              <a:rPr lang="en-US" sz="2000" dirty="0">
                <a:latin typeface="Consolas" panose="020B0609020204030204" pitchFamily="49" charset="0"/>
              </a:rPr>
              <a:t> = default) -&gt; </a:t>
            </a:r>
            <a:r>
              <a:rPr lang="en-US" sz="2000" dirty="0" err="1">
                <a:latin typeface="Consolas" panose="020B0609020204030204" pitchFamily="49" charset="0"/>
              </a:rPr>
              <a:t>return_type</a:t>
            </a:r>
            <a:r>
              <a:rPr lang="en-US" sz="2000" dirty="0">
                <a:latin typeface="Consolas" panose="020B0609020204030204" pitchFamily="49" charset="0"/>
              </a:rPr>
              <a:t>:</a:t>
            </a:r>
          </a:p>
          <a:p>
            <a:endParaRPr lang="en-US" dirty="0"/>
          </a:p>
          <a:p>
            <a:r>
              <a:rPr lang="en-US" dirty="0"/>
              <a:t>When running the code, you can also inspect the annotations. They are stored in a special .__annotations__ attribute on the function.</a:t>
            </a:r>
          </a:p>
          <a:p>
            <a:endParaRPr lang="en-US" dirty="0"/>
          </a:p>
        </p:txBody>
      </p:sp>
    </p:spTree>
    <p:extLst>
      <p:ext uri="{BB962C8B-B14F-4D97-AF65-F5344CB8AC3E}">
        <p14:creationId xmlns:p14="http://schemas.microsoft.com/office/powerpoint/2010/main" val="31637549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A3C15-1D66-141E-544D-E0BFE0326028}"/>
              </a:ext>
            </a:extLst>
          </p:cNvPr>
          <p:cNvSpPr>
            <a:spLocks noGrp="1"/>
          </p:cNvSpPr>
          <p:nvPr>
            <p:ph type="title"/>
          </p:nvPr>
        </p:nvSpPr>
        <p:spPr/>
        <p:txBody>
          <a:bodyPr/>
          <a:lstStyle/>
          <a:p>
            <a:r>
              <a:rPr lang="en-US" dirty="0"/>
              <a:t>Names and Scopes</a:t>
            </a:r>
          </a:p>
        </p:txBody>
      </p:sp>
      <p:sp>
        <p:nvSpPr>
          <p:cNvPr id="3" name="Content Placeholder 2">
            <a:extLst>
              <a:ext uri="{FF2B5EF4-FFF2-40B4-BE49-F238E27FC236}">
                <a16:creationId xmlns:a16="http://schemas.microsoft.com/office/drawing/2014/main" id="{04374426-D03E-66AB-54FE-5229A6D5E7F9}"/>
              </a:ext>
            </a:extLst>
          </p:cNvPr>
          <p:cNvSpPr>
            <a:spLocks noGrp="1"/>
          </p:cNvSpPr>
          <p:nvPr>
            <p:ph sz="quarter" idx="13"/>
          </p:nvPr>
        </p:nvSpPr>
        <p:spPr>
          <a:xfrm>
            <a:off x="913774" y="1566407"/>
            <a:ext cx="10363826" cy="4999079"/>
          </a:xfrm>
        </p:spPr>
        <p:txBody>
          <a:bodyPr>
            <a:normAutofit fontScale="92500" lnSpcReduction="20000"/>
          </a:bodyPr>
          <a:lstStyle/>
          <a:p>
            <a:r>
              <a:rPr lang="en-US" dirty="0"/>
              <a:t>Python is a dynamically-typed language. </a:t>
            </a:r>
          </a:p>
          <a:p>
            <a:pPr lvl="1"/>
            <a:r>
              <a:rPr lang="en-US" dirty="0"/>
              <a:t>Its scoping is different from a statically typed language like C++</a:t>
            </a:r>
          </a:p>
          <a:p>
            <a:pPr lvl="1"/>
            <a:r>
              <a:rPr lang="en-US" dirty="0"/>
              <a:t>It is quite subtle in many cases</a:t>
            </a:r>
          </a:p>
          <a:p>
            <a:r>
              <a:rPr lang="en-US" dirty="0"/>
              <a:t>When a name come to existence in Python?</a:t>
            </a:r>
          </a:p>
          <a:p>
            <a:pPr lvl="1"/>
            <a:r>
              <a:rPr lang="en-US" dirty="0"/>
              <a:t>Variable – the first time the variable is assigned a value (at run time)</a:t>
            </a:r>
          </a:p>
          <a:p>
            <a:pPr lvl="1"/>
            <a:r>
              <a:rPr lang="en-US" dirty="0"/>
              <a:t>Function (and its arguments) and class – after they are defined using </a:t>
            </a:r>
            <a:r>
              <a:rPr lang="en-US" i="1" dirty="0"/>
              <a:t>def</a:t>
            </a:r>
            <a:r>
              <a:rPr lang="en-US" dirty="0"/>
              <a:t> and </a:t>
            </a:r>
            <a:r>
              <a:rPr lang="en-US" i="1" dirty="0"/>
              <a:t>class</a:t>
            </a:r>
            <a:r>
              <a:rPr lang="en-US" dirty="0"/>
              <a:t>.</a:t>
            </a:r>
          </a:p>
          <a:p>
            <a:pPr lvl="1"/>
            <a:r>
              <a:rPr lang="en-US" dirty="0"/>
              <a:t>Module – after it is imported</a:t>
            </a:r>
          </a:p>
          <a:p>
            <a:r>
              <a:rPr lang="en-US" dirty="0"/>
              <a:t>The location of the name assignment decides its scope</a:t>
            </a:r>
          </a:p>
          <a:p>
            <a:pPr lvl="1"/>
            <a:r>
              <a:rPr lang="en-US" dirty="0"/>
              <a:t>Python only has four scopes: local (within a function), extend (in the function inside function situation, the scope of the enclosing function), global (for the whole module), built-in. </a:t>
            </a:r>
          </a:p>
          <a:p>
            <a:pPr lvl="2"/>
            <a:r>
              <a:rPr lang="en-US" dirty="0"/>
              <a:t>The smallest scope is local (within a function). What is C++’s smallest scope?</a:t>
            </a:r>
          </a:p>
          <a:p>
            <a:pPr lvl="1"/>
            <a:r>
              <a:rPr lang="en-US" dirty="0"/>
              <a:t>If a value is assigned to a name inside a function, the name has a </a:t>
            </a:r>
            <a:r>
              <a:rPr lang="en-US" b="1" dirty="0"/>
              <a:t>local scope</a:t>
            </a:r>
          </a:p>
          <a:p>
            <a:pPr lvl="1"/>
            <a:r>
              <a:rPr lang="en-US" dirty="0"/>
              <a:t>If the assignment is outside a function, then the name has a </a:t>
            </a:r>
            <a:r>
              <a:rPr lang="en-US" b="1" dirty="0"/>
              <a:t>global scope</a:t>
            </a:r>
            <a:endParaRPr lang="en-US" dirty="0"/>
          </a:p>
          <a:p>
            <a:endParaRPr lang="en-US" dirty="0"/>
          </a:p>
        </p:txBody>
      </p:sp>
    </p:spTree>
    <p:extLst>
      <p:ext uri="{BB962C8B-B14F-4D97-AF65-F5344CB8AC3E}">
        <p14:creationId xmlns:p14="http://schemas.microsoft.com/office/powerpoint/2010/main" val="11647612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A3C15-1D66-141E-544D-E0BFE0326028}"/>
              </a:ext>
            </a:extLst>
          </p:cNvPr>
          <p:cNvSpPr>
            <a:spLocks noGrp="1"/>
          </p:cNvSpPr>
          <p:nvPr>
            <p:ph type="title"/>
          </p:nvPr>
        </p:nvSpPr>
        <p:spPr>
          <a:xfrm>
            <a:off x="913774" y="158762"/>
            <a:ext cx="10364451" cy="1122819"/>
          </a:xfrm>
        </p:spPr>
        <p:txBody>
          <a:bodyPr/>
          <a:lstStyle/>
          <a:p>
            <a:r>
              <a:rPr lang="en-US" dirty="0"/>
              <a:t>Names and Scopes</a:t>
            </a:r>
          </a:p>
        </p:txBody>
      </p:sp>
      <p:sp>
        <p:nvSpPr>
          <p:cNvPr id="3" name="Content Placeholder 2">
            <a:extLst>
              <a:ext uri="{FF2B5EF4-FFF2-40B4-BE49-F238E27FC236}">
                <a16:creationId xmlns:a16="http://schemas.microsoft.com/office/drawing/2014/main" id="{04374426-D03E-66AB-54FE-5229A6D5E7F9}"/>
              </a:ext>
            </a:extLst>
          </p:cNvPr>
          <p:cNvSpPr>
            <a:spLocks noGrp="1"/>
          </p:cNvSpPr>
          <p:nvPr>
            <p:ph sz="quarter" idx="13"/>
          </p:nvPr>
        </p:nvSpPr>
        <p:spPr>
          <a:xfrm>
            <a:off x="913774" y="1566408"/>
            <a:ext cx="4913448" cy="4224792"/>
          </a:xfrm>
        </p:spPr>
        <p:txBody>
          <a:bodyPr>
            <a:normAutofit fontScale="85000" lnSpcReduction="10000"/>
          </a:bodyPr>
          <a:lstStyle/>
          <a:p>
            <a:r>
              <a:rPr lang="en-US" dirty="0"/>
              <a:t>When a name come to existence in Python?</a:t>
            </a:r>
          </a:p>
          <a:p>
            <a:pPr lvl="1"/>
            <a:r>
              <a:rPr lang="en-US" dirty="0"/>
              <a:t>Variable – the first time the variable is assigned a value (at run time)</a:t>
            </a:r>
          </a:p>
          <a:p>
            <a:pPr lvl="1"/>
            <a:r>
              <a:rPr lang="en-US" dirty="0"/>
              <a:t>Function (and its arguments) and class – after they are defined using </a:t>
            </a:r>
            <a:r>
              <a:rPr lang="en-US" i="1" dirty="0"/>
              <a:t>def</a:t>
            </a:r>
            <a:r>
              <a:rPr lang="en-US" dirty="0"/>
              <a:t> and </a:t>
            </a:r>
            <a:r>
              <a:rPr lang="en-US" i="1" dirty="0"/>
              <a:t>class</a:t>
            </a:r>
            <a:r>
              <a:rPr lang="en-US" dirty="0"/>
              <a:t>.</a:t>
            </a:r>
          </a:p>
          <a:p>
            <a:pPr lvl="1"/>
            <a:r>
              <a:rPr lang="en-US" dirty="0"/>
              <a:t>Module – after it is imported</a:t>
            </a:r>
          </a:p>
          <a:p>
            <a:r>
              <a:rPr lang="en-US" dirty="0"/>
              <a:t>The location of the name assignment decides its scope</a:t>
            </a:r>
          </a:p>
          <a:p>
            <a:pPr lvl="1"/>
            <a:r>
              <a:rPr lang="en-US" dirty="0"/>
              <a:t>If a value is assigned to a name </a:t>
            </a:r>
            <a:r>
              <a:rPr lang="en-US" b="1" dirty="0"/>
              <a:t>anywhere</a:t>
            </a:r>
            <a:r>
              <a:rPr lang="en-US" dirty="0"/>
              <a:t> inside a function, the name has a </a:t>
            </a:r>
            <a:r>
              <a:rPr lang="en-US" b="1" dirty="0"/>
              <a:t>local scope</a:t>
            </a:r>
          </a:p>
          <a:p>
            <a:pPr lvl="1"/>
            <a:r>
              <a:rPr lang="en-US" dirty="0"/>
              <a:t>If the assignment is outside any function, then the name has a </a:t>
            </a:r>
            <a:r>
              <a:rPr lang="en-US" b="1" dirty="0"/>
              <a:t>global scope</a:t>
            </a:r>
          </a:p>
        </p:txBody>
      </p:sp>
      <p:sp>
        <p:nvSpPr>
          <p:cNvPr id="4" name="Rectangle 1">
            <a:extLst>
              <a:ext uri="{FF2B5EF4-FFF2-40B4-BE49-F238E27FC236}">
                <a16:creationId xmlns:a16="http://schemas.microsoft.com/office/drawing/2014/main" id="{21B0586A-8986-379C-EC6D-8094AE299291}"/>
              </a:ext>
            </a:extLst>
          </p:cNvPr>
          <p:cNvSpPr>
            <a:spLocks noChangeArrowheads="1"/>
          </p:cNvSpPr>
          <p:nvPr/>
        </p:nvSpPr>
        <p:spPr bwMode="auto">
          <a:xfrm>
            <a:off x="7536447" y="1143082"/>
            <a:ext cx="2654637" cy="5355312"/>
          </a:xfrm>
          <a:prstGeom prst="rect">
            <a:avLst/>
          </a:prstGeom>
          <a:noFill/>
          <a:ln>
            <a:solidFill>
              <a:schemeClr val="tx1"/>
            </a:solidFill>
          </a:ln>
          <a:effectLst/>
        </p:spPr>
        <p:txBody>
          <a:bodyPr vert="horz" wrap="non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lang="en-US" altLang="en-US" dirty="0"/>
              <a:t># </a:t>
            </a:r>
            <a:r>
              <a:rPr lang="en-US" altLang="en-US" dirty="0" err="1"/>
              <a:t>namesscopes.py</a:t>
            </a:r>
            <a:endParaRPr lang="en-US" altLang="en-US" dirty="0"/>
          </a:p>
          <a:p>
            <a:pPr defTabSz="914400" eaLnBrk="0" fontAlgn="base" hangingPunct="0">
              <a:spcBef>
                <a:spcPct val="0"/>
              </a:spcBef>
              <a:spcAft>
                <a:spcPct val="0"/>
              </a:spcAft>
            </a:pPr>
            <a:r>
              <a:rPr lang="en-US" altLang="en-US" dirty="0"/>
              <a:t>a = 1</a:t>
            </a:r>
          </a:p>
          <a:p>
            <a:pPr defTabSz="914400" eaLnBrk="0" fontAlgn="base" hangingPunct="0">
              <a:spcBef>
                <a:spcPct val="0"/>
              </a:spcBef>
              <a:spcAft>
                <a:spcPct val="0"/>
              </a:spcAft>
            </a:pPr>
            <a:r>
              <a:rPr kumimoji="0" lang="en-US" altLang="en-US" i="0" u="none" strike="noStrike" cap="none" normalizeH="0" baseline="0" dirty="0">
                <a:ln>
                  <a:noFill/>
                </a:ln>
                <a:effectLst/>
              </a:rPr>
              <a:t>def </a:t>
            </a:r>
            <a:r>
              <a:rPr kumimoji="0" lang="en-US" altLang="en-US" i="0" u="none" strike="noStrike" cap="none" normalizeH="0" baseline="0" dirty="0" err="1">
                <a:ln>
                  <a:noFill/>
                </a:ln>
                <a:effectLst/>
              </a:rPr>
              <a:t>myFunc</a:t>
            </a:r>
            <a:r>
              <a:rPr kumimoji="0" lang="en-US" altLang="en-US" i="0" u="none" strike="noStrike" cap="none" normalizeH="0" baseline="0" dirty="0">
                <a:ln>
                  <a:noFill/>
                </a:ln>
                <a:effectLst/>
              </a:rPr>
              <a:t>():</a:t>
            </a:r>
            <a:br>
              <a:rPr kumimoji="0" lang="en-US" altLang="en-US" i="0" u="none" strike="noStrike" cap="none" normalizeH="0" baseline="0" dirty="0">
                <a:ln>
                  <a:noFill/>
                </a:ln>
                <a:effectLst/>
              </a:rPr>
            </a:br>
            <a:r>
              <a:rPr kumimoji="0" lang="en-US" altLang="en-US" i="0" u="none" strike="noStrike" cap="none" normalizeH="0" baseline="0" dirty="0">
                <a:ln>
                  <a:noFill/>
                </a:ln>
                <a:effectLst/>
              </a:rPr>
              <a:t>    for </a:t>
            </a:r>
            <a:r>
              <a:rPr lang="en-US" altLang="en-US" dirty="0" err="1"/>
              <a:t>i</a:t>
            </a:r>
            <a:r>
              <a:rPr kumimoji="0" lang="en-US" altLang="en-US" i="0" u="none" strike="noStrike" cap="none" normalizeH="0" baseline="0" dirty="0">
                <a:ln>
                  <a:noFill/>
                </a:ln>
                <a:effectLst/>
              </a:rPr>
              <a:t> in range(0, 5)</a:t>
            </a:r>
            <a:r>
              <a:rPr lang="en-US" altLang="en-US" dirty="0"/>
              <a:t>: </a:t>
            </a:r>
          </a:p>
          <a:p>
            <a:pPr defTabSz="914400" eaLnBrk="0" fontAlgn="base" hangingPunct="0">
              <a:spcBef>
                <a:spcPct val="0"/>
              </a:spcBef>
              <a:spcAft>
                <a:spcPct val="0"/>
              </a:spcAft>
            </a:pPr>
            <a:r>
              <a:rPr kumimoji="0" lang="en-US" altLang="en-US" i="0" u="none" strike="noStrike" cap="none" normalizeH="0" baseline="0" dirty="0">
                <a:ln>
                  <a:noFill/>
                </a:ln>
                <a:effectLst/>
              </a:rPr>
              <a:t>        if (False) :</a:t>
            </a:r>
            <a:br>
              <a:rPr kumimoji="0" lang="en-US" altLang="en-US" i="0" u="none" strike="noStrike" cap="none" normalizeH="0" baseline="0" dirty="0">
                <a:ln>
                  <a:noFill/>
                </a:ln>
                <a:effectLst/>
              </a:rPr>
            </a:br>
            <a:r>
              <a:rPr kumimoji="0" lang="en-US" altLang="en-US" i="0" u="none" strike="noStrike" cap="none" normalizeH="0" baseline="0" dirty="0">
                <a:ln>
                  <a:noFill/>
                </a:ln>
                <a:effectLst/>
              </a:rPr>
              <a:t>            </a:t>
            </a:r>
            <a:r>
              <a:rPr lang="en-US" altLang="en-US" dirty="0"/>
              <a:t>k = </a:t>
            </a:r>
            <a:r>
              <a:rPr lang="en-US" altLang="en-US" dirty="0" err="1"/>
              <a:t>i</a:t>
            </a:r>
            <a:endParaRPr lang="en-US" altLang="en-US" dirty="0"/>
          </a:p>
          <a:p>
            <a:pPr defTabSz="914400" eaLnBrk="0" fontAlgn="base" hangingPunct="0">
              <a:spcBef>
                <a:spcPct val="0"/>
              </a:spcBef>
              <a:spcAft>
                <a:spcPct val="0"/>
              </a:spcAft>
            </a:pPr>
            <a:r>
              <a:rPr lang="en-US" altLang="en-US" dirty="0"/>
              <a:t>        else:</a:t>
            </a:r>
          </a:p>
          <a:p>
            <a:pPr defTabSz="914400" eaLnBrk="0" fontAlgn="base" hangingPunct="0">
              <a:spcBef>
                <a:spcPct val="0"/>
              </a:spcBef>
              <a:spcAft>
                <a:spcPct val="0"/>
              </a:spcAft>
            </a:pPr>
            <a:r>
              <a:rPr lang="en-US" altLang="en-US" dirty="0"/>
              <a:t>            k = 100</a:t>
            </a:r>
          </a:p>
          <a:p>
            <a:pPr defTabSz="914400" eaLnBrk="0" fontAlgn="base" hangingPunct="0">
              <a:spcBef>
                <a:spcPct val="0"/>
              </a:spcBef>
              <a:spcAft>
                <a:spcPct val="0"/>
              </a:spcAft>
            </a:pPr>
            <a:r>
              <a:rPr kumimoji="0" lang="en-US" altLang="en-US" i="0" u="none" strike="noStrike" cap="none" normalizeH="0" baseline="0" dirty="0">
                <a:ln>
                  <a:noFill/>
                </a:ln>
                <a:effectLst/>
              </a:rPr>
              <a:t>        print(</a:t>
            </a:r>
            <a:r>
              <a:rPr kumimoji="0" lang="en-US" altLang="en-US" i="0" u="none" strike="noStrike" cap="none" normalizeH="0" baseline="0" dirty="0" err="1">
                <a:ln>
                  <a:noFill/>
                </a:ln>
                <a:effectLst/>
              </a:rPr>
              <a:t>i</a:t>
            </a:r>
            <a:r>
              <a:rPr kumimoji="0" lang="en-US" altLang="en-US" i="0" u="none" strike="noStrike" cap="none" normalizeH="0" baseline="0" dirty="0">
                <a:ln>
                  <a:noFill/>
                </a:ln>
                <a:effectLst/>
              </a:rPr>
              <a:t>, k)</a:t>
            </a:r>
          </a:p>
          <a:p>
            <a:pPr defTabSz="914400" eaLnBrk="0" fontAlgn="base" hangingPunct="0">
              <a:spcBef>
                <a:spcPct val="0"/>
              </a:spcBef>
              <a:spcAft>
                <a:spcPct val="0"/>
              </a:spcAft>
            </a:pPr>
            <a:r>
              <a:rPr kumimoji="0" lang="en-US" altLang="en-US" i="0" u="none" strike="noStrike" cap="none" normalizeH="0" baseline="0" dirty="0">
                <a:ln>
                  <a:noFill/>
                </a:ln>
                <a:effectLst/>
              </a:rPr>
              <a:t>    print(</a:t>
            </a:r>
            <a:r>
              <a:rPr kumimoji="0" lang="en-US" altLang="en-US" i="0" u="none" strike="noStrike" cap="none" normalizeH="0" baseline="0" dirty="0" err="1">
                <a:ln>
                  <a:noFill/>
                </a:ln>
                <a:effectLst/>
              </a:rPr>
              <a:t>i</a:t>
            </a:r>
            <a:r>
              <a:rPr kumimoji="0" lang="en-US" altLang="en-US" i="0" u="none" strike="noStrike" cap="none" normalizeH="0" baseline="0" dirty="0">
                <a:ln>
                  <a:noFill/>
                </a:ln>
                <a:effectLst/>
              </a:rPr>
              <a:t>, k)</a:t>
            </a:r>
          </a:p>
          <a:p>
            <a:pPr defTabSz="914400" eaLnBrk="0" fontAlgn="base" hangingPunct="0">
              <a:spcBef>
                <a:spcPct val="0"/>
              </a:spcBef>
              <a:spcAft>
                <a:spcPct val="0"/>
              </a:spcAft>
            </a:pPr>
            <a:endParaRPr lang="en-US" altLang="en-US" dirty="0"/>
          </a:p>
          <a:p>
            <a:pPr defTabSz="914400" eaLnBrk="0" fontAlgn="base" hangingPunct="0">
              <a:spcBef>
                <a:spcPct val="0"/>
              </a:spcBef>
              <a:spcAft>
                <a:spcPct val="0"/>
              </a:spcAft>
            </a:pPr>
            <a:r>
              <a:rPr lang="en-US" altLang="en-US" dirty="0"/>
              <a:t>b = 20</a:t>
            </a:r>
          </a:p>
          <a:p>
            <a:pPr defTabSz="914400" eaLnBrk="0" fontAlgn="base" hangingPunct="0">
              <a:spcBef>
                <a:spcPct val="0"/>
              </a:spcBef>
              <a:spcAft>
                <a:spcPct val="0"/>
              </a:spcAft>
            </a:pPr>
            <a:r>
              <a:rPr kumimoji="0" lang="en-US" altLang="en-US" i="0" u="none" strike="noStrike" cap="none" normalizeH="0" baseline="0" dirty="0" err="1">
                <a:ln>
                  <a:noFill/>
                </a:ln>
                <a:effectLst/>
              </a:rPr>
              <a:t>i</a:t>
            </a:r>
            <a:r>
              <a:rPr kumimoji="0" lang="en-US" altLang="en-US" i="0" u="none" strike="noStrike" cap="none" normalizeH="0" baseline="0" dirty="0">
                <a:ln>
                  <a:noFill/>
                </a:ln>
                <a:effectLst/>
              </a:rPr>
              <a:t>=1000</a:t>
            </a:r>
          </a:p>
          <a:p>
            <a:pPr defTabSz="914400" eaLnBrk="0" fontAlgn="base" hangingPunct="0">
              <a:spcBef>
                <a:spcPct val="0"/>
              </a:spcBef>
              <a:spcAft>
                <a:spcPct val="0"/>
              </a:spcAft>
            </a:pPr>
            <a:r>
              <a:rPr lang="en-US" altLang="en-US" dirty="0"/>
              <a:t>if (True):</a:t>
            </a:r>
          </a:p>
          <a:p>
            <a:pPr defTabSz="914400" eaLnBrk="0" fontAlgn="base" hangingPunct="0">
              <a:spcBef>
                <a:spcPct val="0"/>
              </a:spcBef>
              <a:spcAft>
                <a:spcPct val="0"/>
              </a:spcAft>
            </a:pPr>
            <a:r>
              <a:rPr lang="en-US" altLang="en-US" dirty="0"/>
              <a:t>    for  kk in range(0, 100):</a:t>
            </a:r>
          </a:p>
          <a:p>
            <a:pPr defTabSz="914400" eaLnBrk="0" fontAlgn="base" hangingPunct="0">
              <a:spcBef>
                <a:spcPct val="0"/>
              </a:spcBef>
              <a:spcAft>
                <a:spcPct val="0"/>
              </a:spcAft>
            </a:pPr>
            <a:r>
              <a:rPr lang="en-US" altLang="en-US" dirty="0"/>
              <a:t>         ii=kk</a:t>
            </a:r>
          </a:p>
          <a:p>
            <a:pPr defTabSz="914400" eaLnBrk="0" fontAlgn="base" hangingPunct="0">
              <a:spcBef>
                <a:spcPct val="0"/>
              </a:spcBef>
              <a:spcAft>
                <a:spcPct val="0"/>
              </a:spcAft>
            </a:pPr>
            <a:endParaRPr kumimoji="0" lang="en-US" altLang="en-US" i="0" u="none" strike="noStrike" cap="none" normalizeH="0" baseline="0" dirty="0">
              <a:ln>
                <a:noFill/>
              </a:ln>
              <a:effectLst/>
            </a:endParaRPr>
          </a:p>
          <a:p>
            <a:pPr defTabSz="914400" eaLnBrk="0" fontAlgn="base" hangingPunct="0">
              <a:spcBef>
                <a:spcPct val="0"/>
              </a:spcBef>
              <a:spcAft>
                <a:spcPct val="0"/>
              </a:spcAft>
            </a:pPr>
            <a:r>
              <a:rPr lang="en-US" altLang="en-US" dirty="0"/>
              <a:t>print(kk, ii)</a:t>
            </a:r>
          </a:p>
          <a:p>
            <a:pPr defTabSz="914400" eaLnBrk="0" fontAlgn="base" hangingPunct="0">
              <a:spcBef>
                <a:spcPct val="0"/>
              </a:spcBef>
              <a:spcAft>
                <a:spcPct val="0"/>
              </a:spcAft>
            </a:pPr>
            <a:r>
              <a:rPr lang="en-US" altLang="en-US" dirty="0" err="1"/>
              <a:t>myFunc</a:t>
            </a:r>
            <a:r>
              <a:rPr lang="en-US" altLang="en-US" dirty="0"/>
              <a:t>()</a:t>
            </a:r>
            <a:endParaRPr kumimoji="0" lang="en-US" altLang="en-US" i="0" u="none" strike="noStrike" cap="none" normalizeH="0" baseline="0" dirty="0">
              <a:ln>
                <a:noFill/>
              </a:ln>
              <a:effectLst/>
            </a:endParaRPr>
          </a:p>
        </p:txBody>
      </p:sp>
    </p:spTree>
    <p:extLst>
      <p:ext uri="{BB962C8B-B14F-4D97-AF65-F5344CB8AC3E}">
        <p14:creationId xmlns:p14="http://schemas.microsoft.com/office/powerpoint/2010/main" val="25948063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38A97-C1D9-ABC1-A033-A014F7673A22}"/>
              </a:ext>
            </a:extLst>
          </p:cNvPr>
          <p:cNvSpPr>
            <a:spLocks noGrp="1"/>
          </p:cNvSpPr>
          <p:nvPr>
            <p:ph type="title"/>
          </p:nvPr>
        </p:nvSpPr>
        <p:spPr/>
        <p:txBody>
          <a:bodyPr/>
          <a:lstStyle/>
          <a:p>
            <a:r>
              <a:rPr lang="en-US" dirty="0"/>
              <a:t>The LEGB Rule for Python Scope</a:t>
            </a:r>
          </a:p>
        </p:txBody>
      </p:sp>
      <p:sp>
        <p:nvSpPr>
          <p:cNvPr id="3" name="Content Placeholder 2">
            <a:extLst>
              <a:ext uri="{FF2B5EF4-FFF2-40B4-BE49-F238E27FC236}">
                <a16:creationId xmlns:a16="http://schemas.microsoft.com/office/drawing/2014/main" id="{ACF44FC4-F573-5B0B-0F5F-0DE0A9E4CB26}"/>
              </a:ext>
            </a:extLst>
          </p:cNvPr>
          <p:cNvSpPr>
            <a:spLocks noGrp="1"/>
          </p:cNvSpPr>
          <p:nvPr>
            <p:ph sz="quarter" idx="13"/>
          </p:nvPr>
        </p:nvSpPr>
        <p:spPr>
          <a:xfrm>
            <a:off x="913774" y="1566408"/>
            <a:ext cx="10363826" cy="4904134"/>
          </a:xfrm>
        </p:spPr>
        <p:txBody>
          <a:bodyPr>
            <a:normAutofit fontScale="92500" lnSpcReduction="10000"/>
          </a:bodyPr>
          <a:lstStyle/>
          <a:p>
            <a:r>
              <a:rPr lang="en-US" dirty="0"/>
              <a:t>LEGB stands for Local, Enclosing, Global, and Built-in</a:t>
            </a:r>
          </a:p>
          <a:p>
            <a:pPr lvl="1"/>
            <a:r>
              <a:rPr lang="en-US" dirty="0"/>
              <a:t>Local (or function) scope: the code block/body of any function. </a:t>
            </a:r>
          </a:p>
          <a:p>
            <a:pPr lvl="2"/>
            <a:r>
              <a:rPr lang="en-US" dirty="0">
                <a:solidFill>
                  <a:srgbClr val="C00000"/>
                </a:solidFill>
              </a:rPr>
              <a:t>All names inside a function are created at the function call, not at function definition.</a:t>
            </a:r>
          </a:p>
          <a:p>
            <a:pPr lvl="2"/>
            <a:r>
              <a:rPr lang="en-US" dirty="0"/>
              <a:t>Names defined in a function is only visible in the body of the function.</a:t>
            </a:r>
            <a:endParaRPr lang="en-US" dirty="0">
              <a:solidFill>
                <a:srgbClr val="C00000"/>
              </a:solidFill>
            </a:endParaRPr>
          </a:p>
          <a:p>
            <a:pPr lvl="1"/>
            <a:r>
              <a:rPr lang="en-US" dirty="0"/>
              <a:t>Enclosing (or nonlocal) scope: this is a special scope that only exists for nested functions. If the local scope is an inner function, then enclosing scope is the scope enclosing the function.</a:t>
            </a:r>
          </a:p>
          <a:p>
            <a:pPr lvl="1"/>
            <a:r>
              <a:rPr lang="en-US" dirty="0"/>
              <a:t>Global (or module) scope: this is the top-most scope in a program or a module. </a:t>
            </a:r>
          </a:p>
          <a:p>
            <a:pPr lvl="1"/>
            <a:r>
              <a:rPr lang="en-US" dirty="0"/>
              <a:t>Built-in scope: Names python assigned in the built-in module.</a:t>
            </a:r>
          </a:p>
          <a:p>
            <a:r>
              <a:rPr lang="en-US" dirty="0"/>
              <a:t>LEGB Rule: When Python sees a name, it will look the name up in local, enclosing, global, and </a:t>
            </a:r>
            <a:r>
              <a:rPr lang="en-US" dirty="0" err="1"/>
              <a:t>buit</a:t>
            </a:r>
            <a:r>
              <a:rPr lang="en-US" dirty="0"/>
              <a:t>-in scope in sequence. </a:t>
            </a:r>
          </a:p>
          <a:p>
            <a:pPr lvl="1"/>
            <a:r>
              <a:rPr lang="en-US" dirty="0"/>
              <a:t>If all fails: </a:t>
            </a:r>
            <a:r>
              <a:rPr lang="en-US" dirty="0" err="1"/>
              <a:t>NameError</a:t>
            </a:r>
            <a:r>
              <a:rPr lang="en-US" dirty="0"/>
              <a:t>.</a:t>
            </a:r>
          </a:p>
          <a:p>
            <a:pPr lvl="1"/>
            <a:r>
              <a:rPr lang="en-US" dirty="0"/>
              <a:t>See lect2/scope0.py, scope1.py, scope2.py, scope3.py scope4.py</a:t>
            </a:r>
          </a:p>
          <a:p>
            <a:endParaRPr lang="en-US" dirty="0"/>
          </a:p>
        </p:txBody>
      </p:sp>
    </p:spTree>
    <p:extLst>
      <p:ext uri="{BB962C8B-B14F-4D97-AF65-F5344CB8AC3E}">
        <p14:creationId xmlns:p14="http://schemas.microsoft.com/office/powerpoint/2010/main" val="33634398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38A97-C1D9-ABC1-A033-A014F7673A22}"/>
              </a:ext>
            </a:extLst>
          </p:cNvPr>
          <p:cNvSpPr>
            <a:spLocks noGrp="1"/>
          </p:cNvSpPr>
          <p:nvPr>
            <p:ph type="title"/>
          </p:nvPr>
        </p:nvSpPr>
        <p:spPr/>
        <p:txBody>
          <a:bodyPr/>
          <a:lstStyle/>
          <a:p>
            <a:r>
              <a:rPr lang="en-US" dirty="0"/>
              <a:t>Changing the Default Scoping</a:t>
            </a:r>
          </a:p>
        </p:txBody>
      </p:sp>
      <p:sp>
        <p:nvSpPr>
          <p:cNvPr id="3" name="Content Placeholder 2">
            <a:extLst>
              <a:ext uri="{FF2B5EF4-FFF2-40B4-BE49-F238E27FC236}">
                <a16:creationId xmlns:a16="http://schemas.microsoft.com/office/drawing/2014/main" id="{ACF44FC4-F573-5B0B-0F5F-0DE0A9E4CB26}"/>
              </a:ext>
            </a:extLst>
          </p:cNvPr>
          <p:cNvSpPr>
            <a:spLocks noGrp="1"/>
          </p:cNvSpPr>
          <p:nvPr>
            <p:ph sz="quarter" idx="13"/>
          </p:nvPr>
        </p:nvSpPr>
        <p:spPr>
          <a:xfrm>
            <a:off x="913774" y="1566408"/>
            <a:ext cx="5750497" cy="4904134"/>
          </a:xfrm>
        </p:spPr>
        <p:txBody>
          <a:bodyPr>
            <a:normAutofit/>
          </a:bodyPr>
          <a:lstStyle/>
          <a:p>
            <a:r>
              <a:rPr lang="en-US" dirty="0"/>
              <a:t>Following the LEGB rule, we cannot assign a value to a global variable inside a function. </a:t>
            </a:r>
          </a:p>
          <a:p>
            <a:pPr lvl="1"/>
            <a:r>
              <a:rPr lang="en-US" dirty="0"/>
              <a:t>This is quite common in coding</a:t>
            </a:r>
          </a:p>
          <a:p>
            <a:r>
              <a:rPr lang="en-US" dirty="0"/>
              <a:t>The global and nonlocal statement declares a variable inside a function as a global or a nonlocal variable.</a:t>
            </a:r>
          </a:p>
          <a:p>
            <a:pPr lvl="1"/>
            <a:r>
              <a:rPr lang="en-US" dirty="0"/>
              <a:t>Modify lect2/scope4.py to make it work.</a:t>
            </a:r>
          </a:p>
          <a:p>
            <a:endParaRPr lang="en-US" dirty="0"/>
          </a:p>
        </p:txBody>
      </p:sp>
      <p:sp>
        <p:nvSpPr>
          <p:cNvPr id="4" name="TextBox 3">
            <a:extLst>
              <a:ext uri="{FF2B5EF4-FFF2-40B4-BE49-F238E27FC236}">
                <a16:creationId xmlns:a16="http://schemas.microsoft.com/office/drawing/2014/main" id="{30868FC2-145A-7862-B61E-E7561CB1536B}"/>
              </a:ext>
            </a:extLst>
          </p:cNvPr>
          <p:cNvSpPr txBox="1"/>
          <p:nvPr/>
        </p:nvSpPr>
        <p:spPr>
          <a:xfrm>
            <a:off x="7958379" y="2688957"/>
            <a:ext cx="1491114" cy="2031325"/>
          </a:xfrm>
          <a:prstGeom prst="rect">
            <a:avLst/>
          </a:prstGeom>
          <a:noFill/>
          <a:ln>
            <a:solidFill>
              <a:schemeClr val="tx1"/>
            </a:solidFill>
          </a:ln>
        </p:spPr>
        <p:txBody>
          <a:bodyPr wrap="none" rtlCol="0">
            <a:spAutoFit/>
          </a:bodyPr>
          <a:lstStyle/>
          <a:p>
            <a:r>
              <a:rPr lang="en-US" dirty="0"/>
              <a:t>v = 100</a:t>
            </a:r>
          </a:p>
          <a:p>
            <a:r>
              <a:rPr lang="en-US" dirty="0"/>
              <a:t>def </a:t>
            </a:r>
            <a:r>
              <a:rPr lang="en-US" dirty="0" err="1"/>
              <a:t>inc</a:t>
            </a:r>
            <a:r>
              <a:rPr lang="en-US" dirty="0"/>
              <a:t>():</a:t>
            </a:r>
          </a:p>
          <a:p>
            <a:r>
              <a:rPr lang="en-US" dirty="0"/>
              <a:t>    </a:t>
            </a:r>
            <a:r>
              <a:rPr lang="en-US" dirty="0">
                <a:solidFill>
                  <a:srgbClr val="C00000"/>
                </a:solidFill>
              </a:rPr>
              <a:t>global v</a:t>
            </a:r>
          </a:p>
          <a:p>
            <a:r>
              <a:rPr lang="en-US" dirty="0"/>
              <a:t>    v = v + 1</a:t>
            </a:r>
          </a:p>
          <a:p>
            <a:endParaRPr lang="en-US" dirty="0"/>
          </a:p>
          <a:p>
            <a:r>
              <a:rPr lang="en-US" dirty="0" err="1"/>
              <a:t>inc</a:t>
            </a:r>
            <a:r>
              <a:rPr lang="en-US" dirty="0"/>
              <a:t>()</a:t>
            </a:r>
          </a:p>
          <a:p>
            <a:r>
              <a:rPr lang="en-US" dirty="0"/>
              <a:t>print("v = ", v)</a:t>
            </a:r>
          </a:p>
        </p:txBody>
      </p:sp>
    </p:spTree>
    <p:extLst>
      <p:ext uri="{BB962C8B-B14F-4D97-AF65-F5344CB8AC3E}">
        <p14:creationId xmlns:p14="http://schemas.microsoft.com/office/powerpoint/2010/main" val="2900587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366C9-1E0C-A6EE-F48B-D36C824D892E}"/>
              </a:ext>
            </a:extLst>
          </p:cNvPr>
          <p:cNvSpPr>
            <a:spLocks noGrp="1"/>
          </p:cNvSpPr>
          <p:nvPr>
            <p:ph type="title"/>
          </p:nvPr>
        </p:nvSpPr>
        <p:spPr/>
        <p:txBody>
          <a:bodyPr/>
          <a:lstStyle/>
          <a:p>
            <a:r>
              <a:rPr lang="en-US" dirty="0"/>
              <a:t>Functions as the First Class Objects </a:t>
            </a:r>
          </a:p>
        </p:txBody>
      </p:sp>
      <p:sp>
        <p:nvSpPr>
          <p:cNvPr id="3" name="Content Placeholder 2">
            <a:extLst>
              <a:ext uri="{FF2B5EF4-FFF2-40B4-BE49-F238E27FC236}">
                <a16:creationId xmlns:a16="http://schemas.microsoft.com/office/drawing/2014/main" id="{F46044B5-8499-EE91-3AEA-F3E6B033978E}"/>
              </a:ext>
            </a:extLst>
          </p:cNvPr>
          <p:cNvSpPr>
            <a:spLocks noGrp="1"/>
          </p:cNvSpPr>
          <p:nvPr>
            <p:ph sz="quarter" idx="13"/>
          </p:nvPr>
        </p:nvSpPr>
        <p:spPr/>
        <p:txBody>
          <a:bodyPr>
            <a:normAutofit fontScale="77500" lnSpcReduction="20000"/>
          </a:bodyPr>
          <a:lstStyle/>
          <a:p>
            <a:r>
              <a:rPr lang="en-US" dirty="0"/>
              <a:t>Functions are first-class objects in Python. </a:t>
            </a:r>
          </a:p>
          <a:p>
            <a:r>
              <a:rPr lang="en-US" dirty="0"/>
              <a:t>This basically means that whatever you can do with a variable, you can do with a function. These include:</a:t>
            </a:r>
          </a:p>
          <a:p>
            <a:pPr lvl="1"/>
            <a:r>
              <a:rPr lang="en-US" dirty="0"/>
              <a:t>Assigning a name to it.</a:t>
            </a:r>
          </a:p>
          <a:p>
            <a:pPr lvl="1"/>
            <a:r>
              <a:rPr lang="en-US" dirty="0"/>
              <a:t>Passing it as an argument to a function.</a:t>
            </a:r>
          </a:p>
          <a:p>
            <a:pPr lvl="1"/>
            <a:r>
              <a:rPr lang="en-US" dirty="0"/>
              <a:t>Returning it as the result of a function.</a:t>
            </a:r>
          </a:p>
          <a:p>
            <a:pPr lvl="1"/>
            <a:r>
              <a:rPr lang="en-US" dirty="0"/>
              <a:t>Storing it in data structures.</a:t>
            </a:r>
          </a:p>
          <a:p>
            <a:r>
              <a:rPr lang="en-US" dirty="0"/>
              <a:t>More specifically, being a first-class objects means</a:t>
            </a:r>
          </a:p>
          <a:p>
            <a:pPr lvl="1"/>
            <a:r>
              <a:rPr lang="en-US" dirty="0"/>
              <a:t>It can be used where an object can be used</a:t>
            </a:r>
          </a:p>
          <a:p>
            <a:pPr lvl="1"/>
            <a:r>
              <a:rPr lang="en-US" dirty="0"/>
              <a:t>It can be constructed where an object can be constructed</a:t>
            </a:r>
          </a:p>
          <a:p>
            <a:pPr lvl="1"/>
            <a:r>
              <a:rPr lang="en-US" dirty="0"/>
              <a:t>It can be typed like any other objects.</a:t>
            </a:r>
          </a:p>
          <a:p>
            <a:pPr lvl="1"/>
            <a:r>
              <a:rPr lang="en-US" dirty="0"/>
              <a:t>Functions in C++ cannot be constructed on the fly!</a:t>
            </a:r>
            <a:br>
              <a:rPr lang="en-US" dirty="0"/>
            </a:br>
            <a:endParaRPr lang="en-US" dirty="0"/>
          </a:p>
          <a:p>
            <a:endParaRPr lang="en-US" dirty="0"/>
          </a:p>
          <a:p>
            <a:endParaRPr lang="en-US" dirty="0"/>
          </a:p>
        </p:txBody>
      </p:sp>
    </p:spTree>
    <p:extLst>
      <p:ext uri="{BB962C8B-B14F-4D97-AF65-F5344CB8AC3E}">
        <p14:creationId xmlns:p14="http://schemas.microsoft.com/office/powerpoint/2010/main" val="1927742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32C5B-4E9D-EE16-B56B-D8C214B1A57F}"/>
              </a:ext>
            </a:extLst>
          </p:cNvPr>
          <p:cNvSpPr>
            <a:spLocks noGrp="1"/>
          </p:cNvSpPr>
          <p:nvPr>
            <p:ph type="title"/>
          </p:nvPr>
        </p:nvSpPr>
        <p:spPr/>
        <p:txBody>
          <a:bodyPr/>
          <a:lstStyle/>
          <a:p>
            <a:r>
              <a:rPr lang="en-US" dirty="0"/>
              <a:t>Command Line Arguments</a:t>
            </a:r>
          </a:p>
        </p:txBody>
      </p:sp>
      <p:sp>
        <p:nvSpPr>
          <p:cNvPr id="3" name="Content Placeholder 2">
            <a:extLst>
              <a:ext uri="{FF2B5EF4-FFF2-40B4-BE49-F238E27FC236}">
                <a16:creationId xmlns:a16="http://schemas.microsoft.com/office/drawing/2014/main" id="{0E6142F1-8DB9-DBDF-432F-E4EB6DFD2B26}"/>
              </a:ext>
            </a:extLst>
          </p:cNvPr>
          <p:cNvSpPr>
            <a:spLocks noGrp="1"/>
          </p:cNvSpPr>
          <p:nvPr>
            <p:ph sz="quarter" idx="13"/>
          </p:nvPr>
        </p:nvSpPr>
        <p:spPr>
          <a:xfrm>
            <a:off x="913774" y="1566408"/>
            <a:ext cx="9935040" cy="4224792"/>
          </a:xfrm>
        </p:spPr>
        <p:txBody>
          <a:bodyPr>
            <a:normAutofit/>
          </a:bodyPr>
          <a:lstStyle/>
          <a:p>
            <a:r>
              <a:rPr lang="en-US" dirty="0"/>
              <a:t>To access command line arguments in python code:</a:t>
            </a:r>
          </a:p>
          <a:p>
            <a:pPr lvl="1"/>
            <a:r>
              <a:rPr lang="en-US" dirty="0"/>
              <a:t>import sys</a:t>
            </a:r>
          </a:p>
          <a:p>
            <a:pPr lvl="1"/>
            <a:r>
              <a:rPr lang="en-US" dirty="0"/>
              <a:t>The arguments are in the </a:t>
            </a:r>
            <a:r>
              <a:rPr lang="en-US" dirty="0" err="1"/>
              <a:t>sys.argv</a:t>
            </a:r>
            <a:r>
              <a:rPr lang="en-US" dirty="0"/>
              <a:t> list.</a:t>
            </a:r>
          </a:p>
          <a:p>
            <a:pPr lvl="1"/>
            <a:endParaRPr lang="en-US" dirty="0"/>
          </a:p>
          <a:p>
            <a:pPr lvl="1"/>
            <a:r>
              <a:rPr lang="en-US" dirty="0"/>
              <a:t>See lect2/commandline.py</a:t>
            </a:r>
          </a:p>
        </p:txBody>
      </p:sp>
    </p:spTree>
    <p:extLst>
      <p:ext uri="{BB962C8B-B14F-4D97-AF65-F5344CB8AC3E}">
        <p14:creationId xmlns:p14="http://schemas.microsoft.com/office/powerpoint/2010/main" val="1123992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9AB1-762A-6043-8F7E-690F3864F07B}"/>
              </a:ext>
            </a:extLst>
          </p:cNvPr>
          <p:cNvSpPr>
            <a:spLocks noGrp="1"/>
          </p:cNvSpPr>
          <p:nvPr>
            <p:ph type="title"/>
          </p:nvPr>
        </p:nvSpPr>
        <p:spPr/>
        <p:txBody>
          <a:bodyPr/>
          <a:lstStyle/>
          <a:p>
            <a:r>
              <a:rPr lang="en-US" dirty="0"/>
              <a:t>Function Closures</a:t>
            </a:r>
          </a:p>
        </p:txBody>
      </p:sp>
      <p:sp>
        <p:nvSpPr>
          <p:cNvPr id="3" name="Content Placeholder 2">
            <a:extLst>
              <a:ext uri="{FF2B5EF4-FFF2-40B4-BE49-F238E27FC236}">
                <a16:creationId xmlns:a16="http://schemas.microsoft.com/office/drawing/2014/main" id="{299AB4A2-9FB7-D32D-8BDA-EA503FD881FE}"/>
              </a:ext>
            </a:extLst>
          </p:cNvPr>
          <p:cNvSpPr>
            <a:spLocks noGrp="1"/>
          </p:cNvSpPr>
          <p:nvPr>
            <p:ph sz="quarter" idx="13"/>
          </p:nvPr>
        </p:nvSpPr>
        <p:spPr>
          <a:xfrm>
            <a:off x="913774" y="1749973"/>
            <a:ext cx="5213683" cy="4588060"/>
          </a:xfrm>
        </p:spPr>
        <p:txBody>
          <a:bodyPr>
            <a:normAutofit lnSpcReduction="10000"/>
          </a:bodyPr>
          <a:lstStyle/>
          <a:p>
            <a:r>
              <a:rPr lang="en-US" dirty="0"/>
              <a:t>As first-class objects, you can wrap functions within functions. </a:t>
            </a:r>
          </a:p>
          <a:p>
            <a:r>
              <a:rPr lang="en-US" dirty="0"/>
              <a:t>Outer functions have free variables that are bound to inner functions. </a:t>
            </a:r>
          </a:p>
          <a:p>
            <a:r>
              <a:rPr lang="en-US" dirty="0"/>
              <a:t>A closure is a function object that remembers values in enclosing scopes regardless of whether those scopes are still present in memory. </a:t>
            </a:r>
          </a:p>
          <a:p>
            <a:pPr lvl="1"/>
            <a:r>
              <a:rPr lang="en-US" dirty="0"/>
              <a:t>Objects are data with associated methods</a:t>
            </a:r>
          </a:p>
          <a:p>
            <a:pPr lvl="1"/>
            <a:r>
              <a:rPr lang="en-US" dirty="0"/>
              <a:t>Closures are functions with associated data</a:t>
            </a:r>
          </a:p>
          <a:p>
            <a:endParaRPr lang="en-US" dirty="0"/>
          </a:p>
        </p:txBody>
      </p:sp>
      <p:sp>
        <p:nvSpPr>
          <p:cNvPr id="5" name="Rectangle 1">
            <a:extLst>
              <a:ext uri="{FF2B5EF4-FFF2-40B4-BE49-F238E27FC236}">
                <a16:creationId xmlns:a16="http://schemas.microsoft.com/office/drawing/2014/main" id="{401D2C28-074C-BDBC-72CB-89FB3DD8BDD0}"/>
              </a:ext>
            </a:extLst>
          </p:cNvPr>
          <p:cNvSpPr>
            <a:spLocks noChangeArrowheads="1"/>
          </p:cNvSpPr>
          <p:nvPr/>
        </p:nvSpPr>
        <p:spPr bwMode="auto">
          <a:xfrm>
            <a:off x="7408252" y="1765772"/>
            <a:ext cx="3132589" cy="3785652"/>
          </a:xfrm>
          <a:prstGeom prst="rect">
            <a:avLst/>
          </a:prstGeom>
          <a:noFill/>
          <a:ln>
            <a:solidFill>
              <a:schemeClr val="tx1"/>
            </a:solid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1" u="none" strike="noStrike" cap="none" normalizeH="0" baseline="0" dirty="0">
                <a:ln>
                  <a:noFill/>
                </a:ln>
                <a:effectLst/>
              </a:rPr>
              <a:t>def </a:t>
            </a:r>
            <a:r>
              <a:rPr kumimoji="0" lang="en-US" altLang="en-US" sz="2000" b="0" i="1" u="none" strike="noStrike" cap="none" normalizeH="0" baseline="0" dirty="0" err="1">
                <a:ln>
                  <a:noFill/>
                </a:ln>
                <a:effectLst/>
              </a:rPr>
              <a:t>make_inc</a:t>
            </a:r>
            <a:r>
              <a:rPr kumimoji="0" lang="en-US" altLang="en-US" sz="2000" b="0" i="1" u="none" strike="noStrike" cap="none" normalizeH="0" baseline="0" dirty="0">
                <a:ln>
                  <a:noFill/>
                </a:ln>
                <a:effectLst/>
              </a:rPr>
              <a:t>(x):</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1" u="none" strike="noStrike" cap="none" normalizeH="0" baseline="0" dirty="0">
                <a:ln>
                  <a:noFill/>
                </a:ln>
                <a:effectLst/>
              </a:rPr>
              <a:t>    def </a:t>
            </a:r>
            <a:r>
              <a:rPr kumimoji="0" lang="en-US" altLang="en-US" sz="2000" b="0" i="1" u="none" strike="noStrike" cap="none" normalizeH="0" baseline="0" dirty="0" err="1">
                <a:ln>
                  <a:noFill/>
                </a:ln>
                <a:effectLst/>
              </a:rPr>
              <a:t>inc</a:t>
            </a:r>
            <a:r>
              <a:rPr kumimoji="0" lang="en-US" altLang="en-US" sz="2000" b="0" i="1" u="none" strike="noStrike" cap="none" normalizeH="0" baseline="0" dirty="0">
                <a:ln>
                  <a:noFill/>
                </a:ln>
                <a:effectLst/>
              </a:rPr>
              <a:t>(y):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1" u="none" strike="noStrike" cap="none" normalizeH="0" baseline="0" dirty="0">
                <a:ln>
                  <a:noFill/>
                </a:ln>
                <a:effectLst/>
              </a:rPr>
              <a:t>        # x is closed in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1" u="none" strike="noStrike" cap="none" normalizeH="0" baseline="0" dirty="0">
                <a:ln>
                  <a:noFill/>
                </a:ln>
                <a:effectLst/>
              </a:rPr>
              <a:t>        # the definition of </a:t>
            </a:r>
            <a:r>
              <a:rPr kumimoji="0" lang="en-US" altLang="en-US" sz="2000" b="0" i="1" u="none" strike="noStrike" cap="none" normalizeH="0" baseline="0" dirty="0" err="1">
                <a:ln>
                  <a:noFill/>
                </a:ln>
                <a:effectLst/>
              </a:rPr>
              <a:t>inc</a:t>
            </a:r>
            <a:r>
              <a:rPr kumimoji="0" lang="en-US" altLang="en-US" sz="2000" b="0" i="1" u="none" strike="noStrike" cap="none" normalizeH="0" baseline="0" dirty="0">
                <a:ln>
                  <a:noFill/>
                </a:ln>
                <a:effectLs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1" u="none" strike="noStrike" cap="none" normalizeH="0" baseline="0" dirty="0">
                <a:ln>
                  <a:noFill/>
                </a:ln>
                <a:effectLst/>
              </a:rPr>
              <a:t>        return x + 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1" u="none" strike="noStrike" cap="none" normalizeH="0" baseline="0" dirty="0">
                <a:ln>
                  <a:noFill/>
                </a:ln>
                <a:effectLst/>
              </a:rPr>
              <a:t>    return </a:t>
            </a:r>
            <a:r>
              <a:rPr kumimoji="0" lang="en-US" altLang="en-US" sz="2000" b="0" i="1" u="none" strike="noStrike" cap="none" normalizeH="0" baseline="0" dirty="0" err="1">
                <a:ln>
                  <a:noFill/>
                </a:ln>
                <a:effectLst/>
              </a:rPr>
              <a:t>inc</a:t>
            </a:r>
            <a:endParaRPr kumimoji="0" lang="en-US" altLang="en-US" sz="2000" b="0" i="1"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1"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1" u="none" strike="noStrike" cap="none" normalizeH="0" baseline="0" dirty="0">
                <a:ln>
                  <a:noFill/>
                </a:ln>
                <a:effectLst/>
              </a:rPr>
              <a:t>inc5 = </a:t>
            </a:r>
            <a:r>
              <a:rPr kumimoji="0" lang="en-US" altLang="en-US" sz="2000" b="0" i="1" u="none" strike="noStrike" cap="none" normalizeH="0" baseline="0" dirty="0" err="1">
                <a:ln>
                  <a:noFill/>
                </a:ln>
                <a:effectLst/>
              </a:rPr>
              <a:t>make_inc</a:t>
            </a:r>
            <a:r>
              <a:rPr kumimoji="0" lang="en-US" altLang="en-US" sz="2000" b="0" i="1" u="none" strike="noStrike" cap="none" normalizeH="0" baseline="0" dirty="0">
                <a:ln>
                  <a:noFill/>
                </a:ln>
                <a:effectLst/>
              </a:rPr>
              <a:t>(5)</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1" u="none" strike="noStrike" cap="none" normalizeH="0" baseline="0" dirty="0">
                <a:ln>
                  <a:noFill/>
                </a:ln>
                <a:effectLst/>
              </a:rPr>
              <a:t>inc10 = </a:t>
            </a:r>
            <a:r>
              <a:rPr kumimoji="0" lang="en-US" altLang="en-US" sz="2000" b="0" i="1" u="none" strike="noStrike" cap="none" normalizeH="0" baseline="0" dirty="0" err="1">
                <a:ln>
                  <a:noFill/>
                </a:ln>
                <a:effectLst/>
              </a:rPr>
              <a:t>make_inc</a:t>
            </a:r>
            <a:r>
              <a:rPr kumimoji="0" lang="en-US" altLang="en-US" sz="2000" b="0" i="1" u="none" strike="noStrike" cap="none" normalizeH="0" baseline="0" dirty="0">
                <a:ln>
                  <a:noFill/>
                </a:ln>
                <a:effectLst/>
              </a:rPr>
              <a:t>(10)</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1"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1" u="none" strike="noStrike" cap="none" normalizeH="0" baseline="0" dirty="0">
                <a:ln>
                  <a:noFill/>
                </a:ln>
                <a:effectLst/>
              </a:rPr>
              <a:t>print(inc5(5))  #returns 10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1" u="none" strike="noStrike" cap="none" normalizeH="0" baseline="0" dirty="0">
                <a:ln>
                  <a:noFill/>
                </a:ln>
                <a:effectLst/>
              </a:rPr>
              <a:t>print(inc10(5)) # returns 15 </a:t>
            </a:r>
            <a:endParaRPr kumimoji="0" lang="en-US" altLang="en-US" sz="2000" b="0" i="0" u="none" strike="noStrike" cap="none" normalizeH="0" baseline="0" dirty="0">
              <a:ln>
                <a:noFill/>
              </a:ln>
              <a:effectLst/>
            </a:endParaRPr>
          </a:p>
        </p:txBody>
      </p:sp>
      <p:sp>
        <p:nvSpPr>
          <p:cNvPr id="6" name="Content Placeholder 2">
            <a:extLst>
              <a:ext uri="{FF2B5EF4-FFF2-40B4-BE49-F238E27FC236}">
                <a16:creationId xmlns:a16="http://schemas.microsoft.com/office/drawing/2014/main" id="{3E5E63E2-2E0C-2008-649E-CD9BAFD4DFFB}"/>
              </a:ext>
            </a:extLst>
          </p:cNvPr>
          <p:cNvSpPr txBox="1">
            <a:spLocks/>
          </p:cNvSpPr>
          <p:nvPr/>
        </p:nvSpPr>
        <p:spPr>
          <a:xfrm>
            <a:off x="6095999" y="3922294"/>
            <a:ext cx="5213683" cy="2607835"/>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tx1"/>
              </a:buClr>
              <a:buFont typeface="Wingdings" panose="05000000000000000000" pitchFamily="2" charset="2"/>
              <a:buChar char="§"/>
              <a:defRPr sz="2400" kern="1200" cap="none" baseline="0">
                <a:solidFill>
                  <a:schemeClr val="tx1"/>
                </a:solidFill>
                <a:effectLst/>
                <a:latin typeface="+mj-lt"/>
                <a:ea typeface="+mn-ea"/>
                <a:cs typeface="Calibri" panose="020F0502020204030204" pitchFamily="34" charset="0"/>
              </a:defRPr>
            </a:lvl1pPr>
            <a:lvl2pPr marL="685800" indent="-228600" algn="l" defTabSz="914400" rtl="0" eaLnBrk="1" latinLnBrk="0" hangingPunct="1">
              <a:lnSpc>
                <a:spcPct val="120000"/>
              </a:lnSpc>
              <a:spcBef>
                <a:spcPts val="500"/>
              </a:spcBef>
              <a:buClr>
                <a:schemeClr val="tx1"/>
              </a:buClr>
              <a:buFont typeface="Courier New" panose="02070309020205020404" pitchFamily="49" charset="0"/>
              <a:buChar char="o"/>
              <a:defRPr sz="2000" kern="1200" cap="none" baseline="0">
                <a:solidFill>
                  <a:schemeClr val="tx1"/>
                </a:solidFill>
                <a:effectLst/>
                <a:latin typeface="+mn-lt"/>
                <a:ea typeface="+mn-ea"/>
                <a:cs typeface="Calibri" panose="020F0502020204030204" pitchFamily="34" charset="0"/>
              </a:defRPr>
            </a:lvl2pPr>
            <a:lvl3pPr marL="1143000" indent="-228600" algn="l" defTabSz="914400" rtl="0" eaLnBrk="1" latinLnBrk="0" hangingPunct="1">
              <a:lnSpc>
                <a:spcPct val="120000"/>
              </a:lnSpc>
              <a:spcBef>
                <a:spcPts val="500"/>
              </a:spcBef>
              <a:buClr>
                <a:schemeClr val="tx1"/>
              </a:buClr>
              <a:buFont typeface="Wingdings" panose="05000000000000000000" pitchFamily="2" charset="2"/>
              <a:buChar char="v"/>
              <a:defRPr sz="1800" kern="1200" cap="none"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Wingdings" panose="05000000000000000000" pitchFamily="2" charset="2"/>
              <a:buChar char="q"/>
              <a:defRPr sz="16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endParaRPr lang="en-US" dirty="0"/>
          </a:p>
        </p:txBody>
      </p:sp>
    </p:spTree>
    <p:extLst>
      <p:ext uri="{BB962C8B-B14F-4D97-AF65-F5344CB8AC3E}">
        <p14:creationId xmlns:p14="http://schemas.microsoft.com/office/powerpoint/2010/main" val="25346546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461D2-A55E-60B3-6F6A-7617C410B48D}"/>
              </a:ext>
            </a:extLst>
          </p:cNvPr>
          <p:cNvSpPr>
            <a:spLocks noGrp="1"/>
          </p:cNvSpPr>
          <p:nvPr>
            <p:ph type="title"/>
          </p:nvPr>
        </p:nvSpPr>
        <p:spPr/>
        <p:txBody>
          <a:bodyPr/>
          <a:lstStyle/>
          <a:p>
            <a:r>
              <a:rPr lang="en-US" dirty="0"/>
              <a:t>Functions Closures</a:t>
            </a:r>
          </a:p>
        </p:txBody>
      </p:sp>
      <p:sp>
        <p:nvSpPr>
          <p:cNvPr id="3" name="Content Placeholder 2">
            <a:extLst>
              <a:ext uri="{FF2B5EF4-FFF2-40B4-BE49-F238E27FC236}">
                <a16:creationId xmlns:a16="http://schemas.microsoft.com/office/drawing/2014/main" id="{6EE6AF2F-1DEE-FA1C-8619-0C4660471774}"/>
              </a:ext>
            </a:extLst>
          </p:cNvPr>
          <p:cNvSpPr>
            <a:spLocks noGrp="1"/>
          </p:cNvSpPr>
          <p:nvPr>
            <p:ph sz="quarter" idx="13"/>
          </p:nvPr>
        </p:nvSpPr>
        <p:spPr/>
        <p:txBody>
          <a:bodyPr/>
          <a:lstStyle/>
          <a:p>
            <a:pPr marL="0" indent="0">
              <a:buNone/>
            </a:pPr>
            <a:r>
              <a:rPr lang="en-US" dirty="0"/>
              <a:t>Closures are hard to define so follow these three rules for generating a closure:</a:t>
            </a:r>
          </a:p>
          <a:p>
            <a:pPr marL="0" indent="0">
              <a:buNone/>
            </a:pPr>
            <a:r>
              <a:rPr lang="en-US" dirty="0"/>
              <a:t>1. We must have a nested function (function inside a function).</a:t>
            </a:r>
          </a:p>
          <a:p>
            <a:pPr marL="0" indent="0">
              <a:buNone/>
            </a:pPr>
            <a:r>
              <a:rPr lang="en-US" dirty="0"/>
              <a:t>2. The nested function must refer to a value defined in the enclosing function.</a:t>
            </a:r>
          </a:p>
          <a:p>
            <a:pPr marL="0" indent="0">
              <a:buNone/>
            </a:pPr>
            <a:r>
              <a:rPr lang="en-US" dirty="0"/>
              <a:t>3. The enclosing function must return the nested function.</a:t>
            </a:r>
          </a:p>
          <a:p>
            <a:endParaRPr lang="en-US" dirty="0"/>
          </a:p>
        </p:txBody>
      </p:sp>
    </p:spTree>
    <p:extLst>
      <p:ext uri="{BB962C8B-B14F-4D97-AF65-F5344CB8AC3E}">
        <p14:creationId xmlns:p14="http://schemas.microsoft.com/office/powerpoint/2010/main" val="10232923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9AB1-762A-6043-8F7E-690F3864F07B}"/>
              </a:ext>
            </a:extLst>
          </p:cNvPr>
          <p:cNvSpPr>
            <a:spLocks noGrp="1"/>
          </p:cNvSpPr>
          <p:nvPr>
            <p:ph type="title"/>
          </p:nvPr>
        </p:nvSpPr>
        <p:spPr/>
        <p:txBody>
          <a:bodyPr/>
          <a:lstStyle/>
          <a:p>
            <a:r>
              <a:rPr lang="en-US" dirty="0"/>
              <a:t>Decorators</a:t>
            </a:r>
          </a:p>
        </p:txBody>
      </p:sp>
      <p:sp>
        <p:nvSpPr>
          <p:cNvPr id="3" name="Content Placeholder 2">
            <a:extLst>
              <a:ext uri="{FF2B5EF4-FFF2-40B4-BE49-F238E27FC236}">
                <a16:creationId xmlns:a16="http://schemas.microsoft.com/office/drawing/2014/main" id="{299AB4A2-9FB7-D32D-8BDA-EA503FD881FE}"/>
              </a:ext>
            </a:extLst>
          </p:cNvPr>
          <p:cNvSpPr>
            <a:spLocks noGrp="1"/>
          </p:cNvSpPr>
          <p:nvPr>
            <p:ph sz="quarter" idx="13"/>
          </p:nvPr>
        </p:nvSpPr>
        <p:spPr>
          <a:xfrm>
            <a:off x="913774" y="1749973"/>
            <a:ext cx="5213683" cy="4588060"/>
          </a:xfrm>
        </p:spPr>
        <p:txBody>
          <a:bodyPr>
            <a:normAutofit/>
          </a:bodyPr>
          <a:lstStyle/>
          <a:p>
            <a:r>
              <a:rPr lang="en-US" dirty="0"/>
              <a:t>Wrappers to existing functions. </a:t>
            </a:r>
          </a:p>
          <a:p>
            <a:r>
              <a:rPr lang="en-US" dirty="0"/>
              <a:t>You can extend the functionality of existing functions without having to modify them. </a:t>
            </a:r>
          </a:p>
          <a:p>
            <a:endParaRPr lang="en-US" dirty="0"/>
          </a:p>
        </p:txBody>
      </p:sp>
      <p:sp>
        <p:nvSpPr>
          <p:cNvPr id="5" name="Rectangle 1">
            <a:extLst>
              <a:ext uri="{FF2B5EF4-FFF2-40B4-BE49-F238E27FC236}">
                <a16:creationId xmlns:a16="http://schemas.microsoft.com/office/drawing/2014/main" id="{401D2C28-074C-BDBC-72CB-89FB3DD8BDD0}"/>
              </a:ext>
            </a:extLst>
          </p:cNvPr>
          <p:cNvSpPr>
            <a:spLocks noChangeArrowheads="1"/>
          </p:cNvSpPr>
          <p:nvPr/>
        </p:nvSpPr>
        <p:spPr bwMode="auto">
          <a:xfrm>
            <a:off x="6249486" y="1848715"/>
            <a:ext cx="4559261" cy="3477875"/>
          </a:xfrm>
          <a:prstGeom prst="rect">
            <a:avLst/>
          </a:prstGeom>
          <a:noFill/>
          <a:ln>
            <a:solidFill>
              <a:schemeClr val="tx1"/>
            </a:solid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u="none" strike="noStrike" cap="none" normalizeH="0" baseline="0" dirty="0">
                <a:ln>
                  <a:noFill/>
                </a:ln>
                <a:effectLst/>
              </a:rPr>
              <a:t>def </a:t>
            </a:r>
            <a:r>
              <a:rPr kumimoji="0" lang="en-US" altLang="en-US" sz="2000" b="0" u="none" strike="noStrike" cap="none" normalizeH="0" baseline="0" dirty="0" err="1">
                <a:ln>
                  <a:noFill/>
                </a:ln>
                <a:effectLst/>
              </a:rPr>
              <a:t>say_hello</a:t>
            </a:r>
            <a:r>
              <a:rPr kumimoji="0" lang="en-US" altLang="en-US" sz="2000" b="0" u="none" strike="noStrike" cap="none" normalizeH="0" baseline="0" dirty="0">
                <a:ln>
                  <a:noFill/>
                </a:ln>
                <a:effectLst/>
              </a:rPr>
              <a:t>(name):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u="none" strike="noStrike" cap="none" normalizeH="0" baseline="0" dirty="0">
                <a:ln>
                  <a:noFill/>
                </a:ln>
                <a:effectLst/>
              </a:rPr>
              <a:t>    return "Hello, " + str(name) +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u="none" strike="noStrike" cap="none" normalizeH="0" baseline="0" dirty="0">
                <a:ln>
                  <a:noFill/>
                </a:ln>
                <a:effectLst/>
              </a:rPr>
              <a:t>def </a:t>
            </a:r>
            <a:r>
              <a:rPr kumimoji="0" lang="en-US" altLang="en-US" sz="2000" b="0" u="none" strike="noStrike" cap="none" normalizeH="0" baseline="0" dirty="0" err="1">
                <a:ln>
                  <a:noFill/>
                </a:ln>
                <a:effectLst/>
              </a:rPr>
              <a:t>p_decorate</a:t>
            </a:r>
            <a:r>
              <a:rPr kumimoji="0" lang="en-US" altLang="en-US" sz="2000" b="0" u="none" strike="noStrike" cap="none" normalizeH="0" baseline="0" dirty="0">
                <a:ln>
                  <a:noFill/>
                </a:ln>
                <a:effectLst/>
              </a:rPr>
              <a:t>(</a:t>
            </a:r>
            <a:r>
              <a:rPr kumimoji="0" lang="en-US" altLang="en-US" sz="2000" b="0" u="none" strike="noStrike" cap="none" normalizeH="0" baseline="0" dirty="0" err="1">
                <a:ln>
                  <a:noFill/>
                </a:ln>
                <a:effectLst/>
              </a:rPr>
              <a:t>func</a:t>
            </a:r>
            <a:r>
              <a:rPr kumimoji="0" lang="en-US" altLang="en-US" sz="2000" b="0" u="none" strike="noStrike" cap="none" normalizeH="0" baseline="0" dirty="0">
                <a:ln>
                  <a:noFill/>
                </a:ln>
                <a:effectLst/>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u="none" strike="noStrike" cap="none" normalizeH="0" baseline="0" dirty="0">
                <a:ln>
                  <a:noFill/>
                </a:ln>
                <a:effectLst/>
              </a:rPr>
              <a:t>    def </a:t>
            </a:r>
            <a:r>
              <a:rPr kumimoji="0" lang="en-US" altLang="en-US" sz="2000" b="0" u="none" strike="noStrike" cap="none" normalizeH="0" baseline="0" dirty="0" err="1">
                <a:ln>
                  <a:noFill/>
                </a:ln>
                <a:effectLst/>
              </a:rPr>
              <a:t>func_wrapper</a:t>
            </a:r>
            <a:r>
              <a:rPr kumimoji="0" lang="en-US" altLang="en-US" sz="2000" b="0" u="none" strike="noStrike" cap="none" normalizeH="0" baseline="0" dirty="0">
                <a:ln>
                  <a:noFill/>
                </a:ln>
                <a:effectLst/>
              </a:rPr>
              <a:t>(name):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u="none" strike="noStrike" cap="none" normalizeH="0" baseline="0" dirty="0">
                <a:ln>
                  <a:noFill/>
                </a:ln>
                <a:effectLst/>
              </a:rPr>
              <a:t>        return "&lt;p&gt;" + </a:t>
            </a:r>
            <a:r>
              <a:rPr kumimoji="0" lang="en-US" altLang="en-US" sz="2000" b="0" u="none" strike="noStrike" cap="none" normalizeH="0" baseline="0" dirty="0" err="1">
                <a:ln>
                  <a:noFill/>
                </a:ln>
                <a:effectLst/>
              </a:rPr>
              <a:t>func</a:t>
            </a:r>
            <a:r>
              <a:rPr kumimoji="0" lang="en-US" altLang="en-US" sz="2000" b="0" u="none" strike="noStrike" cap="none" normalizeH="0" baseline="0" dirty="0">
                <a:ln>
                  <a:noFill/>
                </a:ln>
                <a:effectLst/>
              </a:rPr>
              <a:t>(name) + "&lt;/p&gt;"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u="none" strike="noStrike" cap="none" normalizeH="0" baseline="0" dirty="0">
                <a:ln>
                  <a:noFill/>
                </a:ln>
                <a:effectLst/>
              </a:rPr>
              <a:t>    return </a:t>
            </a:r>
            <a:r>
              <a:rPr kumimoji="0" lang="en-US" altLang="en-US" sz="2000" b="0" u="none" strike="noStrike" cap="none" normalizeH="0" baseline="0" dirty="0" err="1">
                <a:ln>
                  <a:noFill/>
                </a:ln>
                <a:effectLst/>
              </a:rPr>
              <a:t>func_wrapper</a:t>
            </a:r>
            <a:endParaRPr kumimoji="0" lang="en-US" altLang="en-US" sz="2000" b="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u="none" strike="noStrike" cap="none" normalizeH="0" baseline="0" dirty="0" err="1">
                <a:ln>
                  <a:noFill/>
                </a:ln>
                <a:effectLst/>
              </a:rPr>
              <a:t>my_say_hello</a:t>
            </a:r>
            <a:r>
              <a:rPr kumimoji="0" lang="en-US" altLang="en-US" sz="2000" b="0" u="none" strike="noStrike" cap="none" normalizeH="0" baseline="0" dirty="0">
                <a:ln>
                  <a:noFill/>
                </a:ln>
                <a:effectLst/>
              </a:rPr>
              <a:t> = </a:t>
            </a:r>
            <a:r>
              <a:rPr kumimoji="0" lang="en-US" altLang="en-US" sz="2000" b="0" u="none" strike="noStrike" cap="none" normalizeH="0" baseline="0" dirty="0" err="1">
                <a:ln>
                  <a:noFill/>
                </a:ln>
                <a:effectLst/>
              </a:rPr>
              <a:t>p_decorate</a:t>
            </a:r>
            <a:r>
              <a:rPr kumimoji="0" lang="en-US" altLang="en-US" sz="2000" b="0" u="none" strike="noStrike" cap="none" normalizeH="0" baseline="0" dirty="0">
                <a:ln>
                  <a:noFill/>
                </a:ln>
                <a:effectLst/>
              </a:rPr>
              <a:t>(</a:t>
            </a:r>
            <a:r>
              <a:rPr kumimoji="0" lang="en-US" altLang="en-US" sz="2000" b="0" u="none" strike="noStrike" cap="none" normalizeH="0" baseline="0" dirty="0" err="1">
                <a:ln>
                  <a:noFill/>
                </a:ln>
                <a:effectLst/>
              </a:rPr>
              <a:t>say_hello</a:t>
            </a:r>
            <a:r>
              <a:rPr kumimoji="0" lang="en-US" altLang="en-US" sz="2000" b="0" u="none" strike="noStrike" cap="none" normalizeH="0" baseline="0" dirty="0">
                <a:ln>
                  <a:noFill/>
                </a:ln>
                <a:effectLst/>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u="none" strike="noStrike" cap="none" normalizeH="0" baseline="0" dirty="0">
                <a:ln>
                  <a:noFill/>
                </a:ln>
                <a:effectLst/>
              </a:rPr>
              <a:t>print(</a:t>
            </a:r>
            <a:r>
              <a:rPr kumimoji="0" lang="en-US" altLang="en-US" sz="2000" b="0" u="none" strike="noStrike" cap="none" normalizeH="0" baseline="0" dirty="0" err="1">
                <a:ln>
                  <a:noFill/>
                </a:ln>
                <a:effectLst/>
              </a:rPr>
              <a:t>my_say_hello</a:t>
            </a:r>
            <a:r>
              <a:rPr kumimoji="0" lang="en-US" altLang="en-US" sz="2000" b="0" u="none" strike="noStrike" cap="none" normalizeH="0" baseline="0" dirty="0">
                <a:ln>
                  <a:noFill/>
                </a:ln>
                <a:effectLst/>
              </a:rPr>
              <a:t>("John"))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u="none" strike="noStrike" cap="none" normalizeH="0" baseline="0" dirty="0">
                <a:ln>
                  <a:noFill/>
                </a:ln>
                <a:effectLst/>
              </a:rPr>
              <a:t># output: &lt;p&gt;Hello, John!&lt;/p&gt;</a:t>
            </a:r>
          </a:p>
        </p:txBody>
      </p:sp>
      <p:sp>
        <p:nvSpPr>
          <p:cNvPr id="6" name="Content Placeholder 2">
            <a:extLst>
              <a:ext uri="{FF2B5EF4-FFF2-40B4-BE49-F238E27FC236}">
                <a16:creationId xmlns:a16="http://schemas.microsoft.com/office/drawing/2014/main" id="{3E5E63E2-2E0C-2008-649E-CD9BAFD4DFFB}"/>
              </a:ext>
            </a:extLst>
          </p:cNvPr>
          <p:cNvSpPr txBox="1">
            <a:spLocks/>
          </p:cNvSpPr>
          <p:nvPr/>
        </p:nvSpPr>
        <p:spPr>
          <a:xfrm>
            <a:off x="6095999" y="3922294"/>
            <a:ext cx="5213683" cy="2607835"/>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tx1"/>
              </a:buClr>
              <a:buFont typeface="Wingdings" panose="05000000000000000000" pitchFamily="2" charset="2"/>
              <a:buChar char="§"/>
              <a:defRPr sz="2400" kern="1200" cap="none" baseline="0">
                <a:solidFill>
                  <a:schemeClr val="tx1"/>
                </a:solidFill>
                <a:effectLst/>
                <a:latin typeface="+mj-lt"/>
                <a:ea typeface="+mn-ea"/>
                <a:cs typeface="Calibri" panose="020F0502020204030204" pitchFamily="34" charset="0"/>
              </a:defRPr>
            </a:lvl1pPr>
            <a:lvl2pPr marL="685800" indent="-228600" algn="l" defTabSz="914400" rtl="0" eaLnBrk="1" latinLnBrk="0" hangingPunct="1">
              <a:lnSpc>
                <a:spcPct val="120000"/>
              </a:lnSpc>
              <a:spcBef>
                <a:spcPts val="500"/>
              </a:spcBef>
              <a:buClr>
                <a:schemeClr val="tx1"/>
              </a:buClr>
              <a:buFont typeface="Courier New" panose="02070309020205020404" pitchFamily="49" charset="0"/>
              <a:buChar char="o"/>
              <a:defRPr sz="2000" kern="1200" cap="none" baseline="0">
                <a:solidFill>
                  <a:schemeClr val="tx1"/>
                </a:solidFill>
                <a:effectLst/>
                <a:latin typeface="+mn-lt"/>
                <a:ea typeface="+mn-ea"/>
                <a:cs typeface="Calibri" panose="020F0502020204030204" pitchFamily="34" charset="0"/>
              </a:defRPr>
            </a:lvl2pPr>
            <a:lvl3pPr marL="1143000" indent="-228600" algn="l" defTabSz="914400" rtl="0" eaLnBrk="1" latinLnBrk="0" hangingPunct="1">
              <a:lnSpc>
                <a:spcPct val="120000"/>
              </a:lnSpc>
              <a:spcBef>
                <a:spcPts val="500"/>
              </a:spcBef>
              <a:buClr>
                <a:schemeClr val="tx1"/>
              </a:buClr>
              <a:buFont typeface="Wingdings" panose="05000000000000000000" pitchFamily="2" charset="2"/>
              <a:buChar char="v"/>
              <a:defRPr sz="1800" kern="1200" cap="none"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Wingdings" panose="05000000000000000000" pitchFamily="2" charset="2"/>
              <a:buChar char="q"/>
              <a:defRPr sz="16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endParaRPr lang="en-US" dirty="0"/>
          </a:p>
        </p:txBody>
      </p:sp>
    </p:spTree>
    <p:extLst>
      <p:ext uri="{BB962C8B-B14F-4D97-AF65-F5344CB8AC3E}">
        <p14:creationId xmlns:p14="http://schemas.microsoft.com/office/powerpoint/2010/main" val="25545912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9AB1-762A-6043-8F7E-690F3864F07B}"/>
              </a:ext>
            </a:extLst>
          </p:cNvPr>
          <p:cNvSpPr>
            <a:spLocks noGrp="1"/>
          </p:cNvSpPr>
          <p:nvPr>
            <p:ph type="title"/>
          </p:nvPr>
        </p:nvSpPr>
        <p:spPr/>
        <p:txBody>
          <a:bodyPr/>
          <a:lstStyle/>
          <a:p>
            <a:r>
              <a:rPr lang="en-US" dirty="0"/>
              <a:t>Decorators</a:t>
            </a:r>
          </a:p>
        </p:txBody>
      </p:sp>
      <p:sp>
        <p:nvSpPr>
          <p:cNvPr id="3" name="Content Placeholder 2">
            <a:extLst>
              <a:ext uri="{FF2B5EF4-FFF2-40B4-BE49-F238E27FC236}">
                <a16:creationId xmlns:a16="http://schemas.microsoft.com/office/drawing/2014/main" id="{299AB4A2-9FB7-D32D-8BDA-EA503FD881FE}"/>
              </a:ext>
            </a:extLst>
          </p:cNvPr>
          <p:cNvSpPr>
            <a:spLocks noGrp="1"/>
          </p:cNvSpPr>
          <p:nvPr>
            <p:ph sz="quarter" idx="13"/>
          </p:nvPr>
        </p:nvSpPr>
        <p:spPr>
          <a:xfrm>
            <a:off x="913774" y="1749973"/>
            <a:ext cx="9893488" cy="4588060"/>
          </a:xfrm>
        </p:spPr>
        <p:txBody>
          <a:bodyPr>
            <a:normAutofit/>
          </a:bodyPr>
          <a:lstStyle/>
          <a:p>
            <a:r>
              <a:rPr lang="en-US" dirty="0"/>
              <a:t>So what kinds of things can we use decorators for? </a:t>
            </a:r>
          </a:p>
          <a:p>
            <a:r>
              <a:rPr lang="en-US" dirty="0"/>
              <a:t>Timing the execution of an arbitrary function. </a:t>
            </a:r>
          </a:p>
          <a:p>
            <a:r>
              <a:rPr lang="en-US" dirty="0" err="1"/>
              <a:t>Memoization</a:t>
            </a:r>
            <a:r>
              <a:rPr lang="en-US" dirty="0"/>
              <a:t> – </a:t>
            </a:r>
            <a:r>
              <a:rPr lang="en-US" dirty="0" err="1"/>
              <a:t>cacheing</a:t>
            </a:r>
            <a:r>
              <a:rPr lang="en-US" dirty="0"/>
              <a:t> results for specific arguments. </a:t>
            </a:r>
          </a:p>
          <a:p>
            <a:r>
              <a:rPr lang="en-US" dirty="0"/>
              <a:t>Logging purposes. </a:t>
            </a:r>
          </a:p>
          <a:p>
            <a:r>
              <a:rPr lang="en-US" dirty="0"/>
              <a:t>Debugging. </a:t>
            </a:r>
          </a:p>
          <a:p>
            <a:r>
              <a:rPr lang="en-US" dirty="0"/>
              <a:t>Any pre- or post- function processing. </a:t>
            </a:r>
          </a:p>
        </p:txBody>
      </p:sp>
      <p:sp>
        <p:nvSpPr>
          <p:cNvPr id="6" name="Content Placeholder 2">
            <a:extLst>
              <a:ext uri="{FF2B5EF4-FFF2-40B4-BE49-F238E27FC236}">
                <a16:creationId xmlns:a16="http://schemas.microsoft.com/office/drawing/2014/main" id="{3E5E63E2-2E0C-2008-649E-CD9BAFD4DFFB}"/>
              </a:ext>
            </a:extLst>
          </p:cNvPr>
          <p:cNvSpPr txBox="1">
            <a:spLocks/>
          </p:cNvSpPr>
          <p:nvPr/>
        </p:nvSpPr>
        <p:spPr>
          <a:xfrm>
            <a:off x="6095999" y="3922294"/>
            <a:ext cx="5213683" cy="2607835"/>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tx1"/>
              </a:buClr>
              <a:buFont typeface="Wingdings" panose="05000000000000000000" pitchFamily="2" charset="2"/>
              <a:buChar char="§"/>
              <a:defRPr sz="2400" kern="1200" cap="none" baseline="0">
                <a:solidFill>
                  <a:schemeClr val="tx1"/>
                </a:solidFill>
                <a:effectLst/>
                <a:latin typeface="+mj-lt"/>
                <a:ea typeface="+mn-ea"/>
                <a:cs typeface="Calibri" panose="020F0502020204030204" pitchFamily="34" charset="0"/>
              </a:defRPr>
            </a:lvl1pPr>
            <a:lvl2pPr marL="685800" indent="-228600" algn="l" defTabSz="914400" rtl="0" eaLnBrk="1" latinLnBrk="0" hangingPunct="1">
              <a:lnSpc>
                <a:spcPct val="120000"/>
              </a:lnSpc>
              <a:spcBef>
                <a:spcPts val="500"/>
              </a:spcBef>
              <a:buClr>
                <a:schemeClr val="tx1"/>
              </a:buClr>
              <a:buFont typeface="Courier New" panose="02070309020205020404" pitchFamily="49" charset="0"/>
              <a:buChar char="o"/>
              <a:defRPr sz="2000" kern="1200" cap="none" baseline="0">
                <a:solidFill>
                  <a:schemeClr val="tx1"/>
                </a:solidFill>
                <a:effectLst/>
                <a:latin typeface="+mn-lt"/>
                <a:ea typeface="+mn-ea"/>
                <a:cs typeface="Calibri" panose="020F0502020204030204" pitchFamily="34" charset="0"/>
              </a:defRPr>
            </a:lvl2pPr>
            <a:lvl3pPr marL="1143000" indent="-228600" algn="l" defTabSz="914400" rtl="0" eaLnBrk="1" latinLnBrk="0" hangingPunct="1">
              <a:lnSpc>
                <a:spcPct val="120000"/>
              </a:lnSpc>
              <a:spcBef>
                <a:spcPts val="500"/>
              </a:spcBef>
              <a:buClr>
                <a:schemeClr val="tx1"/>
              </a:buClr>
              <a:buFont typeface="Wingdings" panose="05000000000000000000" pitchFamily="2" charset="2"/>
              <a:buChar char="v"/>
              <a:defRPr sz="1800" kern="1200" cap="none"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Wingdings" panose="05000000000000000000" pitchFamily="2" charset="2"/>
              <a:buChar char="q"/>
              <a:defRPr sz="16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endParaRPr lang="en-US" dirty="0"/>
          </a:p>
        </p:txBody>
      </p:sp>
    </p:spTree>
    <p:extLst>
      <p:ext uri="{BB962C8B-B14F-4D97-AF65-F5344CB8AC3E}">
        <p14:creationId xmlns:p14="http://schemas.microsoft.com/office/powerpoint/2010/main" val="1971469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D755D-ACBD-2346-113B-C80479A2B327}"/>
              </a:ext>
            </a:extLst>
          </p:cNvPr>
          <p:cNvSpPr>
            <a:spLocks noGrp="1"/>
          </p:cNvSpPr>
          <p:nvPr>
            <p:ph type="title"/>
          </p:nvPr>
        </p:nvSpPr>
        <p:spPr/>
        <p:txBody>
          <a:bodyPr/>
          <a:lstStyle/>
          <a:p>
            <a:r>
              <a:rPr lang="en-US" dirty="0" err="1"/>
              <a:t>Iterables</a:t>
            </a:r>
            <a:r>
              <a:rPr lang="en-US" dirty="0"/>
              <a:t>, Iterators, and Generators</a:t>
            </a:r>
          </a:p>
        </p:txBody>
      </p:sp>
      <p:sp>
        <p:nvSpPr>
          <p:cNvPr id="3" name="Content Placeholder 2">
            <a:extLst>
              <a:ext uri="{FF2B5EF4-FFF2-40B4-BE49-F238E27FC236}">
                <a16:creationId xmlns:a16="http://schemas.microsoft.com/office/drawing/2014/main" id="{D339177A-C5B9-9ADF-E6EF-B69970DDDF75}"/>
              </a:ext>
            </a:extLst>
          </p:cNvPr>
          <p:cNvSpPr>
            <a:spLocks noGrp="1"/>
          </p:cNvSpPr>
          <p:nvPr>
            <p:ph sz="quarter" idx="13"/>
          </p:nvPr>
        </p:nvSpPr>
        <p:spPr/>
        <p:txBody>
          <a:bodyPr/>
          <a:lstStyle/>
          <a:p>
            <a:r>
              <a:rPr lang="en-US" dirty="0"/>
              <a:t>An </a:t>
            </a:r>
            <a:r>
              <a:rPr lang="en-US" dirty="0" err="1"/>
              <a:t>iterable</a:t>
            </a:r>
            <a:r>
              <a:rPr lang="en-US" dirty="0"/>
              <a:t> is any Python object capable of returning its members one at a time, permitting it to be iterated over in a for-loop.</a:t>
            </a:r>
          </a:p>
          <a:p>
            <a:r>
              <a:rPr lang="en-US" dirty="0"/>
              <a:t>An </a:t>
            </a:r>
            <a:r>
              <a:rPr lang="en-US" dirty="0" err="1"/>
              <a:t>iterable</a:t>
            </a:r>
            <a:r>
              <a:rPr lang="en-US" dirty="0"/>
              <a:t> has the following properties: </a:t>
            </a:r>
          </a:p>
          <a:p>
            <a:pPr lvl="1"/>
            <a:r>
              <a:rPr lang="en-US" dirty="0"/>
              <a:t>It can be looped over (e.g. lists, strings, files, </a:t>
            </a:r>
            <a:r>
              <a:rPr lang="en-US" dirty="0" err="1"/>
              <a:t>etc</a:t>
            </a:r>
            <a:r>
              <a:rPr lang="en-US" dirty="0"/>
              <a:t>). </a:t>
            </a:r>
          </a:p>
          <a:p>
            <a:pPr lvl="1"/>
            <a:r>
              <a:rPr lang="en-US" dirty="0"/>
              <a:t> Can be used as an argument to </a:t>
            </a:r>
            <a:r>
              <a:rPr lang="en-US" dirty="0" err="1"/>
              <a:t>iter</a:t>
            </a:r>
            <a:r>
              <a:rPr lang="en-US" dirty="0"/>
              <a:t>(), which returns an iterator. </a:t>
            </a:r>
          </a:p>
          <a:p>
            <a:pPr lvl="1"/>
            <a:r>
              <a:rPr lang="en-US" dirty="0"/>
              <a:t>Must define __</a:t>
            </a:r>
            <a:r>
              <a:rPr lang="en-US" dirty="0" err="1"/>
              <a:t>iter</a:t>
            </a:r>
            <a:r>
              <a:rPr lang="en-US" dirty="0"/>
              <a:t>__() (or __</a:t>
            </a:r>
            <a:r>
              <a:rPr lang="en-US" dirty="0" err="1"/>
              <a:t>getitem</a:t>
            </a:r>
            <a:r>
              <a:rPr lang="en-US" dirty="0"/>
              <a:t>__()).</a:t>
            </a:r>
          </a:p>
          <a:p>
            <a:endParaRPr lang="en-US" dirty="0"/>
          </a:p>
        </p:txBody>
      </p:sp>
    </p:spTree>
    <p:extLst>
      <p:ext uri="{BB962C8B-B14F-4D97-AF65-F5344CB8AC3E}">
        <p14:creationId xmlns:p14="http://schemas.microsoft.com/office/powerpoint/2010/main" val="21623841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D755D-ACBD-2346-113B-C80479A2B327}"/>
              </a:ext>
            </a:extLst>
          </p:cNvPr>
          <p:cNvSpPr>
            <a:spLocks noGrp="1"/>
          </p:cNvSpPr>
          <p:nvPr>
            <p:ph type="title"/>
          </p:nvPr>
        </p:nvSpPr>
        <p:spPr/>
        <p:txBody>
          <a:bodyPr/>
          <a:lstStyle/>
          <a:p>
            <a:r>
              <a:rPr lang="en-US" dirty="0" err="1"/>
              <a:t>Iterables</a:t>
            </a:r>
            <a:r>
              <a:rPr lang="en-US" dirty="0"/>
              <a:t>, Iterators, and Generators</a:t>
            </a:r>
          </a:p>
        </p:txBody>
      </p:sp>
      <p:sp>
        <p:nvSpPr>
          <p:cNvPr id="3" name="Content Placeholder 2">
            <a:extLst>
              <a:ext uri="{FF2B5EF4-FFF2-40B4-BE49-F238E27FC236}">
                <a16:creationId xmlns:a16="http://schemas.microsoft.com/office/drawing/2014/main" id="{D339177A-C5B9-9ADF-E6EF-B69970DDDF75}"/>
              </a:ext>
            </a:extLst>
          </p:cNvPr>
          <p:cNvSpPr>
            <a:spLocks noGrp="1"/>
          </p:cNvSpPr>
          <p:nvPr>
            <p:ph sz="quarter" idx="13"/>
          </p:nvPr>
        </p:nvSpPr>
        <p:spPr/>
        <p:txBody>
          <a:bodyPr/>
          <a:lstStyle/>
          <a:p>
            <a:r>
              <a:rPr lang="en-US" dirty="0"/>
              <a:t>Iterator</a:t>
            </a:r>
          </a:p>
          <a:p>
            <a:pPr lvl="1" eaLnBrk="0" fontAlgn="base" hangingPunct="0">
              <a:lnSpc>
                <a:spcPct val="100000"/>
              </a:lnSpc>
              <a:spcBef>
                <a:spcPct val="0"/>
              </a:spcBef>
              <a:spcAft>
                <a:spcPct val="0"/>
              </a:spcAft>
              <a:buClrTx/>
            </a:pPr>
            <a:r>
              <a:rPr kumimoji="0" lang="en-US" altLang="en-US" b="0" i="0" u="none" strike="noStrike" cap="none" normalizeH="0" baseline="0" dirty="0">
                <a:ln>
                  <a:noFill/>
                </a:ln>
                <a:solidFill>
                  <a:schemeClr val="tx1"/>
                </a:solidFill>
                <a:effectLst/>
                <a:latin typeface="Arial" panose="020B0604020202020204" pitchFamily="34" charset="0"/>
              </a:rPr>
              <a:t>An iterator is an object that contains a countable number of values.</a:t>
            </a:r>
          </a:p>
          <a:p>
            <a:pPr lvl="1" eaLnBrk="0" fontAlgn="base" hangingPunct="0">
              <a:lnSpc>
                <a:spcPct val="100000"/>
              </a:lnSpc>
              <a:spcBef>
                <a:spcPct val="0"/>
              </a:spcBef>
              <a:spcAft>
                <a:spcPct val="0"/>
              </a:spcAft>
              <a:buClrTx/>
            </a:pPr>
            <a:r>
              <a:rPr kumimoji="0" lang="en-US" altLang="en-US" b="0" i="0" u="none" strike="noStrike" cap="none" normalizeH="0" baseline="0" dirty="0">
                <a:ln>
                  <a:noFill/>
                </a:ln>
                <a:solidFill>
                  <a:schemeClr val="tx1"/>
                </a:solidFill>
                <a:effectLst/>
                <a:latin typeface="Arial" panose="020B0604020202020204" pitchFamily="34" charset="0"/>
              </a:rPr>
              <a:t>An iterator is an object that can be iterated upon, meaning that you can traverse through all the values.</a:t>
            </a:r>
          </a:p>
          <a:p>
            <a:pPr lvl="1" eaLnBrk="0" fontAlgn="base" hangingPunct="0">
              <a:lnSpc>
                <a:spcPct val="100000"/>
              </a:lnSpc>
              <a:spcBef>
                <a:spcPct val="0"/>
              </a:spcBef>
              <a:spcAft>
                <a:spcPct val="0"/>
              </a:spcAft>
              <a:buClrTx/>
            </a:pPr>
            <a:r>
              <a:rPr lang="en-US" altLang="en-US" dirty="0">
                <a:latin typeface="Arial" panose="020B0604020202020204" pitchFamily="34" charset="0"/>
              </a:rPr>
              <a:t>A</a:t>
            </a:r>
            <a:r>
              <a:rPr kumimoji="0" lang="en-US" altLang="en-US" b="0" i="0" u="none" strike="noStrike" cap="none" normalizeH="0" baseline="0" dirty="0">
                <a:ln>
                  <a:noFill/>
                </a:ln>
                <a:solidFill>
                  <a:schemeClr val="tx1"/>
                </a:solidFill>
                <a:effectLst/>
                <a:latin typeface="Arial" panose="020B0604020202020204" pitchFamily="34" charset="0"/>
              </a:rPr>
              <a:t>n iterator is an object which implements the iterator protocol, which consist of the __</a:t>
            </a:r>
            <a:r>
              <a:rPr kumimoji="0" lang="en-US" altLang="en-US" b="0" i="0" u="none" strike="noStrike" cap="none" normalizeH="0" baseline="0" dirty="0" err="1">
                <a:ln>
                  <a:noFill/>
                </a:ln>
                <a:solidFill>
                  <a:schemeClr val="tx1"/>
                </a:solidFill>
                <a:effectLst/>
                <a:latin typeface="Arial" panose="020B0604020202020204" pitchFamily="34" charset="0"/>
              </a:rPr>
              <a:t>iter</a:t>
            </a:r>
            <a:r>
              <a:rPr kumimoji="0" lang="en-US" altLang="en-US" b="0" i="0" u="none" strike="noStrike" cap="none" normalizeH="0" baseline="0" dirty="0">
                <a:ln>
                  <a:noFill/>
                </a:ln>
                <a:solidFill>
                  <a:schemeClr val="tx1"/>
                </a:solidFill>
                <a:effectLst/>
                <a:latin typeface="Arial" panose="020B0604020202020204" pitchFamily="34" charset="0"/>
              </a:rPr>
              <a:t>__() and __next__() methods</a:t>
            </a:r>
            <a:endParaRPr lang="en-US" dirty="0"/>
          </a:p>
          <a:p>
            <a:r>
              <a:rPr lang="en-US" dirty="0"/>
              <a:t>An </a:t>
            </a:r>
            <a:r>
              <a:rPr lang="en-US" dirty="0" err="1"/>
              <a:t>iterable</a:t>
            </a:r>
            <a:r>
              <a:rPr lang="en-US" dirty="0"/>
              <a:t> object can be passed to the </a:t>
            </a:r>
            <a:r>
              <a:rPr lang="en-US" dirty="0" err="1"/>
              <a:t>iter</a:t>
            </a:r>
            <a:r>
              <a:rPr lang="en-US" dirty="0"/>
              <a:t>() method to create an iterator and then use the next() method to get each item of the object.</a:t>
            </a:r>
          </a:p>
          <a:p>
            <a:pPr lvl="1"/>
            <a:r>
              <a:rPr lang="en-US" dirty="0"/>
              <a:t>Raise exception </a:t>
            </a:r>
            <a:r>
              <a:rPr lang="en-US" dirty="0" err="1"/>
              <a:t>StopIteration</a:t>
            </a:r>
            <a:r>
              <a:rPr lang="en-US" dirty="0"/>
              <a:t> when reaching the end of the container. See lect2/iterator.py</a:t>
            </a:r>
          </a:p>
        </p:txBody>
      </p:sp>
    </p:spTree>
    <p:extLst>
      <p:ext uri="{BB962C8B-B14F-4D97-AF65-F5344CB8AC3E}">
        <p14:creationId xmlns:p14="http://schemas.microsoft.com/office/powerpoint/2010/main" val="38882731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667CF-3399-C7C0-C1BF-BEB0806EC117}"/>
              </a:ext>
            </a:extLst>
          </p:cNvPr>
          <p:cNvSpPr>
            <a:spLocks noGrp="1"/>
          </p:cNvSpPr>
          <p:nvPr>
            <p:ph type="title"/>
          </p:nvPr>
        </p:nvSpPr>
        <p:spPr/>
        <p:txBody>
          <a:bodyPr/>
          <a:lstStyle/>
          <a:p>
            <a:r>
              <a:rPr lang="en-US" dirty="0" err="1"/>
              <a:t>Iterables</a:t>
            </a:r>
            <a:r>
              <a:rPr lang="en-US" dirty="0"/>
              <a:t>, Iterators, and Generators</a:t>
            </a:r>
          </a:p>
        </p:txBody>
      </p:sp>
      <p:sp>
        <p:nvSpPr>
          <p:cNvPr id="3" name="Content Placeholder 2">
            <a:extLst>
              <a:ext uri="{FF2B5EF4-FFF2-40B4-BE49-F238E27FC236}">
                <a16:creationId xmlns:a16="http://schemas.microsoft.com/office/drawing/2014/main" id="{CB56DD51-32E5-E9C0-2C72-2D9197C9D1DA}"/>
              </a:ext>
            </a:extLst>
          </p:cNvPr>
          <p:cNvSpPr>
            <a:spLocks noGrp="1"/>
          </p:cNvSpPr>
          <p:nvPr>
            <p:ph sz="quarter" idx="13"/>
          </p:nvPr>
        </p:nvSpPr>
        <p:spPr>
          <a:xfrm>
            <a:off x="913774" y="1566408"/>
            <a:ext cx="10363826" cy="1736468"/>
          </a:xfrm>
        </p:spPr>
        <p:txBody>
          <a:bodyPr/>
          <a:lstStyle/>
          <a:p>
            <a:r>
              <a:rPr lang="en-US" dirty="0"/>
              <a:t>The for statement calls the </a:t>
            </a:r>
            <a:r>
              <a:rPr lang="en-US" dirty="0" err="1"/>
              <a:t>iter</a:t>
            </a:r>
            <a:r>
              <a:rPr lang="en-US" dirty="0"/>
              <a:t>() function on the sequence object. </a:t>
            </a:r>
          </a:p>
          <a:p>
            <a:r>
              <a:rPr lang="en-US" dirty="0"/>
              <a:t>The </a:t>
            </a:r>
            <a:r>
              <a:rPr lang="en-US" dirty="0" err="1"/>
              <a:t>iter</a:t>
            </a:r>
            <a:r>
              <a:rPr lang="en-US" dirty="0"/>
              <a:t>() call will return an iterator object (as long as the argument has a built-in __</a:t>
            </a:r>
            <a:r>
              <a:rPr lang="en-US" dirty="0" err="1"/>
              <a:t>iter</a:t>
            </a:r>
            <a:r>
              <a:rPr lang="en-US" dirty="0"/>
              <a:t>__ function) which defines next() for accessing the elements one at a time. </a:t>
            </a:r>
          </a:p>
          <a:p>
            <a:endParaRPr lang="en-US" dirty="0"/>
          </a:p>
        </p:txBody>
      </p:sp>
      <p:sp>
        <p:nvSpPr>
          <p:cNvPr id="4" name="TextBox 3">
            <a:extLst>
              <a:ext uri="{FF2B5EF4-FFF2-40B4-BE49-F238E27FC236}">
                <a16:creationId xmlns:a16="http://schemas.microsoft.com/office/drawing/2014/main" id="{8F511A2B-C01B-1862-5082-B693F2BEDD12}"/>
              </a:ext>
            </a:extLst>
          </p:cNvPr>
          <p:cNvSpPr txBox="1"/>
          <p:nvPr/>
        </p:nvSpPr>
        <p:spPr>
          <a:xfrm>
            <a:off x="407812" y="4518048"/>
            <a:ext cx="4518745" cy="923330"/>
          </a:xfrm>
          <a:prstGeom prst="rect">
            <a:avLst/>
          </a:prstGeom>
          <a:noFill/>
        </p:spPr>
        <p:txBody>
          <a:bodyPr wrap="square" rtlCol="0">
            <a:spAutoFit/>
          </a:bodyPr>
          <a:lstStyle/>
          <a:p>
            <a:pPr marL="457200" lvl="1" indent="0">
              <a:buNone/>
            </a:pPr>
            <a:r>
              <a:rPr lang="en-US" dirty="0">
                <a:latin typeface="Consolas" panose="020B0609020204030204" pitchFamily="49" charset="0"/>
              </a:rPr>
              <a:t>for item in [1, 2, 3, 4, 5]:</a:t>
            </a:r>
          </a:p>
          <a:p>
            <a:pPr marL="457200" lvl="1" indent="0">
              <a:buNone/>
            </a:pPr>
            <a:r>
              <a:rPr lang="en-US" dirty="0">
                <a:latin typeface="Consolas" panose="020B0609020204030204" pitchFamily="49" charset="0"/>
              </a:rPr>
              <a:t>		print(item)</a:t>
            </a:r>
          </a:p>
          <a:p>
            <a:endParaRPr lang="en-US" dirty="0"/>
          </a:p>
        </p:txBody>
      </p:sp>
      <p:sp>
        <p:nvSpPr>
          <p:cNvPr id="5" name="TextBox 4">
            <a:extLst>
              <a:ext uri="{FF2B5EF4-FFF2-40B4-BE49-F238E27FC236}">
                <a16:creationId xmlns:a16="http://schemas.microsoft.com/office/drawing/2014/main" id="{7EF1535A-B5FF-2D75-E036-55B4D4BEA199}"/>
              </a:ext>
            </a:extLst>
          </p:cNvPr>
          <p:cNvSpPr txBox="1"/>
          <p:nvPr/>
        </p:nvSpPr>
        <p:spPr>
          <a:xfrm>
            <a:off x="6504596" y="3849200"/>
            <a:ext cx="4641625" cy="2585323"/>
          </a:xfrm>
          <a:prstGeom prst="rect">
            <a:avLst/>
          </a:prstGeom>
          <a:noFill/>
        </p:spPr>
        <p:txBody>
          <a:bodyPr wrap="square" rtlCol="0">
            <a:spAutoFit/>
          </a:bodyPr>
          <a:lstStyle/>
          <a:p>
            <a:r>
              <a:rPr lang="en-US" dirty="0">
                <a:latin typeface="Consolas" panose="020B0609020204030204" pitchFamily="49" charset="0"/>
              </a:rPr>
              <a:t>list1 = [1,2,3,4,5]</a:t>
            </a:r>
          </a:p>
          <a:p>
            <a:r>
              <a:rPr lang="en-US" dirty="0">
                <a:latin typeface="Consolas" panose="020B0609020204030204" pitchFamily="49" charset="0"/>
              </a:rPr>
              <a:t>it=</a:t>
            </a:r>
            <a:r>
              <a:rPr lang="en-US" dirty="0" err="1">
                <a:latin typeface="Consolas" panose="020B0609020204030204" pitchFamily="49" charset="0"/>
              </a:rPr>
              <a:t>iter</a:t>
            </a:r>
            <a:r>
              <a:rPr lang="en-US" dirty="0">
                <a:latin typeface="Consolas" panose="020B0609020204030204" pitchFamily="49" charset="0"/>
              </a:rPr>
              <a:t>(list1)</a:t>
            </a:r>
          </a:p>
          <a:p>
            <a:r>
              <a:rPr lang="en-US" dirty="0">
                <a:latin typeface="Consolas" panose="020B0609020204030204" pitchFamily="49" charset="0"/>
              </a:rPr>
              <a:t>print(next(it))</a:t>
            </a:r>
          </a:p>
          <a:p>
            <a:r>
              <a:rPr lang="en-US" dirty="0">
                <a:latin typeface="Consolas" panose="020B0609020204030204" pitchFamily="49" charset="0"/>
              </a:rPr>
              <a:t>print(next(it))</a:t>
            </a:r>
          </a:p>
          <a:p>
            <a:r>
              <a:rPr lang="en-US" dirty="0">
                <a:latin typeface="Consolas" panose="020B0609020204030204" pitchFamily="49" charset="0"/>
              </a:rPr>
              <a:t>print(next(it))</a:t>
            </a:r>
          </a:p>
          <a:p>
            <a:r>
              <a:rPr lang="en-US" dirty="0">
                <a:latin typeface="Consolas" panose="020B0609020204030204" pitchFamily="49" charset="0"/>
              </a:rPr>
              <a:t>print(next(it))</a:t>
            </a:r>
          </a:p>
          <a:p>
            <a:r>
              <a:rPr lang="en-US" dirty="0">
                <a:latin typeface="Consolas" panose="020B0609020204030204" pitchFamily="49" charset="0"/>
              </a:rPr>
              <a:t>print(next(it))</a:t>
            </a:r>
          </a:p>
          <a:p>
            <a:r>
              <a:rPr lang="en-US" dirty="0">
                <a:latin typeface="Consolas" panose="020B0609020204030204" pitchFamily="49" charset="0"/>
              </a:rPr>
              <a:t>print(next(it)) #StopIteration </a:t>
            </a:r>
            <a:r>
              <a:rPr lang="en-US" dirty="0" err="1">
                <a:latin typeface="Consolas" panose="020B0609020204030204" pitchFamily="49" charset="0"/>
              </a:rPr>
              <a:t>Exce</a:t>
            </a:r>
            <a:r>
              <a:rPr lang="en-US" dirty="0">
                <a:latin typeface="Consolas" panose="020B0609020204030204" pitchFamily="49" charset="0"/>
              </a:rPr>
              <a:t> </a:t>
            </a:r>
            <a:r>
              <a:rPr lang="en-US" dirty="0">
                <a:solidFill>
                  <a:schemeClr val="accent1">
                    <a:lumMod val="40000"/>
                    <a:lumOff val="60000"/>
                  </a:schemeClr>
                </a:solidFill>
                <a:latin typeface="Consolas" panose="020B0609020204030204" pitchFamily="49" charset="0"/>
              </a:rPr>
              <a:t>Raised</a:t>
            </a:r>
          </a:p>
        </p:txBody>
      </p:sp>
      <p:sp>
        <p:nvSpPr>
          <p:cNvPr id="6" name="Arrow: Left-Right 5">
            <a:extLst>
              <a:ext uri="{FF2B5EF4-FFF2-40B4-BE49-F238E27FC236}">
                <a16:creationId xmlns:a16="http://schemas.microsoft.com/office/drawing/2014/main" id="{D2DE1AA0-BCA9-2E89-EE3C-35450B039DD0}"/>
              </a:ext>
            </a:extLst>
          </p:cNvPr>
          <p:cNvSpPr/>
          <p:nvPr/>
        </p:nvSpPr>
        <p:spPr>
          <a:xfrm>
            <a:off x="4850309" y="4622535"/>
            <a:ext cx="1390261" cy="284402"/>
          </a:xfrm>
          <a:prstGeom prst="lef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7161B7-526E-DEC0-440D-EDFBCE5308C8}"/>
              </a:ext>
            </a:extLst>
          </p:cNvPr>
          <p:cNvSpPr txBox="1"/>
          <p:nvPr/>
        </p:nvSpPr>
        <p:spPr>
          <a:xfrm>
            <a:off x="5032450" y="4826758"/>
            <a:ext cx="1309910" cy="369332"/>
          </a:xfrm>
          <a:prstGeom prst="rect">
            <a:avLst/>
          </a:prstGeom>
          <a:noFill/>
        </p:spPr>
        <p:txBody>
          <a:bodyPr wrap="none" rtlCol="0">
            <a:spAutoFit/>
          </a:bodyPr>
          <a:lstStyle/>
          <a:p>
            <a:r>
              <a:rPr lang="en-US" dirty="0"/>
              <a:t>Equivalent</a:t>
            </a:r>
          </a:p>
        </p:txBody>
      </p:sp>
    </p:spTree>
    <p:extLst>
      <p:ext uri="{BB962C8B-B14F-4D97-AF65-F5344CB8AC3E}">
        <p14:creationId xmlns:p14="http://schemas.microsoft.com/office/powerpoint/2010/main" val="175740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0958F-5593-816F-3051-13CBE8C02BD9}"/>
              </a:ext>
            </a:extLst>
          </p:cNvPr>
          <p:cNvSpPr>
            <a:spLocks noGrp="1"/>
          </p:cNvSpPr>
          <p:nvPr>
            <p:ph type="title"/>
          </p:nvPr>
        </p:nvSpPr>
        <p:spPr/>
        <p:txBody>
          <a:bodyPr/>
          <a:lstStyle/>
          <a:p>
            <a:r>
              <a:rPr lang="en-US" dirty="0"/>
              <a:t>Generators</a:t>
            </a:r>
          </a:p>
        </p:txBody>
      </p:sp>
      <p:sp>
        <p:nvSpPr>
          <p:cNvPr id="3" name="Content Placeholder 2">
            <a:extLst>
              <a:ext uri="{FF2B5EF4-FFF2-40B4-BE49-F238E27FC236}">
                <a16:creationId xmlns:a16="http://schemas.microsoft.com/office/drawing/2014/main" id="{4445BBAC-4C70-5A65-DFC9-7C46B8EB39FA}"/>
              </a:ext>
            </a:extLst>
          </p:cNvPr>
          <p:cNvSpPr>
            <a:spLocks noGrp="1"/>
          </p:cNvSpPr>
          <p:nvPr>
            <p:ph sz="quarter" idx="13"/>
          </p:nvPr>
        </p:nvSpPr>
        <p:spPr/>
        <p:txBody>
          <a:bodyPr>
            <a:normAutofit lnSpcReduction="10000"/>
          </a:bodyPr>
          <a:lstStyle/>
          <a:p>
            <a:r>
              <a:rPr lang="en-US" dirty="0"/>
              <a:t>Generators are a way of defining iterators using a simple function notation. </a:t>
            </a:r>
          </a:p>
          <a:p>
            <a:r>
              <a:rPr lang="en-US" dirty="0"/>
              <a:t>Generators are functions that use the </a:t>
            </a:r>
            <a:r>
              <a:rPr lang="en-US" dirty="0">
                <a:solidFill>
                  <a:srgbClr val="FFC000"/>
                </a:solidFill>
                <a:latin typeface="Consolas" panose="020B0609020204030204" pitchFamily="49" charset="0"/>
              </a:rPr>
              <a:t>yield</a:t>
            </a:r>
            <a:r>
              <a:rPr lang="en-US" dirty="0"/>
              <a:t> statement to return results when they are ready, but Python will remember the context of the generator when this happens. </a:t>
            </a:r>
          </a:p>
          <a:p>
            <a:r>
              <a:rPr lang="en-US" dirty="0"/>
              <a:t>Even though generators are not technically iterator objects, they can be used wherever iterators are used. </a:t>
            </a:r>
          </a:p>
          <a:p>
            <a:r>
              <a:rPr lang="en-US" dirty="0"/>
              <a:t>Generators are desirable because they are </a:t>
            </a:r>
            <a:r>
              <a:rPr lang="en-US" i="1" dirty="0"/>
              <a:t>lazy</a:t>
            </a:r>
            <a:r>
              <a:rPr lang="en-US" dirty="0"/>
              <a:t>: they do no work until the first value is requested, and they only do enough work to produce that value. As a result, they use fewer resources, and are usable on more kinds of </a:t>
            </a:r>
            <a:r>
              <a:rPr lang="en-US" dirty="0" err="1"/>
              <a:t>iterables</a:t>
            </a:r>
            <a:r>
              <a:rPr lang="en-US" dirty="0"/>
              <a:t>. </a:t>
            </a:r>
          </a:p>
          <a:p>
            <a:endParaRPr lang="en-US" dirty="0"/>
          </a:p>
        </p:txBody>
      </p:sp>
    </p:spTree>
    <p:extLst>
      <p:ext uri="{BB962C8B-B14F-4D97-AF65-F5344CB8AC3E}">
        <p14:creationId xmlns:p14="http://schemas.microsoft.com/office/powerpoint/2010/main" val="10109577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CF00C-BBDD-49E2-696B-087230D6AEB0}"/>
              </a:ext>
            </a:extLst>
          </p:cNvPr>
          <p:cNvSpPr>
            <a:spLocks noGrp="1"/>
          </p:cNvSpPr>
          <p:nvPr>
            <p:ph type="title"/>
          </p:nvPr>
        </p:nvSpPr>
        <p:spPr/>
        <p:txBody>
          <a:bodyPr/>
          <a:lstStyle/>
          <a:p>
            <a:r>
              <a:rPr lang="en-US" dirty="0"/>
              <a:t>Generators and iterators</a:t>
            </a:r>
          </a:p>
        </p:txBody>
      </p:sp>
      <p:sp>
        <p:nvSpPr>
          <p:cNvPr id="3" name="Content Placeholder 2">
            <a:extLst>
              <a:ext uri="{FF2B5EF4-FFF2-40B4-BE49-F238E27FC236}">
                <a16:creationId xmlns:a16="http://schemas.microsoft.com/office/drawing/2014/main" id="{292AE786-9948-C0E8-F961-8A5BA2F84720}"/>
              </a:ext>
            </a:extLst>
          </p:cNvPr>
          <p:cNvSpPr>
            <a:spLocks noGrp="1"/>
          </p:cNvSpPr>
          <p:nvPr>
            <p:ph sz="quarter" idx="13"/>
          </p:nvPr>
        </p:nvSpPr>
        <p:spPr/>
        <p:txBody>
          <a:bodyPr>
            <a:normAutofit/>
          </a:bodyPr>
          <a:lstStyle/>
          <a:p>
            <a:r>
              <a:rPr lang="en-US" dirty="0"/>
              <a:t>An easy way to create “iterators”. Use the yield statement whenever data is returned. The generator will pick up where it left off when next() is called. </a:t>
            </a:r>
          </a:p>
          <a:p>
            <a:endParaRPr lang="en-US" dirty="0"/>
          </a:p>
          <a:p>
            <a:endParaRPr lang="en-US" dirty="0"/>
          </a:p>
          <a:p>
            <a:endParaRPr lang="en-US" dirty="0"/>
          </a:p>
          <a:p>
            <a:r>
              <a:rPr lang="en-US" dirty="0"/>
              <a:t>See lect2/</a:t>
            </a:r>
            <a:r>
              <a:rPr lang="en-US" dirty="0" err="1"/>
              <a:t>generator.py</a:t>
            </a:r>
            <a:endParaRPr lang="en-US" dirty="0"/>
          </a:p>
          <a:p>
            <a:endParaRPr lang="en-US" dirty="0"/>
          </a:p>
        </p:txBody>
      </p:sp>
      <p:sp>
        <p:nvSpPr>
          <p:cNvPr id="4" name="TextBox 3">
            <a:extLst>
              <a:ext uri="{FF2B5EF4-FFF2-40B4-BE49-F238E27FC236}">
                <a16:creationId xmlns:a16="http://schemas.microsoft.com/office/drawing/2014/main" id="{D15E0D75-062E-8B8B-620E-D50089F75CCB}"/>
              </a:ext>
            </a:extLst>
          </p:cNvPr>
          <p:cNvSpPr txBox="1"/>
          <p:nvPr/>
        </p:nvSpPr>
        <p:spPr>
          <a:xfrm>
            <a:off x="1850518" y="2777766"/>
            <a:ext cx="3097323" cy="1477328"/>
          </a:xfrm>
          <a:prstGeom prst="rect">
            <a:avLst/>
          </a:prstGeom>
          <a:noFill/>
        </p:spPr>
        <p:txBody>
          <a:bodyPr wrap="none" rtlCol="0">
            <a:spAutoFit/>
          </a:bodyPr>
          <a:lstStyle/>
          <a:p>
            <a:r>
              <a:rPr lang="en-US" dirty="0">
                <a:latin typeface="Consolas" panose="020B0609020204030204" pitchFamily="49" charset="0"/>
              </a:rPr>
              <a:t>def </a:t>
            </a:r>
            <a:r>
              <a:rPr lang="en-US" dirty="0" err="1">
                <a:latin typeface="Consolas" panose="020B0609020204030204" pitchFamily="49" charset="0"/>
              </a:rPr>
              <a:t>count_generator</a:t>
            </a:r>
            <a:r>
              <a:rPr lang="en-US" dirty="0">
                <a:latin typeface="Consolas" panose="020B0609020204030204" pitchFamily="49" charset="0"/>
              </a:rPr>
              <a:t>(): </a:t>
            </a:r>
          </a:p>
          <a:p>
            <a:r>
              <a:rPr lang="en-US" dirty="0">
                <a:latin typeface="Consolas" panose="020B0609020204030204" pitchFamily="49" charset="0"/>
              </a:rPr>
              <a:t>	n = 0 </a:t>
            </a:r>
          </a:p>
          <a:p>
            <a:r>
              <a:rPr lang="en-US" dirty="0">
                <a:latin typeface="Consolas" panose="020B0609020204030204" pitchFamily="49" charset="0"/>
              </a:rPr>
              <a:t>	while True: </a:t>
            </a:r>
          </a:p>
          <a:p>
            <a:r>
              <a:rPr lang="en-US" dirty="0">
                <a:latin typeface="Consolas" panose="020B0609020204030204" pitchFamily="49" charset="0"/>
              </a:rPr>
              <a:t>		yield n </a:t>
            </a:r>
          </a:p>
          <a:p>
            <a:r>
              <a:rPr lang="en-US" dirty="0">
                <a:latin typeface="Consolas" panose="020B0609020204030204" pitchFamily="49" charset="0"/>
              </a:rPr>
              <a:t>		n = n + 1</a:t>
            </a:r>
          </a:p>
        </p:txBody>
      </p:sp>
      <p:sp>
        <p:nvSpPr>
          <p:cNvPr id="5" name="TextBox 4">
            <a:extLst>
              <a:ext uri="{FF2B5EF4-FFF2-40B4-BE49-F238E27FC236}">
                <a16:creationId xmlns:a16="http://schemas.microsoft.com/office/drawing/2014/main" id="{9D2A84EF-0B16-C033-464E-DC2B315FBD61}"/>
              </a:ext>
            </a:extLst>
          </p:cNvPr>
          <p:cNvSpPr txBox="1"/>
          <p:nvPr/>
        </p:nvSpPr>
        <p:spPr>
          <a:xfrm>
            <a:off x="5884585" y="2916265"/>
            <a:ext cx="4315705" cy="1200329"/>
          </a:xfrm>
          <a:prstGeom prst="rect">
            <a:avLst/>
          </a:prstGeom>
          <a:noFill/>
        </p:spPr>
        <p:txBody>
          <a:bodyPr wrap="square" rtlCol="0">
            <a:spAutoFit/>
          </a:bodyPr>
          <a:lstStyle/>
          <a:p>
            <a:r>
              <a:rPr lang="en-US" dirty="0"/>
              <a:t>counter = </a:t>
            </a:r>
            <a:r>
              <a:rPr lang="en-US" dirty="0" err="1"/>
              <a:t>count_generator</a:t>
            </a:r>
            <a:r>
              <a:rPr lang="en-US" dirty="0"/>
              <a:t>()</a:t>
            </a:r>
          </a:p>
          <a:p>
            <a:r>
              <a:rPr lang="en-US" dirty="0"/>
              <a:t>next(counter) 		# prints 0</a:t>
            </a:r>
          </a:p>
          <a:p>
            <a:r>
              <a:rPr lang="en-US" dirty="0" err="1"/>
              <a:t>myIt</a:t>
            </a:r>
            <a:r>
              <a:rPr lang="en-US" dirty="0"/>
              <a:t>=</a:t>
            </a:r>
            <a:r>
              <a:rPr lang="en-US" dirty="0" err="1"/>
              <a:t>iter</a:t>
            </a:r>
            <a:r>
              <a:rPr lang="en-US" dirty="0"/>
              <a:t>(counter)	# sets up an iterator</a:t>
            </a:r>
          </a:p>
          <a:p>
            <a:endParaRPr lang="en-US" dirty="0"/>
          </a:p>
        </p:txBody>
      </p:sp>
    </p:spTree>
    <p:extLst>
      <p:ext uri="{BB962C8B-B14F-4D97-AF65-F5344CB8AC3E}">
        <p14:creationId xmlns:p14="http://schemas.microsoft.com/office/powerpoint/2010/main" val="2225493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D7CDF-4928-B442-6B8D-2374732ED334}"/>
              </a:ext>
            </a:extLst>
          </p:cNvPr>
          <p:cNvSpPr>
            <a:spLocks noGrp="1"/>
          </p:cNvSpPr>
          <p:nvPr>
            <p:ph type="title"/>
          </p:nvPr>
        </p:nvSpPr>
        <p:spPr/>
        <p:txBody>
          <a:bodyPr/>
          <a:lstStyle/>
          <a:p>
            <a:r>
              <a:rPr lang="en-US" dirty="0"/>
              <a:t>Modules</a:t>
            </a:r>
          </a:p>
        </p:txBody>
      </p:sp>
      <p:sp>
        <p:nvSpPr>
          <p:cNvPr id="3" name="Content Placeholder 2">
            <a:extLst>
              <a:ext uri="{FF2B5EF4-FFF2-40B4-BE49-F238E27FC236}">
                <a16:creationId xmlns:a16="http://schemas.microsoft.com/office/drawing/2014/main" id="{5224F529-04DB-3C65-FE4E-9A0D6E4649DA}"/>
              </a:ext>
            </a:extLst>
          </p:cNvPr>
          <p:cNvSpPr>
            <a:spLocks noGrp="1"/>
          </p:cNvSpPr>
          <p:nvPr>
            <p:ph sz="quarter" idx="13"/>
          </p:nvPr>
        </p:nvSpPr>
        <p:spPr>
          <a:xfrm>
            <a:off x="913774" y="1566408"/>
            <a:ext cx="4604157" cy="4224792"/>
          </a:xfrm>
        </p:spPr>
        <p:txBody>
          <a:bodyPr>
            <a:normAutofit fontScale="92500"/>
          </a:bodyPr>
          <a:lstStyle/>
          <a:p>
            <a:r>
              <a:rPr lang="en-US" dirty="0"/>
              <a:t>A module is a file containing Python definitions and statements, just like any Python program. </a:t>
            </a:r>
          </a:p>
          <a:p>
            <a:r>
              <a:rPr lang="en-US" dirty="0"/>
              <a:t>The file name is the module name with the suffix .</a:t>
            </a:r>
            <a:r>
              <a:rPr lang="en-US" dirty="0" err="1"/>
              <a:t>py</a:t>
            </a:r>
            <a:r>
              <a:rPr lang="en-US" dirty="0"/>
              <a:t> appended. </a:t>
            </a:r>
          </a:p>
          <a:p>
            <a:r>
              <a:rPr lang="en-US" dirty="0"/>
              <a:t>See lect2/mymodule.py for example</a:t>
            </a:r>
          </a:p>
          <a:p>
            <a:r>
              <a:rPr lang="en-US" dirty="0"/>
              <a:t>A module  </a:t>
            </a:r>
            <a:r>
              <a:rPr lang="en-US" dirty="0">
                <a:solidFill>
                  <a:schemeClr val="tx1"/>
                </a:solidFill>
              </a:rPr>
              <a:t>can be executed directly or imported by other  modules</a:t>
            </a:r>
            <a:endParaRPr lang="en-US" dirty="0"/>
          </a:p>
          <a:p>
            <a:endParaRPr lang="en-US" dirty="0"/>
          </a:p>
        </p:txBody>
      </p:sp>
      <p:sp>
        <p:nvSpPr>
          <p:cNvPr id="5" name="TextBox 4">
            <a:extLst>
              <a:ext uri="{FF2B5EF4-FFF2-40B4-BE49-F238E27FC236}">
                <a16:creationId xmlns:a16="http://schemas.microsoft.com/office/drawing/2014/main" id="{EAFCE5AE-F58E-F232-2FBE-7F20F96C3F5E}"/>
              </a:ext>
            </a:extLst>
          </p:cNvPr>
          <p:cNvSpPr txBox="1"/>
          <p:nvPr/>
        </p:nvSpPr>
        <p:spPr>
          <a:xfrm>
            <a:off x="6544811" y="1410426"/>
            <a:ext cx="4499950" cy="5078313"/>
          </a:xfrm>
          <a:prstGeom prst="rect">
            <a:avLst/>
          </a:prstGeom>
          <a:noFill/>
          <a:ln>
            <a:solidFill>
              <a:schemeClr val="tx1"/>
            </a:solidFill>
          </a:ln>
        </p:spPr>
        <p:txBody>
          <a:bodyPr wrap="none" rtlCol="0">
            <a:spAutoFit/>
          </a:bodyPr>
          <a:lstStyle/>
          <a:p>
            <a:r>
              <a:rPr kumimoji="0" lang="en-US" altLang="en-US" sz="1800" b="0" i="1" u="none" strike="noStrike" cap="none" normalizeH="0" baseline="0" dirty="0">
                <a:ln>
                  <a:noFill/>
                </a:ln>
                <a:solidFill>
                  <a:srgbClr val="808080"/>
                </a:solidFill>
                <a:effectLst/>
                <a:latin typeface="Arial" panose="020B0604020202020204" pitchFamily="34" charset="0"/>
                <a:cs typeface="Arial" panose="020B0604020202020204" pitchFamily="34" charset="0"/>
              </a:rPr>
              <a:t>''' Module </a:t>
            </a:r>
            <a:r>
              <a:rPr kumimoji="0" lang="en-US" altLang="en-US" sz="1800" b="0" i="1" u="none" strike="noStrike" cap="none" normalizeH="0" baseline="0" dirty="0" err="1">
                <a:ln>
                  <a:noFill/>
                </a:ln>
                <a:solidFill>
                  <a:srgbClr val="808080"/>
                </a:solidFill>
                <a:effectLst/>
                <a:latin typeface="Arial" panose="020B0604020202020204" pitchFamily="34" charset="0"/>
                <a:cs typeface="Arial" panose="020B0604020202020204" pitchFamily="34" charset="0"/>
              </a:rPr>
              <a:t>fib.py</a:t>
            </a:r>
            <a:r>
              <a:rPr kumimoji="0" lang="en-US" altLang="en-US" sz="1800" b="0" i="1" u="none" strike="noStrike" cap="none" normalizeH="0" baseline="0" dirty="0">
                <a:ln>
                  <a:noFill/>
                </a:ln>
                <a:solidFill>
                  <a:srgbClr val="808080"/>
                </a:solidFill>
                <a:effectLst/>
                <a:latin typeface="Arial" panose="020B0604020202020204" pitchFamily="34" charset="0"/>
                <a:cs typeface="Arial" panose="020B0604020202020204" pitchFamily="34" charset="0"/>
              </a:rPr>
              <a:t> ‘’’</a:t>
            </a:r>
          </a:p>
          <a:p>
            <a:endParaRPr kumimoji="0" lang="en-US" altLang="en-US" sz="1800" b="0" i="1" u="none" strike="noStrike" cap="none" normalizeH="0" baseline="0" dirty="0">
              <a:ln>
                <a:noFill/>
              </a:ln>
              <a:solidFill>
                <a:srgbClr val="808080"/>
              </a:solidFill>
              <a:effectLst/>
              <a:latin typeface="Arial" panose="020B0604020202020204" pitchFamily="34" charset="0"/>
              <a:cs typeface="Arial" panose="020B0604020202020204" pitchFamily="34" charset="0"/>
            </a:endParaRPr>
          </a:p>
          <a:p>
            <a:r>
              <a:rPr lang="en-US" altLang="en-US" dirty="0">
                <a:latin typeface="Arial" panose="020B0604020202020204" pitchFamily="34" charset="0"/>
                <a:cs typeface="Arial" panose="020B0604020202020204" pitchFamily="34" charset="0"/>
              </a:rPr>
              <a:t>print(“I am in Module </a:t>
            </a:r>
            <a:r>
              <a:rPr lang="en-US" altLang="en-US" dirty="0" err="1">
                <a:latin typeface="Arial" panose="020B0604020202020204" pitchFamily="34" charset="0"/>
                <a:cs typeface="Arial" panose="020B0604020202020204" pitchFamily="34" charset="0"/>
              </a:rPr>
              <a:t>fib.py</a:t>
            </a:r>
            <a:r>
              <a:rPr lang="en-US" altLang="en-US" dirty="0">
                <a:latin typeface="Arial" panose="020B0604020202020204" pitchFamily="34" charset="0"/>
                <a:cs typeface="Arial" panose="020B0604020202020204" pitchFamily="34" charset="0"/>
              </a:rPr>
              <a:t>”)</a:t>
            </a:r>
            <a:br>
              <a:rPr kumimoji="0" lang="en-US" altLang="en-US" sz="1800" b="0" i="1" u="none" strike="noStrike" cap="none" normalizeH="0" baseline="0" dirty="0">
                <a:ln>
                  <a:noFill/>
                </a:ln>
                <a:solidFill>
                  <a:srgbClr val="808080"/>
                </a:solidFill>
                <a:effectLst/>
                <a:latin typeface="Arial" panose="020B0604020202020204" pitchFamily="34" charset="0"/>
                <a:cs typeface="Arial" panose="020B0604020202020204" pitchFamily="34" charset="0"/>
              </a:rPr>
            </a:br>
            <a:r>
              <a:rPr kumimoji="0" lang="en-US" altLang="en-US" sz="1800" b="1" i="0" u="none" strike="noStrike" cap="none" normalizeH="0" baseline="0" dirty="0">
                <a:ln>
                  <a:noFill/>
                </a:ln>
                <a:solidFill>
                  <a:srgbClr val="000080"/>
                </a:solidFill>
                <a:effectLst/>
                <a:latin typeface="Arial" panose="020B0604020202020204" pitchFamily="34" charset="0"/>
                <a:cs typeface="Arial" panose="020B0604020202020204" pitchFamily="34" charset="0"/>
              </a:rPr>
              <a:t>def    </a:t>
            </a:r>
            <a:r>
              <a:rPr kumimoji="0" lang="en-US" altLang="en-US" sz="18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even_fib</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(n):</a:t>
            </a:r>
            <a:b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total  =  </a:t>
            </a:r>
            <a:r>
              <a:rPr kumimoji="0" lang="en-US" altLang="en-US" sz="1800" b="0" i="0" u="none" strike="noStrike" cap="none" normalizeH="0" baseline="0" dirty="0">
                <a:ln>
                  <a:noFill/>
                </a:ln>
                <a:solidFill>
                  <a:srgbClr val="0000FF"/>
                </a:solidFill>
                <a:effectLst/>
                <a:latin typeface="Arial" panose="020B0604020202020204" pitchFamily="34" charset="0"/>
                <a:cs typeface="Arial" panose="020B0604020202020204" pitchFamily="34" charset="0"/>
              </a:rPr>
              <a:t>0</a:t>
            </a:r>
            <a:br>
              <a:rPr kumimoji="0" lang="en-US" altLang="en-US" sz="1800" b="0" i="0" u="none" strike="noStrike" cap="none" normalizeH="0" baseline="0" dirty="0">
                <a:ln>
                  <a:noFill/>
                </a:ln>
                <a:solidFill>
                  <a:srgbClr val="0000FF"/>
                </a:solidFill>
                <a:effectLst/>
                <a:latin typeface="Arial" panose="020B0604020202020204" pitchFamily="34" charset="0"/>
                <a:cs typeface="Arial" panose="020B0604020202020204" pitchFamily="34" charset="0"/>
              </a:rPr>
            </a:br>
            <a:r>
              <a:rPr kumimoji="0" lang="en-US" altLang="en-US" sz="1800" b="0" i="0" u="none" strike="noStrike" cap="none" normalizeH="0" baseline="0" dirty="0">
                <a:ln>
                  <a:noFill/>
                </a:ln>
                <a:solidFill>
                  <a:srgbClr val="0000FF"/>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f1,    f2 =  </a:t>
            </a:r>
            <a:r>
              <a:rPr kumimoji="0" lang="en-US" altLang="en-US" sz="1800" b="0" i="0" u="none" strike="noStrike" cap="none" normalizeH="0" baseline="0" dirty="0">
                <a:ln>
                  <a:noFill/>
                </a:ln>
                <a:solidFill>
                  <a:srgbClr val="0000FF"/>
                </a:solidFill>
                <a:effectLst/>
                <a:latin typeface="Arial" panose="020B0604020202020204" pitchFamily="34" charset="0"/>
                <a:cs typeface="Arial" panose="020B0604020202020204" pitchFamily="34" charset="0"/>
              </a:rPr>
              <a:t>1</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a:ln>
                  <a:noFill/>
                </a:ln>
                <a:solidFill>
                  <a:srgbClr val="0000FF"/>
                </a:solidFill>
                <a:effectLst/>
                <a:latin typeface="Arial" panose="020B0604020202020204" pitchFamily="34" charset="0"/>
                <a:cs typeface="Arial" panose="020B0604020202020204" pitchFamily="34" charset="0"/>
              </a:rPr>
              <a:t>2</a:t>
            </a:r>
            <a:br>
              <a:rPr kumimoji="0" lang="en-US" altLang="en-US" sz="1800" b="0" i="0" u="none" strike="noStrike" cap="none" normalizeH="0" baseline="0" dirty="0">
                <a:ln>
                  <a:noFill/>
                </a:ln>
                <a:solidFill>
                  <a:srgbClr val="0000FF"/>
                </a:solidFill>
                <a:effectLst/>
                <a:latin typeface="Arial" panose="020B0604020202020204" pitchFamily="34" charset="0"/>
                <a:cs typeface="Arial" panose="020B0604020202020204" pitchFamily="34" charset="0"/>
              </a:rPr>
            </a:br>
            <a:r>
              <a:rPr kumimoji="0" lang="en-US" altLang="en-US" sz="1800" b="0" i="0" u="none" strike="noStrike" cap="none" normalizeH="0" baseline="0" dirty="0">
                <a:ln>
                  <a:noFill/>
                </a:ln>
                <a:solidFill>
                  <a:srgbClr val="0000FF"/>
                </a:solidFill>
                <a:effectLst/>
                <a:latin typeface="Arial" panose="020B0604020202020204" pitchFamily="34" charset="0"/>
                <a:cs typeface="Arial" panose="020B0604020202020204" pitchFamily="34" charset="0"/>
              </a:rPr>
              <a:t>    </a:t>
            </a:r>
            <a:r>
              <a:rPr kumimoji="0" lang="en-US" altLang="en-US" sz="1800" b="1" i="0" u="none" strike="noStrike" cap="none" normalizeH="0" baseline="0" dirty="0">
                <a:ln>
                  <a:noFill/>
                </a:ln>
                <a:solidFill>
                  <a:srgbClr val="000080"/>
                </a:solidFill>
                <a:effectLst/>
                <a:latin typeface="Arial" panose="020B0604020202020204" pitchFamily="34" charset="0"/>
                <a:cs typeface="Arial" panose="020B0604020202020204" pitchFamily="34" charset="0"/>
              </a:rPr>
              <a:t>while  </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f1 &lt;  n:</a:t>
            </a:r>
            <a:b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800" b="1" i="0" u="none" strike="noStrike" cap="none" normalizeH="0" baseline="0" dirty="0">
                <a:ln>
                  <a:noFill/>
                </a:ln>
                <a:solidFill>
                  <a:srgbClr val="000080"/>
                </a:solidFill>
                <a:effectLst/>
                <a:latin typeface="Arial" panose="020B0604020202020204" pitchFamily="34" charset="0"/>
                <a:cs typeface="Arial" panose="020B0604020202020204" pitchFamily="34" charset="0"/>
              </a:rPr>
              <a:t>if </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f1 %  </a:t>
            </a:r>
            <a:r>
              <a:rPr kumimoji="0" lang="en-US" altLang="en-US" sz="1800" b="0" i="0" u="none" strike="noStrike" cap="none" normalizeH="0" baseline="0" dirty="0">
                <a:ln>
                  <a:noFill/>
                </a:ln>
                <a:solidFill>
                  <a:srgbClr val="0000FF"/>
                </a:solidFill>
                <a:effectLst/>
                <a:latin typeface="Arial" panose="020B0604020202020204" pitchFamily="34" charset="0"/>
                <a:cs typeface="Arial" panose="020B0604020202020204" pitchFamily="34" charset="0"/>
              </a:rPr>
              <a:t>2  </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a:ln>
                  <a:noFill/>
                </a:ln>
                <a:solidFill>
                  <a:srgbClr val="0000FF"/>
                </a:solidFill>
                <a:effectLst/>
                <a:latin typeface="Arial" panose="020B0604020202020204" pitchFamily="34" charset="0"/>
                <a:cs typeface="Arial" panose="020B0604020202020204" pitchFamily="34" charset="0"/>
              </a:rPr>
              <a:t>0</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b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total  =  total  +  f1</a:t>
            </a:r>
            <a:b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f1,    f2 =  f2,    f1 +  f2</a:t>
            </a:r>
            <a:b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800" b="1" i="0" u="none" strike="noStrike" cap="none" normalizeH="0" baseline="0" dirty="0">
                <a:ln>
                  <a:noFill/>
                </a:ln>
                <a:solidFill>
                  <a:srgbClr val="000080"/>
                </a:solidFill>
                <a:effectLst/>
                <a:latin typeface="Arial" panose="020B0604020202020204" pitchFamily="34" charset="0"/>
                <a:cs typeface="Arial" panose="020B0604020202020204" pitchFamily="34" charset="0"/>
              </a:rPr>
              <a:t>return </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total</a:t>
            </a:r>
          </a:p>
          <a:p>
            <a:endParaRPr lang="en-US" altLang="en-US" dirty="0">
              <a:solidFill>
                <a:srgbClr val="000000"/>
              </a:solidFill>
              <a:latin typeface="Arial" panose="020B0604020202020204" pitchFamily="34" charset="0"/>
              <a:cs typeface="Arial" panose="020B0604020202020204" pitchFamily="34" charset="0"/>
            </a:endParaRPr>
          </a:p>
          <a:p>
            <a:r>
              <a:rPr lang="en-US" altLang="en-US" dirty="0">
                <a:solidFill>
                  <a:srgbClr val="000000"/>
                </a:solidFill>
                <a:latin typeface="Arial" panose="020B0604020202020204" pitchFamily="34" charset="0"/>
                <a:cs typeface="Arial" panose="020B0604020202020204" pitchFamily="34" charset="0"/>
              </a:rPr>
              <a:t>a = “Hello World!”</a:t>
            </a:r>
          </a:p>
          <a:p>
            <a:r>
              <a:rPr lang="en-US" altLang="en-US" dirty="0">
                <a:solidFill>
                  <a:srgbClr val="000000"/>
                </a:solidFill>
                <a:latin typeface="Arial" panose="020B0604020202020204" pitchFamily="34" charset="0"/>
                <a:cs typeface="Arial" panose="020B0604020202020204" pitchFamily="34" charset="0"/>
              </a:rPr>
              <a:t>p</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rint(a)</a:t>
            </a:r>
            <a:b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b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1800" b="1" i="0" u="none" strike="noStrike" cap="none" normalizeH="0" baseline="0" dirty="0">
                <a:ln>
                  <a:noFill/>
                </a:ln>
                <a:solidFill>
                  <a:srgbClr val="000080"/>
                </a:solidFill>
                <a:effectLst/>
                <a:latin typeface="Arial" panose="020B0604020202020204" pitchFamily="34" charset="0"/>
                <a:cs typeface="Arial" panose="020B0604020202020204" pitchFamily="34" charset="0"/>
              </a:rPr>
              <a:t>if </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__name__   == </a:t>
            </a:r>
            <a:r>
              <a:rPr kumimoji="0" lang="en-US" altLang="en-US" sz="1800" b="1" i="0" u="none" strike="noStrike" cap="none" normalizeH="0" baseline="0" dirty="0">
                <a:ln>
                  <a:noFill/>
                </a:ln>
                <a:solidFill>
                  <a:srgbClr val="008080"/>
                </a:solidFill>
                <a:effectLst/>
                <a:latin typeface="Arial" panose="020B0604020202020204" pitchFamily="34" charset="0"/>
                <a:cs typeface="Arial" panose="020B0604020202020204" pitchFamily="34" charset="0"/>
              </a:rPr>
              <a:t>"__main__"</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b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limit=</a:t>
            </a:r>
            <a:r>
              <a:rPr kumimoji="0" lang="en-US" altLang="en-US" sz="1800" b="0" i="0" u="none" strike="noStrike" cap="none" normalizeH="0" baseline="0" dirty="0">
                <a:ln>
                  <a:noFill/>
                </a:ln>
                <a:solidFill>
                  <a:srgbClr val="000080"/>
                </a:solidFill>
                <a:effectLst/>
                <a:latin typeface="Arial" panose="020B0604020202020204" pitchFamily="34" charset="0"/>
                <a:cs typeface="Arial" panose="020B0604020202020204" pitchFamily="34" charset="0"/>
              </a:rPr>
              <a:t>input</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r>
              <a:rPr kumimoji="0" lang="en-US" altLang="en-US" sz="1800" b="1" i="0" u="none" strike="noStrike" cap="none" normalizeH="0" baseline="0" dirty="0">
                <a:ln>
                  <a:noFill/>
                </a:ln>
                <a:solidFill>
                  <a:srgbClr val="008080"/>
                </a:solidFill>
                <a:effectLst/>
                <a:latin typeface="Arial" panose="020B0604020202020204" pitchFamily="34" charset="0"/>
                <a:cs typeface="Arial" panose="020B0604020202020204" pitchFamily="34" charset="0"/>
              </a:rPr>
              <a:t>"Max Fibonacci number: "</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b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a:ln>
                  <a:noFill/>
                </a:ln>
                <a:solidFill>
                  <a:srgbClr val="000080"/>
                </a:solidFill>
                <a:effectLst/>
                <a:latin typeface="Arial" panose="020B0604020202020204" pitchFamily="34" charset="0"/>
                <a:cs typeface="Arial" panose="020B0604020202020204" pitchFamily="34" charset="0"/>
              </a:rPr>
              <a:t>print</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r>
              <a:rPr kumimoji="0" lang="en-US" altLang="en-US" sz="18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even_fib</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r>
              <a:rPr kumimoji="0" lang="en-US" altLang="en-US" sz="1800" b="0" i="0" u="none" strike="noStrike" cap="none" normalizeH="0" baseline="0" dirty="0">
                <a:ln>
                  <a:noFill/>
                </a:ln>
                <a:solidFill>
                  <a:srgbClr val="000080"/>
                </a:solidFill>
                <a:effectLst/>
                <a:latin typeface="Arial" panose="020B0604020202020204" pitchFamily="34" charset="0"/>
                <a:cs typeface="Arial" panose="020B0604020202020204" pitchFamily="34" charset="0"/>
              </a:rPr>
              <a:t>int</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(limit)))</a:t>
            </a:r>
            <a:endParaRPr lang="en-US" dirty="0"/>
          </a:p>
        </p:txBody>
      </p:sp>
    </p:spTree>
    <p:extLst>
      <p:ext uri="{BB962C8B-B14F-4D97-AF65-F5344CB8AC3E}">
        <p14:creationId xmlns:p14="http://schemas.microsoft.com/office/powerpoint/2010/main" val="1782409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D7CDF-4928-B442-6B8D-2374732ED334}"/>
              </a:ext>
            </a:extLst>
          </p:cNvPr>
          <p:cNvSpPr>
            <a:spLocks noGrp="1"/>
          </p:cNvSpPr>
          <p:nvPr>
            <p:ph type="title"/>
          </p:nvPr>
        </p:nvSpPr>
        <p:spPr/>
        <p:txBody>
          <a:bodyPr/>
          <a:lstStyle/>
          <a:p>
            <a:r>
              <a:rPr lang="en-US" dirty="0"/>
              <a:t>Modules</a:t>
            </a:r>
          </a:p>
        </p:txBody>
      </p:sp>
      <p:sp>
        <p:nvSpPr>
          <p:cNvPr id="3" name="Content Placeholder 2">
            <a:extLst>
              <a:ext uri="{FF2B5EF4-FFF2-40B4-BE49-F238E27FC236}">
                <a16:creationId xmlns:a16="http://schemas.microsoft.com/office/drawing/2014/main" id="{5224F529-04DB-3C65-FE4E-9A0D6E4649DA}"/>
              </a:ext>
            </a:extLst>
          </p:cNvPr>
          <p:cNvSpPr>
            <a:spLocks noGrp="1"/>
          </p:cNvSpPr>
          <p:nvPr>
            <p:ph sz="quarter" idx="13"/>
          </p:nvPr>
        </p:nvSpPr>
        <p:spPr>
          <a:xfrm>
            <a:off x="913774" y="1566408"/>
            <a:ext cx="10363826" cy="3990937"/>
          </a:xfrm>
        </p:spPr>
        <p:txBody>
          <a:bodyPr>
            <a:normAutofit fontScale="92500" lnSpcReduction="10000"/>
          </a:bodyPr>
          <a:lstStyle/>
          <a:p>
            <a:r>
              <a:rPr lang="en-US" dirty="0"/>
              <a:t>A module can be </a:t>
            </a:r>
            <a:r>
              <a:rPr lang="en-US" dirty="0">
                <a:solidFill>
                  <a:srgbClr val="C00000"/>
                </a:solidFill>
              </a:rPr>
              <a:t>import</a:t>
            </a:r>
            <a:r>
              <a:rPr lang="en-US" dirty="0"/>
              <a:t>ed from another python file.</a:t>
            </a:r>
          </a:p>
          <a:p>
            <a:r>
              <a:rPr lang="en-US" dirty="0"/>
              <a:t>See lect3/myimport.py for example. Note the syntax for the import statement (no quote around module name).</a:t>
            </a:r>
          </a:p>
          <a:p>
            <a:r>
              <a:rPr lang="en-US" dirty="0"/>
              <a:t>Import in python is similar to ‘#include’ in C++ with some differences</a:t>
            </a:r>
          </a:p>
          <a:p>
            <a:pPr lvl="1"/>
            <a:r>
              <a:rPr lang="en-US" dirty="0"/>
              <a:t>The functions and global variables defined </a:t>
            </a:r>
            <a:r>
              <a:rPr lang="en-US" dirty="0">
                <a:solidFill>
                  <a:srgbClr val="C00000"/>
                </a:solidFill>
              </a:rPr>
              <a:t>within the scope of the module</a:t>
            </a:r>
            <a:r>
              <a:rPr lang="en-US" dirty="0"/>
              <a:t>. Global variable </a:t>
            </a:r>
            <a:r>
              <a:rPr lang="en-US" dirty="0" err="1"/>
              <a:t>aString</a:t>
            </a:r>
            <a:r>
              <a:rPr lang="en-US" dirty="0"/>
              <a:t> in </a:t>
            </a:r>
            <a:r>
              <a:rPr lang="en-US" dirty="0" err="1"/>
              <a:t>myModule</a:t>
            </a:r>
            <a:r>
              <a:rPr lang="en-US" dirty="0"/>
              <a:t> that is imported by myimport.py is accessed by </a:t>
            </a:r>
            <a:r>
              <a:rPr lang="en-US" dirty="0" err="1"/>
              <a:t>myModule.aString</a:t>
            </a:r>
            <a:r>
              <a:rPr lang="en-US" dirty="0"/>
              <a:t>.</a:t>
            </a:r>
          </a:p>
          <a:p>
            <a:pPr lvl="1"/>
            <a:r>
              <a:rPr lang="en-US" dirty="0"/>
              <a:t>Modules can contain executable statements aside from definitions. These are executed only the first time the module name is encountered in an import statement as well as if the file is executed as a script.</a:t>
            </a:r>
          </a:p>
          <a:p>
            <a:pPr lvl="2"/>
            <a:r>
              <a:rPr lang="en-US" dirty="0"/>
              <a:t>Code in a module – functions, global code, etc. is </a:t>
            </a:r>
            <a:r>
              <a:rPr lang="en-US" b="1" i="1" dirty="0">
                <a:solidFill>
                  <a:schemeClr val="accent6"/>
                </a:solidFill>
              </a:rPr>
              <a:t>evaluated upon import</a:t>
            </a:r>
            <a:r>
              <a:rPr lang="en-US" dirty="0"/>
              <a:t>.</a:t>
            </a:r>
          </a:p>
        </p:txBody>
      </p:sp>
      <p:sp>
        <p:nvSpPr>
          <p:cNvPr id="4" name="TextBox 3">
            <a:extLst>
              <a:ext uri="{FF2B5EF4-FFF2-40B4-BE49-F238E27FC236}">
                <a16:creationId xmlns:a16="http://schemas.microsoft.com/office/drawing/2014/main" id="{AF4A7D8F-A770-712B-545C-436488E229A6}"/>
              </a:ext>
            </a:extLst>
          </p:cNvPr>
          <p:cNvSpPr txBox="1"/>
          <p:nvPr/>
        </p:nvSpPr>
        <p:spPr>
          <a:xfrm>
            <a:off x="4586612" y="5708421"/>
            <a:ext cx="3018775" cy="646331"/>
          </a:xfrm>
          <a:prstGeom prst="rect">
            <a:avLst/>
          </a:prstGeom>
          <a:noFill/>
          <a:ln>
            <a:solidFill>
              <a:schemeClr val="tx1"/>
            </a:solidFill>
          </a:ln>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80"/>
                </a:solidFill>
                <a:effectLst/>
                <a:latin typeface="Arial" panose="020B0604020202020204" pitchFamily="34" charset="0"/>
                <a:cs typeface="Arial" panose="020B0604020202020204" pitchFamily="34" charset="0"/>
              </a:rPr>
              <a:t>import </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fib</a:t>
            </a:r>
            <a:b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1800" b="0" i="0" u="none" strike="noStrike" cap="none" normalizeH="0" baseline="0" dirty="0">
                <a:ln>
                  <a:noFill/>
                </a:ln>
                <a:solidFill>
                  <a:srgbClr val="000080"/>
                </a:solidFill>
                <a:effectLst/>
                <a:latin typeface="Arial" panose="020B0604020202020204" pitchFamily="34" charset="0"/>
                <a:cs typeface="Arial" panose="020B0604020202020204" pitchFamily="34" charset="0"/>
              </a:rPr>
              <a:t>print</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r>
              <a:rPr kumimoji="0" lang="en-US" altLang="en-US" sz="18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fib.even_fib</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r>
              <a:rPr kumimoji="0" lang="en-US" altLang="en-US" sz="1800" b="0" i="0" u="none" strike="noStrike" cap="none" normalizeH="0" baseline="0" dirty="0">
                <a:ln>
                  <a:noFill/>
                </a:ln>
                <a:solidFill>
                  <a:srgbClr val="0000FF"/>
                </a:solidFill>
                <a:effectLst/>
                <a:latin typeface="Arial" panose="020B0604020202020204" pitchFamily="34" charset="0"/>
                <a:cs typeface="Arial" panose="020B0604020202020204" pitchFamily="34" charset="0"/>
              </a:rPr>
              <a:t>4000000</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1098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D7CDF-4928-B442-6B8D-2374732ED334}"/>
              </a:ext>
            </a:extLst>
          </p:cNvPr>
          <p:cNvSpPr>
            <a:spLocks noGrp="1"/>
          </p:cNvSpPr>
          <p:nvPr>
            <p:ph type="title"/>
          </p:nvPr>
        </p:nvSpPr>
        <p:spPr/>
        <p:txBody>
          <a:bodyPr/>
          <a:lstStyle/>
          <a:p>
            <a:r>
              <a:rPr lang="en-US" dirty="0"/>
              <a:t>Modules</a:t>
            </a:r>
          </a:p>
        </p:txBody>
      </p:sp>
      <p:sp>
        <p:nvSpPr>
          <p:cNvPr id="3" name="Content Placeholder 2">
            <a:extLst>
              <a:ext uri="{FF2B5EF4-FFF2-40B4-BE49-F238E27FC236}">
                <a16:creationId xmlns:a16="http://schemas.microsoft.com/office/drawing/2014/main" id="{5224F529-04DB-3C65-FE4E-9A0D6E4649DA}"/>
              </a:ext>
            </a:extLst>
          </p:cNvPr>
          <p:cNvSpPr>
            <a:spLocks noGrp="1"/>
          </p:cNvSpPr>
          <p:nvPr>
            <p:ph sz="quarter" idx="13"/>
          </p:nvPr>
        </p:nvSpPr>
        <p:spPr>
          <a:xfrm>
            <a:off x="913774" y="1566408"/>
            <a:ext cx="5182226" cy="4224792"/>
          </a:xfrm>
        </p:spPr>
        <p:txBody>
          <a:bodyPr>
            <a:normAutofit fontScale="92500" lnSpcReduction="10000"/>
          </a:bodyPr>
          <a:lstStyle/>
          <a:p>
            <a:r>
              <a:rPr lang="en-US" dirty="0"/>
              <a:t>Within a module, the module’s name (as a string) is available as the value of the global variable __name__.  (</a:t>
            </a:r>
            <a:r>
              <a:rPr lang="en-US" i="1" dirty="0"/>
              <a:t>two underscores on both sides!)</a:t>
            </a:r>
          </a:p>
          <a:p>
            <a:r>
              <a:rPr lang="en-US" dirty="0"/>
              <a:t>If a module is executed directly however, the value of the global variable __name__ will be “__main__”. </a:t>
            </a:r>
          </a:p>
          <a:p>
            <a:pPr lvl="1"/>
            <a:r>
              <a:rPr lang="en-US" dirty="0"/>
              <a:t>You would often see the following structure in a module, what does it do?</a:t>
            </a:r>
          </a:p>
          <a:p>
            <a:pPr marL="914400" lvl="2" indent="0">
              <a:buNone/>
            </a:pPr>
            <a:r>
              <a:rPr lang="en-US" dirty="0"/>
              <a:t>If __name__ ==  “__main__”:</a:t>
            </a:r>
          </a:p>
          <a:p>
            <a:pPr marL="914400" lvl="2" indent="0">
              <a:buNone/>
            </a:pPr>
            <a:r>
              <a:rPr lang="en-US" dirty="0"/>
              <a:t>        statements</a:t>
            </a:r>
          </a:p>
        </p:txBody>
      </p:sp>
      <p:sp>
        <p:nvSpPr>
          <p:cNvPr id="5" name="TextBox 4">
            <a:extLst>
              <a:ext uri="{FF2B5EF4-FFF2-40B4-BE49-F238E27FC236}">
                <a16:creationId xmlns:a16="http://schemas.microsoft.com/office/drawing/2014/main" id="{8F98F039-592F-D10E-9FBA-2459F08FA3E0}"/>
              </a:ext>
            </a:extLst>
          </p:cNvPr>
          <p:cNvSpPr txBox="1"/>
          <p:nvPr/>
        </p:nvSpPr>
        <p:spPr>
          <a:xfrm>
            <a:off x="6622632" y="1342332"/>
            <a:ext cx="4499950" cy="5078313"/>
          </a:xfrm>
          <a:prstGeom prst="rect">
            <a:avLst/>
          </a:prstGeom>
          <a:noFill/>
          <a:ln>
            <a:solidFill>
              <a:schemeClr val="tx1"/>
            </a:solidFill>
          </a:ln>
        </p:spPr>
        <p:txBody>
          <a:bodyPr wrap="none" rtlCol="0">
            <a:spAutoFit/>
          </a:bodyPr>
          <a:lstStyle/>
          <a:p>
            <a:r>
              <a:rPr kumimoji="0" lang="en-US" altLang="en-US" sz="1800" b="0" i="1" u="none" strike="noStrike" cap="none" normalizeH="0" baseline="0" dirty="0">
                <a:ln>
                  <a:noFill/>
                </a:ln>
                <a:solidFill>
                  <a:srgbClr val="808080"/>
                </a:solidFill>
                <a:effectLst/>
                <a:latin typeface="Arial" panose="020B0604020202020204" pitchFamily="34" charset="0"/>
                <a:cs typeface="Arial" panose="020B0604020202020204" pitchFamily="34" charset="0"/>
              </a:rPr>
              <a:t>''' Module </a:t>
            </a:r>
            <a:r>
              <a:rPr kumimoji="0" lang="en-US" altLang="en-US" sz="1800" b="0" i="1" u="none" strike="noStrike" cap="none" normalizeH="0" baseline="0" dirty="0" err="1">
                <a:ln>
                  <a:noFill/>
                </a:ln>
                <a:solidFill>
                  <a:srgbClr val="808080"/>
                </a:solidFill>
                <a:effectLst/>
                <a:latin typeface="Arial" panose="020B0604020202020204" pitchFamily="34" charset="0"/>
                <a:cs typeface="Arial" panose="020B0604020202020204" pitchFamily="34" charset="0"/>
              </a:rPr>
              <a:t>fib.py</a:t>
            </a:r>
            <a:r>
              <a:rPr kumimoji="0" lang="en-US" altLang="en-US" sz="1800" b="0" i="1" u="none" strike="noStrike" cap="none" normalizeH="0" baseline="0" dirty="0">
                <a:ln>
                  <a:noFill/>
                </a:ln>
                <a:solidFill>
                  <a:srgbClr val="808080"/>
                </a:solidFill>
                <a:effectLst/>
                <a:latin typeface="Arial" panose="020B0604020202020204" pitchFamily="34" charset="0"/>
                <a:cs typeface="Arial" panose="020B0604020202020204" pitchFamily="34" charset="0"/>
              </a:rPr>
              <a:t> ‘’’</a:t>
            </a:r>
          </a:p>
          <a:p>
            <a:endParaRPr kumimoji="0" lang="en-US" altLang="en-US" sz="1800" b="0" i="1" u="none" strike="noStrike" cap="none" normalizeH="0" baseline="0" dirty="0">
              <a:ln>
                <a:noFill/>
              </a:ln>
              <a:solidFill>
                <a:srgbClr val="808080"/>
              </a:solidFill>
              <a:effectLst/>
              <a:latin typeface="Arial" panose="020B0604020202020204" pitchFamily="34" charset="0"/>
              <a:cs typeface="Arial" panose="020B0604020202020204" pitchFamily="34" charset="0"/>
            </a:endParaRPr>
          </a:p>
          <a:p>
            <a:r>
              <a:rPr lang="en-US" altLang="en-US" dirty="0">
                <a:latin typeface="Arial" panose="020B0604020202020204" pitchFamily="34" charset="0"/>
                <a:cs typeface="Arial" panose="020B0604020202020204" pitchFamily="34" charset="0"/>
              </a:rPr>
              <a:t>print(“I am in Module </a:t>
            </a:r>
            <a:r>
              <a:rPr lang="en-US" altLang="en-US" dirty="0" err="1">
                <a:latin typeface="Arial" panose="020B0604020202020204" pitchFamily="34" charset="0"/>
                <a:cs typeface="Arial" panose="020B0604020202020204" pitchFamily="34" charset="0"/>
              </a:rPr>
              <a:t>fib.py</a:t>
            </a:r>
            <a:r>
              <a:rPr lang="en-US" altLang="en-US" dirty="0">
                <a:latin typeface="Arial" panose="020B0604020202020204" pitchFamily="34" charset="0"/>
                <a:cs typeface="Arial" panose="020B0604020202020204" pitchFamily="34" charset="0"/>
              </a:rPr>
              <a:t>”)</a:t>
            </a:r>
            <a:br>
              <a:rPr kumimoji="0" lang="en-US" altLang="en-US" sz="1800" b="0" i="1" u="none" strike="noStrike" cap="none" normalizeH="0" baseline="0" dirty="0">
                <a:ln>
                  <a:noFill/>
                </a:ln>
                <a:solidFill>
                  <a:srgbClr val="808080"/>
                </a:solidFill>
                <a:effectLst/>
                <a:latin typeface="Arial" panose="020B0604020202020204" pitchFamily="34" charset="0"/>
                <a:cs typeface="Arial" panose="020B0604020202020204" pitchFamily="34" charset="0"/>
              </a:rPr>
            </a:br>
            <a:r>
              <a:rPr kumimoji="0" lang="en-US" altLang="en-US" sz="1800" b="1" i="0" u="none" strike="noStrike" cap="none" normalizeH="0" baseline="0" dirty="0">
                <a:ln>
                  <a:noFill/>
                </a:ln>
                <a:solidFill>
                  <a:srgbClr val="000080"/>
                </a:solidFill>
                <a:effectLst/>
                <a:latin typeface="Arial" panose="020B0604020202020204" pitchFamily="34" charset="0"/>
                <a:cs typeface="Arial" panose="020B0604020202020204" pitchFamily="34" charset="0"/>
              </a:rPr>
              <a:t>def    </a:t>
            </a:r>
            <a:r>
              <a:rPr kumimoji="0" lang="en-US" altLang="en-US" sz="18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even_fib</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(n):</a:t>
            </a:r>
            <a:b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total  =  </a:t>
            </a:r>
            <a:r>
              <a:rPr kumimoji="0" lang="en-US" altLang="en-US" sz="1800" b="0" i="0" u="none" strike="noStrike" cap="none" normalizeH="0" baseline="0" dirty="0">
                <a:ln>
                  <a:noFill/>
                </a:ln>
                <a:solidFill>
                  <a:srgbClr val="0000FF"/>
                </a:solidFill>
                <a:effectLst/>
                <a:latin typeface="Arial" panose="020B0604020202020204" pitchFamily="34" charset="0"/>
                <a:cs typeface="Arial" panose="020B0604020202020204" pitchFamily="34" charset="0"/>
              </a:rPr>
              <a:t>0</a:t>
            </a:r>
            <a:br>
              <a:rPr kumimoji="0" lang="en-US" altLang="en-US" sz="1800" b="0" i="0" u="none" strike="noStrike" cap="none" normalizeH="0" baseline="0" dirty="0">
                <a:ln>
                  <a:noFill/>
                </a:ln>
                <a:solidFill>
                  <a:srgbClr val="0000FF"/>
                </a:solidFill>
                <a:effectLst/>
                <a:latin typeface="Arial" panose="020B0604020202020204" pitchFamily="34" charset="0"/>
                <a:cs typeface="Arial" panose="020B0604020202020204" pitchFamily="34" charset="0"/>
              </a:rPr>
            </a:br>
            <a:r>
              <a:rPr kumimoji="0" lang="en-US" altLang="en-US" sz="1800" b="0" i="0" u="none" strike="noStrike" cap="none" normalizeH="0" baseline="0" dirty="0">
                <a:ln>
                  <a:noFill/>
                </a:ln>
                <a:solidFill>
                  <a:srgbClr val="0000FF"/>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f1,    f2 =  </a:t>
            </a:r>
            <a:r>
              <a:rPr kumimoji="0" lang="en-US" altLang="en-US" sz="1800" b="0" i="0" u="none" strike="noStrike" cap="none" normalizeH="0" baseline="0" dirty="0">
                <a:ln>
                  <a:noFill/>
                </a:ln>
                <a:solidFill>
                  <a:srgbClr val="0000FF"/>
                </a:solidFill>
                <a:effectLst/>
                <a:latin typeface="Arial" panose="020B0604020202020204" pitchFamily="34" charset="0"/>
                <a:cs typeface="Arial" panose="020B0604020202020204" pitchFamily="34" charset="0"/>
              </a:rPr>
              <a:t>1</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a:ln>
                  <a:noFill/>
                </a:ln>
                <a:solidFill>
                  <a:srgbClr val="0000FF"/>
                </a:solidFill>
                <a:effectLst/>
                <a:latin typeface="Arial" panose="020B0604020202020204" pitchFamily="34" charset="0"/>
                <a:cs typeface="Arial" panose="020B0604020202020204" pitchFamily="34" charset="0"/>
              </a:rPr>
              <a:t>2</a:t>
            </a:r>
            <a:br>
              <a:rPr kumimoji="0" lang="en-US" altLang="en-US" sz="1800" b="0" i="0" u="none" strike="noStrike" cap="none" normalizeH="0" baseline="0" dirty="0">
                <a:ln>
                  <a:noFill/>
                </a:ln>
                <a:solidFill>
                  <a:srgbClr val="0000FF"/>
                </a:solidFill>
                <a:effectLst/>
                <a:latin typeface="Arial" panose="020B0604020202020204" pitchFamily="34" charset="0"/>
                <a:cs typeface="Arial" panose="020B0604020202020204" pitchFamily="34" charset="0"/>
              </a:rPr>
            </a:br>
            <a:r>
              <a:rPr kumimoji="0" lang="en-US" altLang="en-US" sz="1800" b="0" i="0" u="none" strike="noStrike" cap="none" normalizeH="0" baseline="0" dirty="0">
                <a:ln>
                  <a:noFill/>
                </a:ln>
                <a:solidFill>
                  <a:srgbClr val="0000FF"/>
                </a:solidFill>
                <a:effectLst/>
                <a:latin typeface="Arial" panose="020B0604020202020204" pitchFamily="34" charset="0"/>
                <a:cs typeface="Arial" panose="020B0604020202020204" pitchFamily="34" charset="0"/>
              </a:rPr>
              <a:t>    </a:t>
            </a:r>
            <a:r>
              <a:rPr kumimoji="0" lang="en-US" altLang="en-US" sz="1800" b="1" i="0" u="none" strike="noStrike" cap="none" normalizeH="0" baseline="0" dirty="0">
                <a:ln>
                  <a:noFill/>
                </a:ln>
                <a:solidFill>
                  <a:srgbClr val="000080"/>
                </a:solidFill>
                <a:effectLst/>
                <a:latin typeface="Arial" panose="020B0604020202020204" pitchFamily="34" charset="0"/>
                <a:cs typeface="Arial" panose="020B0604020202020204" pitchFamily="34" charset="0"/>
              </a:rPr>
              <a:t>while  </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f1 &lt;  n:</a:t>
            </a:r>
            <a:b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800" b="1" i="0" u="none" strike="noStrike" cap="none" normalizeH="0" baseline="0" dirty="0">
                <a:ln>
                  <a:noFill/>
                </a:ln>
                <a:solidFill>
                  <a:srgbClr val="000080"/>
                </a:solidFill>
                <a:effectLst/>
                <a:latin typeface="Arial" panose="020B0604020202020204" pitchFamily="34" charset="0"/>
                <a:cs typeface="Arial" panose="020B0604020202020204" pitchFamily="34" charset="0"/>
              </a:rPr>
              <a:t>if </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f1 %  </a:t>
            </a:r>
            <a:r>
              <a:rPr kumimoji="0" lang="en-US" altLang="en-US" sz="1800" b="0" i="0" u="none" strike="noStrike" cap="none" normalizeH="0" baseline="0" dirty="0">
                <a:ln>
                  <a:noFill/>
                </a:ln>
                <a:solidFill>
                  <a:srgbClr val="0000FF"/>
                </a:solidFill>
                <a:effectLst/>
                <a:latin typeface="Arial" panose="020B0604020202020204" pitchFamily="34" charset="0"/>
                <a:cs typeface="Arial" panose="020B0604020202020204" pitchFamily="34" charset="0"/>
              </a:rPr>
              <a:t>2  </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a:ln>
                  <a:noFill/>
                </a:ln>
                <a:solidFill>
                  <a:srgbClr val="0000FF"/>
                </a:solidFill>
                <a:effectLst/>
                <a:latin typeface="Arial" panose="020B0604020202020204" pitchFamily="34" charset="0"/>
                <a:cs typeface="Arial" panose="020B0604020202020204" pitchFamily="34" charset="0"/>
              </a:rPr>
              <a:t>0</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b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total  =  total  +  f1</a:t>
            </a:r>
            <a:b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f1,    f2 =  f2,    f1 +  f2</a:t>
            </a:r>
            <a:b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800" b="1" i="0" u="none" strike="noStrike" cap="none" normalizeH="0" baseline="0" dirty="0">
                <a:ln>
                  <a:noFill/>
                </a:ln>
                <a:solidFill>
                  <a:srgbClr val="000080"/>
                </a:solidFill>
                <a:effectLst/>
                <a:latin typeface="Arial" panose="020B0604020202020204" pitchFamily="34" charset="0"/>
                <a:cs typeface="Arial" panose="020B0604020202020204" pitchFamily="34" charset="0"/>
              </a:rPr>
              <a:t>return </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total</a:t>
            </a:r>
          </a:p>
          <a:p>
            <a:endParaRPr lang="en-US" altLang="en-US" dirty="0">
              <a:solidFill>
                <a:srgbClr val="000000"/>
              </a:solidFill>
              <a:latin typeface="Arial" panose="020B0604020202020204" pitchFamily="34" charset="0"/>
              <a:cs typeface="Arial" panose="020B0604020202020204" pitchFamily="34" charset="0"/>
            </a:endParaRPr>
          </a:p>
          <a:p>
            <a:r>
              <a:rPr lang="en-US" altLang="en-US" dirty="0">
                <a:solidFill>
                  <a:srgbClr val="000000"/>
                </a:solidFill>
                <a:latin typeface="Arial" panose="020B0604020202020204" pitchFamily="34" charset="0"/>
                <a:cs typeface="Arial" panose="020B0604020202020204" pitchFamily="34" charset="0"/>
              </a:rPr>
              <a:t>a = “Hello World!”</a:t>
            </a:r>
          </a:p>
          <a:p>
            <a:r>
              <a:rPr lang="en-US" altLang="en-US" dirty="0">
                <a:solidFill>
                  <a:srgbClr val="000000"/>
                </a:solidFill>
                <a:latin typeface="Arial" panose="020B0604020202020204" pitchFamily="34" charset="0"/>
                <a:cs typeface="Arial" panose="020B0604020202020204" pitchFamily="34" charset="0"/>
              </a:rPr>
              <a:t>p</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rint(a)</a:t>
            </a:r>
            <a:b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b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1800" b="1" i="0" u="none" strike="noStrike" cap="none" normalizeH="0" baseline="0" dirty="0">
                <a:ln>
                  <a:noFill/>
                </a:ln>
                <a:solidFill>
                  <a:srgbClr val="000080"/>
                </a:solidFill>
                <a:effectLst/>
                <a:latin typeface="Arial" panose="020B0604020202020204" pitchFamily="34" charset="0"/>
                <a:cs typeface="Arial" panose="020B0604020202020204" pitchFamily="34" charset="0"/>
              </a:rPr>
              <a:t>if </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__name__   == </a:t>
            </a:r>
            <a:r>
              <a:rPr kumimoji="0" lang="en-US" altLang="en-US" sz="1800" b="1" i="0" u="none" strike="noStrike" cap="none" normalizeH="0" baseline="0" dirty="0">
                <a:ln>
                  <a:noFill/>
                </a:ln>
                <a:solidFill>
                  <a:srgbClr val="008080"/>
                </a:solidFill>
                <a:effectLst/>
                <a:latin typeface="Arial" panose="020B0604020202020204" pitchFamily="34" charset="0"/>
                <a:cs typeface="Arial" panose="020B0604020202020204" pitchFamily="34" charset="0"/>
              </a:rPr>
              <a:t>"__main__"</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b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limit=</a:t>
            </a:r>
            <a:r>
              <a:rPr kumimoji="0" lang="en-US" altLang="en-US" sz="1800" b="0" i="0" u="none" strike="noStrike" cap="none" normalizeH="0" baseline="0" dirty="0">
                <a:ln>
                  <a:noFill/>
                </a:ln>
                <a:solidFill>
                  <a:srgbClr val="000080"/>
                </a:solidFill>
                <a:effectLst/>
                <a:latin typeface="Arial" panose="020B0604020202020204" pitchFamily="34" charset="0"/>
                <a:cs typeface="Arial" panose="020B0604020202020204" pitchFamily="34" charset="0"/>
              </a:rPr>
              <a:t>input</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r>
              <a:rPr kumimoji="0" lang="en-US" altLang="en-US" sz="1800" b="1" i="0" u="none" strike="noStrike" cap="none" normalizeH="0" baseline="0" dirty="0">
                <a:ln>
                  <a:noFill/>
                </a:ln>
                <a:solidFill>
                  <a:srgbClr val="008080"/>
                </a:solidFill>
                <a:effectLst/>
                <a:latin typeface="Arial" panose="020B0604020202020204" pitchFamily="34" charset="0"/>
                <a:cs typeface="Arial" panose="020B0604020202020204" pitchFamily="34" charset="0"/>
              </a:rPr>
              <a:t>"Max Fibonacci number: "</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b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a:ln>
                  <a:noFill/>
                </a:ln>
                <a:solidFill>
                  <a:srgbClr val="000080"/>
                </a:solidFill>
                <a:effectLst/>
                <a:latin typeface="Arial" panose="020B0604020202020204" pitchFamily="34" charset="0"/>
                <a:cs typeface="Arial" panose="020B0604020202020204" pitchFamily="34" charset="0"/>
              </a:rPr>
              <a:t>print</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r>
              <a:rPr kumimoji="0" lang="en-US" altLang="en-US" sz="18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even_fib</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r>
              <a:rPr kumimoji="0" lang="en-US" altLang="en-US" sz="1800" b="0" i="0" u="none" strike="noStrike" cap="none" normalizeH="0" baseline="0" dirty="0">
                <a:ln>
                  <a:noFill/>
                </a:ln>
                <a:solidFill>
                  <a:srgbClr val="000080"/>
                </a:solidFill>
                <a:effectLst/>
                <a:latin typeface="Arial" panose="020B0604020202020204" pitchFamily="34" charset="0"/>
                <a:cs typeface="Arial" panose="020B0604020202020204" pitchFamily="34" charset="0"/>
              </a:rPr>
              <a:t>int</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(limit)))</a:t>
            </a:r>
            <a:endParaRPr lang="en-US" dirty="0"/>
          </a:p>
        </p:txBody>
      </p:sp>
    </p:spTree>
    <p:extLst>
      <p:ext uri="{BB962C8B-B14F-4D97-AF65-F5344CB8AC3E}">
        <p14:creationId xmlns:p14="http://schemas.microsoft.com/office/powerpoint/2010/main" val="3845944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95422-500A-CB8A-28A0-7FE6958FD8F3}"/>
              </a:ext>
            </a:extLst>
          </p:cNvPr>
          <p:cNvSpPr>
            <a:spLocks noGrp="1"/>
          </p:cNvSpPr>
          <p:nvPr>
            <p:ph type="title"/>
          </p:nvPr>
        </p:nvSpPr>
        <p:spPr/>
        <p:txBody>
          <a:bodyPr/>
          <a:lstStyle/>
          <a:p>
            <a:r>
              <a:rPr lang="en-US" dirty="0"/>
              <a:t>Example</a:t>
            </a:r>
          </a:p>
        </p:txBody>
      </p:sp>
      <p:sp>
        <p:nvSpPr>
          <p:cNvPr id="3" name="TextBox 2">
            <a:extLst>
              <a:ext uri="{FF2B5EF4-FFF2-40B4-BE49-F238E27FC236}">
                <a16:creationId xmlns:a16="http://schemas.microsoft.com/office/drawing/2014/main" id="{9ECE76D4-4BB2-13DB-9600-C1696F88B979}"/>
              </a:ext>
            </a:extLst>
          </p:cNvPr>
          <p:cNvSpPr txBox="1"/>
          <p:nvPr/>
        </p:nvSpPr>
        <p:spPr>
          <a:xfrm>
            <a:off x="627974" y="1960219"/>
            <a:ext cx="5282215" cy="2585323"/>
          </a:xfrm>
          <a:prstGeom prst="rect">
            <a:avLst/>
          </a:prstGeom>
          <a:noFill/>
          <a:ln>
            <a:solidFill>
              <a:schemeClr val="tx1"/>
            </a:solidFill>
          </a:ln>
        </p:spPr>
        <p:txBody>
          <a:bodyPr wrap="none" rtlCol="0">
            <a:spAutoFit/>
          </a:bodyPr>
          <a:lstStyle/>
          <a:p>
            <a:r>
              <a:rPr kumimoji="0" lang="en-US" altLang="en-US" sz="1800" b="0" i="1" u="none" strike="noStrike" cap="none" normalizeH="0" baseline="0" dirty="0">
                <a:ln>
                  <a:noFill/>
                </a:ln>
                <a:solidFill>
                  <a:srgbClr val="808080"/>
                </a:solidFill>
                <a:effectLst/>
                <a:latin typeface="Arial" panose="020B0604020202020204" pitchFamily="34" charset="0"/>
                <a:cs typeface="Arial" panose="020B0604020202020204" pitchFamily="34" charset="0"/>
              </a:rPr>
              <a:t>''' Module bar.py '''</a:t>
            </a:r>
            <a:br>
              <a:rPr kumimoji="0" lang="en-US" altLang="en-US" sz="1800" b="0" i="1" u="none" strike="noStrike" cap="none" normalizeH="0" baseline="0" dirty="0">
                <a:ln>
                  <a:noFill/>
                </a:ln>
                <a:solidFill>
                  <a:srgbClr val="808080"/>
                </a:solidFill>
                <a:effectLst/>
                <a:latin typeface="Arial" panose="020B0604020202020204" pitchFamily="34" charset="0"/>
                <a:cs typeface="Arial" panose="020B0604020202020204" pitchFamily="34" charset="0"/>
              </a:rPr>
            </a:br>
            <a:br>
              <a:rPr kumimoji="0" lang="en-US" altLang="en-US" sz="1800" b="0" i="1" u="none" strike="noStrike" cap="none" normalizeH="0" baseline="0" dirty="0">
                <a:ln>
                  <a:noFill/>
                </a:ln>
                <a:solidFill>
                  <a:srgbClr val="808080"/>
                </a:solidFill>
                <a:effectLst/>
                <a:latin typeface="Arial" panose="020B0604020202020204" pitchFamily="34" charset="0"/>
                <a:cs typeface="Arial" panose="020B0604020202020204" pitchFamily="34" charset="0"/>
              </a:rPr>
            </a:br>
            <a:r>
              <a:rPr kumimoji="0" lang="en-US" altLang="en-US" sz="1800" b="0" i="0" u="none" strike="noStrike" cap="none" normalizeH="0" baseline="0" dirty="0">
                <a:ln>
                  <a:noFill/>
                </a:ln>
                <a:solidFill>
                  <a:srgbClr val="000080"/>
                </a:solidFill>
                <a:effectLst/>
                <a:latin typeface="Arial" panose="020B0604020202020204" pitchFamily="34" charset="0"/>
                <a:cs typeface="Arial" panose="020B0604020202020204" pitchFamily="34" charset="0"/>
              </a:rPr>
              <a:t>print  </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r>
              <a:rPr kumimoji="0" lang="en-US" altLang="en-US" sz="1800" b="1" i="0" u="none" strike="noStrike" cap="none" normalizeH="0" baseline="0" dirty="0">
                <a:ln>
                  <a:noFill/>
                </a:ln>
                <a:solidFill>
                  <a:srgbClr val="008080"/>
                </a:solidFill>
                <a:effectLst/>
                <a:latin typeface="Arial" panose="020B0604020202020204" pitchFamily="34" charset="0"/>
                <a:cs typeface="Arial" panose="020B0604020202020204" pitchFamily="34" charset="0"/>
              </a:rPr>
              <a:t>"Hi from </a:t>
            </a:r>
            <a:r>
              <a:rPr lang="en-US" altLang="en-US" b="1" dirty="0">
                <a:solidFill>
                  <a:srgbClr val="008080"/>
                </a:solidFill>
                <a:latin typeface="Arial" panose="020B0604020202020204" pitchFamily="34" charset="0"/>
                <a:cs typeface="Arial" panose="020B0604020202020204" pitchFamily="34" charset="0"/>
              </a:rPr>
              <a:t>the top level of </a:t>
            </a:r>
            <a:r>
              <a:rPr kumimoji="0" lang="en-US" altLang="en-US" sz="1800" b="1" i="0" u="none" strike="noStrike" cap="none" normalizeH="0" baseline="0" dirty="0">
                <a:ln>
                  <a:noFill/>
                </a:ln>
                <a:solidFill>
                  <a:srgbClr val="008080"/>
                </a:solidFill>
                <a:effectLst/>
                <a:latin typeface="Arial" panose="020B0604020202020204" pitchFamily="34" charset="0"/>
                <a:cs typeface="Arial" panose="020B0604020202020204" pitchFamily="34" charset="0"/>
              </a:rPr>
              <a:t>“ + __name__</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b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b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1800" b="1" i="0" u="none" strike="noStrike" cap="none" normalizeH="0" baseline="0" dirty="0">
                <a:ln>
                  <a:noFill/>
                </a:ln>
                <a:solidFill>
                  <a:srgbClr val="000080"/>
                </a:solidFill>
                <a:effectLst/>
                <a:latin typeface="Arial" panose="020B0604020202020204" pitchFamily="34" charset="0"/>
                <a:cs typeface="Arial" panose="020B0604020202020204" pitchFamily="34" charset="0"/>
              </a:rPr>
              <a:t>def    </a:t>
            </a:r>
            <a:r>
              <a:rPr kumimoji="0" lang="en-US" altLang="en-US" sz="18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print_hello</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b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a:ln>
                  <a:noFill/>
                </a:ln>
                <a:solidFill>
                  <a:srgbClr val="000080"/>
                </a:solidFill>
                <a:effectLst/>
                <a:latin typeface="Arial" panose="020B0604020202020204" pitchFamily="34" charset="0"/>
                <a:cs typeface="Arial" panose="020B0604020202020204" pitchFamily="34" charset="0"/>
              </a:rPr>
              <a:t>print  </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r>
              <a:rPr kumimoji="0" lang="en-US" altLang="en-US" sz="1800" b="1" i="0" u="none" strike="noStrike" cap="none" normalizeH="0" baseline="0" dirty="0">
                <a:ln>
                  <a:noFill/>
                </a:ln>
                <a:solidFill>
                  <a:srgbClr val="008080"/>
                </a:solidFill>
                <a:effectLst/>
                <a:latin typeface="Arial" panose="020B0604020202020204" pitchFamily="34" charset="0"/>
                <a:cs typeface="Arial" panose="020B0604020202020204" pitchFamily="34" charset="0"/>
              </a:rPr>
              <a:t>"Hello    from “ + __name__</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b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b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1800" b="1" i="0" u="none" strike="noStrike" cap="none" normalizeH="0" baseline="0" dirty="0">
                <a:ln>
                  <a:noFill/>
                </a:ln>
                <a:solidFill>
                  <a:srgbClr val="000080"/>
                </a:solidFill>
                <a:effectLst/>
                <a:latin typeface="Arial" panose="020B0604020202020204" pitchFamily="34" charset="0"/>
                <a:cs typeface="Arial" panose="020B0604020202020204" pitchFamily="34" charset="0"/>
              </a:rPr>
              <a:t>if </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__name__ == </a:t>
            </a:r>
            <a:r>
              <a:rPr kumimoji="0" lang="en-US" altLang="en-US" sz="1800" b="1" i="0" u="none" strike="noStrike" cap="none" normalizeH="0" baseline="0" dirty="0">
                <a:ln>
                  <a:noFill/>
                </a:ln>
                <a:solidFill>
                  <a:srgbClr val="008080"/>
                </a:solidFill>
                <a:effectLst/>
                <a:latin typeface="Arial" panose="020B0604020202020204" pitchFamily="34" charset="0"/>
                <a:cs typeface="Arial" panose="020B0604020202020204" pitchFamily="34" charset="0"/>
              </a:rPr>
              <a:t>"__main__"</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b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a:ln>
                  <a:noFill/>
                </a:ln>
                <a:solidFill>
                  <a:srgbClr val="000080"/>
                </a:solidFill>
                <a:effectLst/>
                <a:latin typeface="Arial" panose="020B0604020202020204" pitchFamily="34" charset="0"/>
                <a:cs typeface="Arial" panose="020B0604020202020204" pitchFamily="34" charset="0"/>
              </a:rPr>
              <a:t>print</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r>
              <a:rPr kumimoji="0" lang="en-US" altLang="en-US" sz="1800" b="1" i="0" u="none" strike="noStrike" cap="none" normalizeH="0" baseline="0" dirty="0">
                <a:ln>
                  <a:noFill/>
                </a:ln>
                <a:solidFill>
                  <a:srgbClr val="008080"/>
                </a:solidFill>
                <a:effectLst/>
                <a:latin typeface="Arial" panose="020B0604020202020204" pitchFamily="34" charset="0"/>
                <a:cs typeface="Arial" panose="020B0604020202020204" pitchFamily="34" charset="0"/>
              </a:rPr>
              <a:t>"bar's name is “ + __name__</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endParaRPr lang="en-US" dirty="0"/>
          </a:p>
        </p:txBody>
      </p:sp>
      <p:sp>
        <p:nvSpPr>
          <p:cNvPr id="4" name="TextBox 3">
            <a:extLst>
              <a:ext uri="{FF2B5EF4-FFF2-40B4-BE49-F238E27FC236}">
                <a16:creationId xmlns:a16="http://schemas.microsoft.com/office/drawing/2014/main" id="{EF8A4827-935F-0949-98B9-648351AD850B}"/>
              </a:ext>
            </a:extLst>
          </p:cNvPr>
          <p:cNvSpPr txBox="1"/>
          <p:nvPr/>
        </p:nvSpPr>
        <p:spPr>
          <a:xfrm>
            <a:off x="6281813" y="1948957"/>
            <a:ext cx="5083443" cy="2862322"/>
          </a:xfrm>
          <a:prstGeom prst="rect">
            <a:avLst/>
          </a:prstGeom>
          <a:noFill/>
          <a:ln>
            <a:solidFill>
              <a:schemeClr val="tx1"/>
            </a:solidFill>
          </a:ln>
        </p:spPr>
        <p:txBody>
          <a:bodyPr wrap="none" rtlCol="0">
            <a:spAutoFit/>
          </a:bodyPr>
          <a:lstStyle/>
          <a:p>
            <a:r>
              <a:rPr kumimoji="0" lang="en-US" altLang="en-US" sz="1800" b="0" i="1" u="none" strike="noStrike" cap="none" normalizeH="0" baseline="0" dirty="0">
                <a:ln>
                  <a:noFill/>
                </a:ln>
                <a:solidFill>
                  <a:srgbClr val="808080"/>
                </a:solidFill>
                <a:effectLst/>
                <a:latin typeface="Arial" panose="020B0604020202020204" pitchFamily="34" charset="0"/>
                <a:cs typeface="Arial" panose="020B0604020202020204" pitchFamily="34" charset="0"/>
              </a:rPr>
              <a:t>''' Module foo.py'''</a:t>
            </a:r>
            <a:br>
              <a:rPr kumimoji="0" lang="en-US" altLang="en-US" sz="1800" b="0" i="1" u="none" strike="noStrike" cap="none" normalizeH="0" baseline="0" dirty="0">
                <a:ln>
                  <a:noFill/>
                </a:ln>
                <a:solidFill>
                  <a:srgbClr val="808080"/>
                </a:solidFill>
                <a:effectLst/>
                <a:latin typeface="Arial" panose="020B0604020202020204" pitchFamily="34" charset="0"/>
                <a:cs typeface="Arial" panose="020B0604020202020204" pitchFamily="34" charset="0"/>
              </a:rPr>
            </a:br>
            <a:r>
              <a:rPr kumimoji="0" lang="en-US" altLang="en-US" sz="1800" b="1" i="0" u="none" strike="noStrike" cap="none" normalizeH="0" baseline="0" dirty="0">
                <a:ln>
                  <a:noFill/>
                </a:ln>
                <a:solidFill>
                  <a:srgbClr val="000080"/>
                </a:solidFill>
                <a:effectLst/>
                <a:latin typeface="Arial" panose="020B0604020202020204" pitchFamily="34" charset="0"/>
                <a:cs typeface="Arial" panose="020B0604020202020204" pitchFamily="34" charset="0"/>
              </a:rPr>
              <a:t>import </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bar</a:t>
            </a:r>
            <a:b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b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1800" b="0" i="0" u="none" strike="noStrike" cap="none" normalizeH="0" baseline="0" dirty="0">
                <a:ln>
                  <a:noFill/>
                </a:ln>
                <a:solidFill>
                  <a:srgbClr val="000080"/>
                </a:solidFill>
                <a:effectLst/>
                <a:latin typeface="Arial" panose="020B0604020202020204" pitchFamily="34" charset="0"/>
                <a:cs typeface="Arial" panose="020B0604020202020204" pitchFamily="34" charset="0"/>
              </a:rPr>
              <a:t>print  </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r>
              <a:rPr kumimoji="0" lang="en-US" altLang="en-US" sz="1800" b="1" i="0" u="none" strike="noStrike" cap="none" normalizeH="0" baseline="0" dirty="0">
                <a:ln>
                  <a:noFill/>
                </a:ln>
                <a:solidFill>
                  <a:srgbClr val="008080"/>
                </a:solidFill>
                <a:effectLst/>
                <a:latin typeface="Arial" panose="020B0604020202020204" pitchFamily="34" charset="0"/>
                <a:cs typeface="Arial" panose="020B0604020202020204" pitchFamily="34" charset="0"/>
              </a:rPr>
              <a:t>"Hi from </a:t>
            </a:r>
            <a:r>
              <a:rPr lang="en-US" altLang="en-US" b="1" dirty="0">
                <a:solidFill>
                  <a:srgbClr val="008080"/>
                </a:solidFill>
                <a:latin typeface="Arial" panose="020B0604020202020204" pitchFamily="34" charset="0"/>
                <a:cs typeface="Arial" panose="020B0604020202020204" pitchFamily="34" charset="0"/>
              </a:rPr>
              <a:t>the top level of </a:t>
            </a:r>
            <a:r>
              <a:rPr kumimoji="0" lang="en-US" altLang="en-US" sz="1800" b="1" i="0" u="none" strike="noStrike" cap="none" normalizeH="0" baseline="0" dirty="0">
                <a:ln>
                  <a:noFill/>
                </a:ln>
                <a:solidFill>
                  <a:srgbClr val="008080"/>
                </a:solidFill>
                <a:effectLst/>
                <a:latin typeface="Arial" panose="020B0604020202020204" pitchFamily="34" charset="0"/>
                <a:cs typeface="Arial" panose="020B0604020202020204" pitchFamily="34" charset="0"/>
              </a:rPr>
              <a:t>“ + __name__</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b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b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1800" b="1" i="0" u="none" strike="noStrike" cap="none" normalizeH="0" baseline="0" dirty="0">
                <a:ln>
                  <a:noFill/>
                </a:ln>
                <a:solidFill>
                  <a:srgbClr val="000080"/>
                </a:solidFill>
                <a:effectLst/>
                <a:latin typeface="Arial" panose="020B0604020202020204" pitchFamily="34" charset="0"/>
                <a:cs typeface="Arial" panose="020B0604020202020204" pitchFamily="34" charset="0"/>
              </a:rPr>
              <a:t>if </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__name__ == </a:t>
            </a:r>
            <a:r>
              <a:rPr kumimoji="0" lang="en-US" altLang="en-US" sz="1800" b="1" i="0" u="none" strike="noStrike" cap="none" normalizeH="0" baseline="0" dirty="0">
                <a:ln>
                  <a:noFill/>
                </a:ln>
                <a:solidFill>
                  <a:srgbClr val="008080"/>
                </a:solidFill>
                <a:effectLst/>
                <a:latin typeface="Arial" panose="020B0604020202020204" pitchFamily="34" charset="0"/>
                <a:cs typeface="Arial" panose="020B0604020202020204" pitchFamily="34" charset="0"/>
              </a:rPr>
              <a:t>"__main__"</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b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a:ln>
                  <a:noFill/>
                </a:ln>
                <a:solidFill>
                  <a:srgbClr val="000080"/>
                </a:solidFill>
                <a:effectLst/>
                <a:latin typeface="Arial" panose="020B0604020202020204" pitchFamily="34" charset="0"/>
                <a:cs typeface="Arial" panose="020B0604020202020204" pitchFamily="34" charset="0"/>
              </a:rPr>
              <a:t>print</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r>
              <a:rPr kumimoji="0" lang="en-US" altLang="en-US" sz="1800" b="1" i="0" u="none" strike="noStrike" cap="none" normalizeH="0" baseline="0" dirty="0">
                <a:ln>
                  <a:noFill/>
                </a:ln>
                <a:solidFill>
                  <a:srgbClr val="008080"/>
                </a:solidFill>
                <a:effectLst/>
                <a:latin typeface="Arial" panose="020B0604020202020204" pitchFamily="34" charset="0"/>
                <a:cs typeface="Arial" panose="020B0604020202020204" pitchFamily="34" charset="0"/>
              </a:rPr>
              <a:t>"foo's name is main"</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b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bar.print_hello</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b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endParaRPr lang="en-US" dirty="0"/>
          </a:p>
        </p:txBody>
      </p:sp>
      <p:sp>
        <p:nvSpPr>
          <p:cNvPr id="5" name="TextBox 4">
            <a:extLst>
              <a:ext uri="{FF2B5EF4-FFF2-40B4-BE49-F238E27FC236}">
                <a16:creationId xmlns:a16="http://schemas.microsoft.com/office/drawing/2014/main" id="{2975E30F-D4CD-FF71-8FD9-74257F721E7D}"/>
              </a:ext>
            </a:extLst>
          </p:cNvPr>
          <p:cNvSpPr txBox="1"/>
          <p:nvPr/>
        </p:nvSpPr>
        <p:spPr>
          <a:xfrm>
            <a:off x="2601310" y="5281448"/>
            <a:ext cx="7342972" cy="369332"/>
          </a:xfrm>
          <a:prstGeom prst="rect">
            <a:avLst/>
          </a:prstGeom>
          <a:noFill/>
        </p:spPr>
        <p:txBody>
          <a:bodyPr wrap="none" rtlCol="0">
            <a:spAutoFit/>
          </a:bodyPr>
          <a:lstStyle/>
          <a:p>
            <a:r>
              <a:rPr lang="en-US" dirty="0"/>
              <a:t>What is the output when we do ‘python3 bar.py’, what about ‘python3 foo.py’?</a:t>
            </a:r>
          </a:p>
        </p:txBody>
      </p:sp>
    </p:spTree>
    <p:extLst>
      <p:ext uri="{BB962C8B-B14F-4D97-AF65-F5344CB8AC3E}">
        <p14:creationId xmlns:p14="http://schemas.microsoft.com/office/powerpoint/2010/main" val="3085039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E45F7-60C1-3BC3-1DCA-8F800369E013}"/>
              </a:ext>
            </a:extLst>
          </p:cNvPr>
          <p:cNvSpPr>
            <a:spLocks noGrp="1"/>
          </p:cNvSpPr>
          <p:nvPr>
            <p:ph type="title"/>
          </p:nvPr>
        </p:nvSpPr>
        <p:spPr/>
        <p:txBody>
          <a:bodyPr/>
          <a:lstStyle/>
          <a:p>
            <a:r>
              <a:rPr lang="en-US" dirty="0"/>
              <a:t>Module search paths</a:t>
            </a:r>
          </a:p>
        </p:txBody>
      </p:sp>
      <p:sp>
        <p:nvSpPr>
          <p:cNvPr id="3" name="Content Placeholder 2">
            <a:extLst>
              <a:ext uri="{FF2B5EF4-FFF2-40B4-BE49-F238E27FC236}">
                <a16:creationId xmlns:a16="http://schemas.microsoft.com/office/drawing/2014/main" id="{8C29098C-580F-6CF6-45DE-CCBFB226633B}"/>
              </a:ext>
            </a:extLst>
          </p:cNvPr>
          <p:cNvSpPr>
            <a:spLocks noGrp="1"/>
          </p:cNvSpPr>
          <p:nvPr>
            <p:ph sz="quarter" idx="13"/>
          </p:nvPr>
        </p:nvSpPr>
        <p:spPr>
          <a:xfrm>
            <a:off x="913774" y="1566408"/>
            <a:ext cx="6645792" cy="4224792"/>
          </a:xfrm>
        </p:spPr>
        <p:txBody>
          <a:bodyPr>
            <a:normAutofit/>
          </a:bodyPr>
          <a:lstStyle/>
          <a:p>
            <a:r>
              <a:rPr lang="en-US" dirty="0"/>
              <a:t>Look at the code segment on the right, what are the names of the modules that we are importing?</a:t>
            </a:r>
          </a:p>
          <a:p>
            <a:r>
              <a:rPr lang="en-US" dirty="0"/>
              <a:t>Where are they?</a:t>
            </a:r>
          </a:p>
        </p:txBody>
      </p:sp>
      <p:sp>
        <p:nvSpPr>
          <p:cNvPr id="4" name="TextBox 3">
            <a:extLst>
              <a:ext uri="{FF2B5EF4-FFF2-40B4-BE49-F238E27FC236}">
                <a16:creationId xmlns:a16="http://schemas.microsoft.com/office/drawing/2014/main" id="{9A5DD5CE-9B2C-F95E-0826-7549444C8904}"/>
              </a:ext>
            </a:extLst>
          </p:cNvPr>
          <p:cNvSpPr txBox="1"/>
          <p:nvPr/>
        </p:nvSpPr>
        <p:spPr>
          <a:xfrm>
            <a:off x="8907517" y="2025869"/>
            <a:ext cx="1768433" cy="923330"/>
          </a:xfrm>
          <a:prstGeom prst="rect">
            <a:avLst/>
          </a:prstGeom>
          <a:noFill/>
          <a:ln>
            <a:solidFill>
              <a:schemeClr val="tx1"/>
            </a:solidFill>
          </a:ln>
        </p:spPr>
        <p:txBody>
          <a:bodyPr wrap="none" rtlCol="0">
            <a:spAutoFit/>
          </a:bodyPr>
          <a:lstStyle/>
          <a:p>
            <a:r>
              <a:rPr lang="en-US" dirty="0"/>
              <a:t>import </a:t>
            </a:r>
            <a:r>
              <a:rPr lang="en-US" dirty="0" err="1"/>
              <a:t>mymodule</a:t>
            </a:r>
            <a:endParaRPr lang="en-US" dirty="0"/>
          </a:p>
          <a:p>
            <a:r>
              <a:rPr lang="en-US" dirty="0"/>
              <a:t>import sys</a:t>
            </a:r>
          </a:p>
          <a:p>
            <a:r>
              <a:rPr lang="en-US" dirty="0"/>
              <a:t>….</a:t>
            </a:r>
          </a:p>
        </p:txBody>
      </p:sp>
    </p:spTree>
    <p:extLst>
      <p:ext uri="{BB962C8B-B14F-4D97-AF65-F5344CB8AC3E}">
        <p14:creationId xmlns:p14="http://schemas.microsoft.com/office/powerpoint/2010/main" val="3375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E45F7-60C1-3BC3-1DCA-8F800369E013}"/>
              </a:ext>
            </a:extLst>
          </p:cNvPr>
          <p:cNvSpPr>
            <a:spLocks noGrp="1"/>
          </p:cNvSpPr>
          <p:nvPr>
            <p:ph type="title"/>
          </p:nvPr>
        </p:nvSpPr>
        <p:spPr/>
        <p:txBody>
          <a:bodyPr/>
          <a:lstStyle/>
          <a:p>
            <a:r>
              <a:rPr lang="en-US" dirty="0"/>
              <a:t>Module search paths</a:t>
            </a:r>
          </a:p>
        </p:txBody>
      </p:sp>
      <p:sp>
        <p:nvSpPr>
          <p:cNvPr id="3" name="Content Placeholder 2">
            <a:extLst>
              <a:ext uri="{FF2B5EF4-FFF2-40B4-BE49-F238E27FC236}">
                <a16:creationId xmlns:a16="http://schemas.microsoft.com/office/drawing/2014/main" id="{8C29098C-580F-6CF6-45DE-CCBFB226633B}"/>
              </a:ext>
            </a:extLst>
          </p:cNvPr>
          <p:cNvSpPr>
            <a:spLocks noGrp="1"/>
          </p:cNvSpPr>
          <p:nvPr>
            <p:ph sz="quarter" idx="13"/>
          </p:nvPr>
        </p:nvSpPr>
        <p:spPr>
          <a:xfrm>
            <a:off x="913774" y="1308537"/>
            <a:ext cx="7607488" cy="5312980"/>
          </a:xfrm>
        </p:spPr>
        <p:txBody>
          <a:bodyPr>
            <a:normAutofit fontScale="77500" lnSpcReduction="20000"/>
          </a:bodyPr>
          <a:lstStyle/>
          <a:p>
            <a:r>
              <a:rPr lang="en-US" dirty="0"/>
              <a:t>Python will look for the module in the following places, in order: </a:t>
            </a:r>
          </a:p>
          <a:p>
            <a:pPr lvl="1"/>
            <a:r>
              <a:rPr lang="en-US" dirty="0"/>
              <a:t>Built-in modules. </a:t>
            </a:r>
          </a:p>
          <a:p>
            <a:pPr lvl="1"/>
            <a:r>
              <a:rPr lang="en-US" dirty="0"/>
              <a:t>The directories listed in the </a:t>
            </a:r>
            <a:r>
              <a:rPr lang="en-US" dirty="0" err="1"/>
              <a:t>sys.path</a:t>
            </a:r>
            <a:r>
              <a:rPr lang="en-US" dirty="0"/>
              <a:t> variable. The </a:t>
            </a:r>
            <a:r>
              <a:rPr lang="en-US" dirty="0" err="1"/>
              <a:t>sys.path</a:t>
            </a:r>
            <a:r>
              <a:rPr lang="en-US" dirty="0"/>
              <a:t> variable is initialized from these locations: </a:t>
            </a:r>
          </a:p>
          <a:p>
            <a:pPr lvl="2"/>
            <a:r>
              <a:rPr lang="en-US" dirty="0"/>
              <a:t>The current directory. </a:t>
            </a:r>
          </a:p>
          <a:p>
            <a:pPr lvl="2"/>
            <a:r>
              <a:rPr lang="en-US" dirty="0"/>
              <a:t>Paths specified in the shell environment variable PYTHONPATH (a list of directory names, with the same syntax as the shell variable PATH).</a:t>
            </a:r>
          </a:p>
          <a:p>
            <a:pPr lvl="2"/>
            <a:r>
              <a:rPr lang="en-US" dirty="0"/>
              <a:t>The installation-dependent defaults. </a:t>
            </a:r>
          </a:p>
          <a:p>
            <a:r>
              <a:rPr lang="en-US" dirty="0"/>
              <a:t>The </a:t>
            </a:r>
            <a:r>
              <a:rPr lang="en-US" dirty="0" err="1"/>
              <a:t>sys.path</a:t>
            </a:r>
            <a:r>
              <a:rPr lang="en-US" dirty="0"/>
              <a:t> variable may be modified by a Python program to point elsewhere at any time. </a:t>
            </a:r>
          </a:p>
          <a:p>
            <a:r>
              <a:rPr lang="en-US" dirty="0"/>
              <a:t>If you install a third-party python package in your own directory, you can set PYTHONPATH to include the path to your package so that python knows where to search for your package.</a:t>
            </a:r>
          </a:p>
          <a:p>
            <a:pPr lvl="1"/>
            <a:r>
              <a:rPr lang="en-US" dirty="0"/>
              <a:t>For example, to add /</a:t>
            </a:r>
            <a:r>
              <a:rPr lang="en-US" dirty="0" err="1"/>
              <a:t>usr</a:t>
            </a:r>
            <a:r>
              <a:rPr lang="en-US" dirty="0"/>
              <a:t>/bin to PYTHONPATH, </a:t>
            </a:r>
          </a:p>
          <a:p>
            <a:pPr lvl="2"/>
            <a:r>
              <a:rPr lang="en-US" dirty="0"/>
              <a:t>in </a:t>
            </a:r>
            <a:r>
              <a:rPr lang="en-US" dirty="0" err="1"/>
              <a:t>tcsh</a:t>
            </a:r>
            <a:r>
              <a:rPr lang="en-US" dirty="0"/>
              <a:t>, ‘</a:t>
            </a:r>
            <a:r>
              <a:rPr lang="en-US" dirty="0" err="1"/>
              <a:t>setenv</a:t>
            </a:r>
            <a:r>
              <a:rPr lang="en-US" dirty="0"/>
              <a:t> PYTHONPATH $PYTHONPATH:/</a:t>
            </a:r>
            <a:r>
              <a:rPr lang="en-US" dirty="0" err="1"/>
              <a:t>usr</a:t>
            </a:r>
            <a:r>
              <a:rPr lang="en-US" dirty="0"/>
              <a:t>/bin’</a:t>
            </a:r>
          </a:p>
          <a:p>
            <a:pPr lvl="2"/>
            <a:r>
              <a:rPr lang="en-US" dirty="0"/>
              <a:t>In bash, ‘export PYTHONPATH = ‘$PYTHONPATH:/</a:t>
            </a:r>
            <a:r>
              <a:rPr lang="en-US" dirty="0" err="1"/>
              <a:t>usr</a:t>
            </a:r>
            <a:r>
              <a:rPr lang="en-US" dirty="0"/>
              <a:t>/bin’</a:t>
            </a:r>
          </a:p>
          <a:p>
            <a:pPr lvl="2"/>
            <a:r>
              <a:rPr lang="en-US" dirty="0"/>
              <a:t>To find out which shell you are using, do ‘echo $SHELL’ in the terminal. </a:t>
            </a:r>
          </a:p>
          <a:p>
            <a:endParaRPr lang="en-US" dirty="0"/>
          </a:p>
        </p:txBody>
      </p:sp>
      <p:sp>
        <p:nvSpPr>
          <p:cNvPr id="4" name="TextBox 3">
            <a:extLst>
              <a:ext uri="{FF2B5EF4-FFF2-40B4-BE49-F238E27FC236}">
                <a16:creationId xmlns:a16="http://schemas.microsoft.com/office/drawing/2014/main" id="{9A5DD5CE-9B2C-F95E-0826-7549444C8904}"/>
              </a:ext>
            </a:extLst>
          </p:cNvPr>
          <p:cNvSpPr txBox="1"/>
          <p:nvPr/>
        </p:nvSpPr>
        <p:spPr>
          <a:xfrm>
            <a:off x="9230710" y="2633429"/>
            <a:ext cx="1768433" cy="923330"/>
          </a:xfrm>
          <a:prstGeom prst="rect">
            <a:avLst/>
          </a:prstGeom>
          <a:noFill/>
          <a:ln>
            <a:solidFill>
              <a:schemeClr val="tx1"/>
            </a:solidFill>
          </a:ln>
        </p:spPr>
        <p:txBody>
          <a:bodyPr wrap="none" rtlCol="0">
            <a:spAutoFit/>
          </a:bodyPr>
          <a:lstStyle/>
          <a:p>
            <a:r>
              <a:rPr lang="en-US" dirty="0"/>
              <a:t>import </a:t>
            </a:r>
            <a:r>
              <a:rPr lang="en-US" dirty="0" err="1"/>
              <a:t>mymodule</a:t>
            </a:r>
            <a:endParaRPr lang="en-US" dirty="0"/>
          </a:p>
          <a:p>
            <a:r>
              <a:rPr lang="en-US" dirty="0"/>
              <a:t>import sys</a:t>
            </a:r>
          </a:p>
          <a:p>
            <a:r>
              <a:rPr lang="en-US" dirty="0"/>
              <a:t>….</a:t>
            </a:r>
          </a:p>
        </p:txBody>
      </p:sp>
    </p:spTree>
    <p:extLst>
      <p:ext uri="{BB962C8B-B14F-4D97-AF65-F5344CB8AC3E}">
        <p14:creationId xmlns:p14="http://schemas.microsoft.com/office/powerpoint/2010/main" val="1917342942"/>
      </p:ext>
    </p:extLst>
  </p:cSld>
  <p:clrMapOvr>
    <a:masterClrMapping/>
  </p:clrMapOvr>
</p:sld>
</file>

<file path=ppt/theme/theme1.xml><?xml version="1.0" encoding="utf-8"?>
<a:theme xmlns:a="http://schemas.openxmlformats.org/drawingml/2006/main" name="myCOP4521">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myCOP4521" id="{AC88A369-B436-4B59-A1A3-9406AB6A38E2}" vid="{44AA63C9-C980-4552-9100-70E8BCF60E85}"/>
    </a:ext>
  </a:extLst>
</a:theme>
</file>

<file path=docProps/app.xml><?xml version="1.0" encoding="utf-8"?>
<Properties xmlns="http://schemas.openxmlformats.org/officeDocument/2006/extended-properties" xmlns:vt="http://schemas.openxmlformats.org/officeDocument/2006/docPropsVTypes">
  <Template>myCOP4521</Template>
  <TotalTime>5002</TotalTime>
  <Words>4186</Words>
  <Application>Microsoft Macintosh PowerPoint</Application>
  <PresentationFormat>Widescreen</PresentationFormat>
  <Paragraphs>354</Paragraphs>
  <Slides>38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Consolas</vt:lpstr>
      <vt:lpstr>Courier New</vt:lpstr>
      <vt:lpstr>Tw Cen MT</vt:lpstr>
      <vt:lpstr>Wingdings</vt:lpstr>
      <vt:lpstr>myCOP4521</vt:lpstr>
      <vt:lpstr>Lecture 2: Python Basics -  Modules and Functions</vt:lpstr>
      <vt:lpstr>Program Execution</vt:lpstr>
      <vt:lpstr>Command Line Arguments</vt:lpstr>
      <vt:lpstr>Modules</vt:lpstr>
      <vt:lpstr>Modules</vt:lpstr>
      <vt:lpstr>Modules</vt:lpstr>
      <vt:lpstr>Example</vt:lpstr>
      <vt:lpstr>Module search paths</vt:lpstr>
      <vt:lpstr>Module search paths</vt:lpstr>
      <vt:lpstr>Module search paths</vt:lpstr>
      <vt:lpstr>Functions</vt:lpstr>
      <vt:lpstr>Example</vt:lpstr>
      <vt:lpstr>Default argument values</vt:lpstr>
      <vt:lpstr>Parameter Passing: Passed by Assignment</vt:lpstr>
      <vt:lpstr>Functions</vt:lpstr>
      <vt:lpstr>Functions</vt:lpstr>
      <vt:lpstr>Default Mutable Arguments</vt:lpstr>
      <vt:lpstr>Keyword Arguments</vt:lpstr>
      <vt:lpstr>Example</vt:lpstr>
      <vt:lpstr>Variable Number of Arguments</vt:lpstr>
      <vt:lpstr>Variable Number of Arguments</vt:lpstr>
      <vt:lpstr>Variable Number of Arguments</vt:lpstr>
      <vt:lpstr>Variable Number of Arguments</vt:lpstr>
      <vt:lpstr>Annotating Functions</vt:lpstr>
      <vt:lpstr>Names and Scopes</vt:lpstr>
      <vt:lpstr>Names and Scopes</vt:lpstr>
      <vt:lpstr>The LEGB Rule for Python Scope</vt:lpstr>
      <vt:lpstr>Changing the Default Scoping</vt:lpstr>
      <vt:lpstr>Functions as the First Class Objects </vt:lpstr>
      <vt:lpstr>Function Closures</vt:lpstr>
      <vt:lpstr>Functions Closures</vt:lpstr>
      <vt:lpstr>Decorators</vt:lpstr>
      <vt:lpstr>Decorators</vt:lpstr>
      <vt:lpstr>Iterables, Iterators, and Generators</vt:lpstr>
      <vt:lpstr>Iterables, Iterators, and Generators</vt:lpstr>
      <vt:lpstr>Iterables, Iterators, and Generators</vt:lpstr>
      <vt:lpstr>Generators</vt:lpstr>
      <vt:lpstr>Generators and iterators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4</dc:title>
  <dc:creator>Sharanya Jayaraman</dc:creator>
  <cp:lastModifiedBy>Microsoft Office User</cp:lastModifiedBy>
  <cp:revision>24</cp:revision>
  <dcterms:created xsi:type="dcterms:W3CDTF">2022-01-19T17:36:10Z</dcterms:created>
  <dcterms:modified xsi:type="dcterms:W3CDTF">2024-09-09T16:59:44Z</dcterms:modified>
</cp:coreProperties>
</file>