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1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11" r:id="rId29"/>
    <p:sldId id="312" r:id="rId30"/>
    <p:sldId id="313" r:id="rId31"/>
    <p:sldId id="3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3108" autoAdjust="0"/>
  </p:normalViewPr>
  <p:slideViewPr>
    <p:cSldViewPr snapToGrid="0">
      <p:cViewPr varScale="1">
        <p:scale>
          <a:sx n="93" d="100"/>
          <a:sy n="93" d="100"/>
        </p:scale>
        <p:origin x="53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DBF3-B8E9-416B-85E3-E34CF8C28D1D}" type="datetimeFigureOut">
              <a:rPr lang="en-US" smtClean="0"/>
              <a:t>11/19/2024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97C05-DF03-4030-8640-8A2F765E1756}" type="slidenum">
              <a:rPr lang="en-US" smtClean="0"/>
              <a:t>‹#›</a:t>
            </a:fld>
            <a:endParaRPr lang="en-US"/>
          </a:p>
        </p:txBody>
      </p:sp>
    </p:spTree>
    <p:extLst>
      <p:ext uri="{BB962C8B-B14F-4D97-AF65-F5344CB8AC3E}">
        <p14:creationId xmlns:p14="http://schemas.microsoft.com/office/powerpoint/2010/main" val="423023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mn-lt"/>
              </a:rPr>
              <a:t>If this PowerPoint presentation contains mathematical equations, you may need to check</a:t>
            </a:r>
            <a:r>
              <a:rPr lang="en-US" baseline="0" dirty="0">
                <a:latin typeface="+mn-lt"/>
              </a:rPr>
              <a:t> that your computer has the following installed:</a:t>
            </a:r>
          </a:p>
          <a:p>
            <a:pPr marL="0" indent="0">
              <a:buNone/>
            </a:pPr>
            <a:r>
              <a:rPr lang="en-US" baseline="0" dirty="0">
                <a:latin typeface="+mn-lt"/>
              </a:rPr>
              <a:t>1) </a:t>
            </a:r>
            <a:r>
              <a:rPr lang="en-US" baseline="0" dirty="0" err="1">
                <a:latin typeface="+mn-lt"/>
              </a:rPr>
              <a:t>MathType</a:t>
            </a:r>
            <a:r>
              <a:rPr lang="en-US" baseline="0" dirty="0">
                <a:latin typeface="+mn-lt"/>
              </a:rPr>
              <a:t> Plugin</a:t>
            </a:r>
          </a:p>
          <a:p>
            <a:pPr marL="0" indent="0">
              <a:buNone/>
            </a:pPr>
            <a:r>
              <a:rPr lang="en-US" baseline="0" dirty="0">
                <a:latin typeface="+mn-lt"/>
              </a:rPr>
              <a:t>2) Math Player (free versions available)</a:t>
            </a:r>
          </a:p>
          <a:p>
            <a:pPr marL="0" indent="0">
              <a:buNone/>
            </a:pPr>
            <a:r>
              <a:rPr lang="en-US" baseline="0" dirty="0">
                <a:latin typeface="+mn-lt"/>
              </a:rPr>
              <a:t>3) NVDA Reader (free versions available)</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This chapter provides a general overview of the subject matter that structures the material in the remainder of the book. We begin with a general discussion of network security services and mechanisms and of the types of attacks they are designed for. Then we develop a general overall model within which the security services and mechanisms can be viewed.</a:t>
            </a:r>
            <a:endParaRPr lang="en-US" b="0" dirty="0">
              <a:latin typeface="+mn-lt"/>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45717064-4C3E-4E9A-BBAA-F22073635EE9}" type="slidenum">
              <a:rPr lang="en-US" smtClean="0"/>
              <a:t>1</a:t>
            </a:fld>
            <a:endParaRPr lang="en-US"/>
          </a:p>
        </p:txBody>
      </p:sp>
    </p:spTree>
    <p:extLst>
      <p:ext uri="{BB962C8B-B14F-4D97-AF65-F5344CB8AC3E}">
        <p14:creationId xmlns:p14="http://schemas.microsoft.com/office/powerpoint/2010/main" val="72680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process of attempting to discover the plaintext or key is known as cryptanalysis .</a:t>
            </a:r>
          </a:p>
          <a:p>
            <a:r>
              <a:rPr lang="en-US" sz="1200" kern="1200" baseline="0" dirty="0">
                <a:solidFill>
                  <a:schemeClr val="tx1"/>
                </a:solidFill>
                <a:latin typeface="Arial" charset="0"/>
                <a:ea typeface="ＭＳ Ｐゴシック" pitchFamily="-107" charset="-128"/>
                <a:cs typeface="ＭＳ Ｐゴシック" pitchFamily="-107" charset="-128"/>
              </a:rPr>
              <a:t>The strategy used by the cryptanalyst depends on the nature of the encryption scheme</a:t>
            </a:r>
          </a:p>
          <a:p>
            <a:r>
              <a:rPr lang="en-US" sz="1200" kern="1200" baseline="0" dirty="0">
                <a:solidFill>
                  <a:schemeClr val="tx1"/>
                </a:solidFill>
                <a:latin typeface="Arial" charset="0"/>
                <a:ea typeface="ＭＳ Ｐゴシック" pitchFamily="-107" charset="-128"/>
                <a:cs typeface="ＭＳ Ｐゴシック" pitchFamily="-107" charset="-128"/>
              </a:rPr>
              <a:t>and the information available to the cryptanalyst.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a:solidFill>
                  <a:schemeClr val="tx1"/>
                </a:solidFill>
                <a:latin typeface="Arial" charset="0"/>
                <a:ea typeface="ＭＳ Ｐゴシック" pitchFamily="-107" charset="-128"/>
                <a:cs typeface="ＭＳ Ｐゴシック" pitchFamily="-107" charset="-128"/>
              </a:rPr>
              <a:t> does know the algorithm used for encryption. One possible attack under these circumstances</a:t>
            </a:r>
          </a:p>
          <a:p>
            <a:r>
              <a:rPr lang="en-US" sz="1200" kern="1200" baseline="0" dirty="0">
                <a:solidFill>
                  <a:schemeClr val="tx1"/>
                </a:solidFill>
                <a:latin typeface="Arial" charset="0"/>
                <a:ea typeface="ＭＳ Ｐゴシック" pitchFamily="-107" charset="-128"/>
                <a:cs typeface="ＭＳ Ｐゴシック" pitchFamily="-107" charset="-128"/>
              </a:rPr>
              <a:t>is the brute-force approach of trying all possible keys. If the key space</a:t>
            </a:r>
          </a:p>
          <a:p>
            <a:r>
              <a:rPr lang="en-US" sz="1200" kern="1200" baseline="0" dirty="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a:solidFill>
                  <a:schemeClr val="tx1"/>
                </a:solidFill>
                <a:latin typeface="Arial" charset="0"/>
                <a:ea typeface="ＭＳ Ｐゴシック" pitchFamily="-107" charset="-128"/>
                <a:cs typeface="ＭＳ Ｐゴシック" pitchFamily="-107" charset="-128"/>
              </a:rPr>
              <a:t>the analyst has more information. The analyst may be able to capture one</a:t>
            </a:r>
          </a:p>
          <a:p>
            <a:r>
              <a:rPr lang="en-US" sz="1200" kern="1200" baseline="0" dirty="0">
                <a:solidFill>
                  <a:schemeClr val="tx1"/>
                </a:solidFill>
                <a:latin typeface="Arial" charset="0"/>
                <a:ea typeface="ＭＳ Ｐゴシック" pitchFamily="-107" charset="-128"/>
                <a:cs typeface="ＭＳ Ｐゴシック" pitchFamily="-107" charset="-128"/>
              </a:rPr>
              <a:t>or more plaintext messages as well as their encryptions. Or the analyst may know</a:t>
            </a:r>
          </a:p>
          <a:p>
            <a:r>
              <a:rPr lang="en-US" sz="1200" kern="1200" baseline="0" dirty="0">
                <a:solidFill>
                  <a:schemeClr val="tx1"/>
                </a:solidFill>
                <a:latin typeface="Arial" charset="0"/>
                <a:ea typeface="ＭＳ Ｐゴシック" pitchFamily="-107" charset="-128"/>
                <a:cs typeface="ＭＳ Ｐゴシック" pitchFamily="-107" charset="-128"/>
              </a:rPr>
              <a:t>that certain plaintext patterns will appear in a message. For example, a file that is</a:t>
            </a:r>
          </a:p>
          <a:p>
            <a:r>
              <a:rPr lang="en-US" sz="1200" kern="1200" baseline="0" dirty="0">
                <a:solidFill>
                  <a:schemeClr val="tx1"/>
                </a:solidFill>
                <a:latin typeface="Arial" charset="0"/>
                <a:ea typeface="ＭＳ Ｐゴシック" pitchFamily="-107" charset="-128"/>
                <a:cs typeface="ＭＳ Ｐゴシック" pitchFamily="-107" charset="-128"/>
              </a:rPr>
              <a:t>encoded in the Postscript format always begins with the same pattern, or there may</a:t>
            </a:r>
          </a:p>
          <a:p>
            <a:r>
              <a:rPr lang="en-US" sz="1200" kern="1200" baseline="0" dirty="0">
                <a:solidFill>
                  <a:schemeClr val="tx1"/>
                </a:solidFill>
                <a:latin typeface="Arial" charset="0"/>
                <a:ea typeface="ＭＳ Ｐゴシック" pitchFamily="-107" charset="-128"/>
                <a:cs typeface="ＭＳ Ｐゴシック" pitchFamily="-107" charset="-128"/>
              </a:rPr>
              <a:t>be a standardized header or banner to an electronic funds transfer message, and so</a:t>
            </a:r>
          </a:p>
          <a:p>
            <a:r>
              <a:rPr lang="en-US" sz="1200" kern="1200" baseline="0" dirty="0">
                <a:solidFill>
                  <a:schemeClr val="tx1"/>
                </a:solidFill>
                <a:latin typeface="Arial" charset="0"/>
                <a:ea typeface="ＭＳ Ｐゴシック" pitchFamily="-107" charset="-128"/>
                <a:cs typeface="ＭＳ Ｐゴシック" pitchFamily="-107" charset="-128"/>
              </a:rPr>
              <a:t>on. All of these are examples of known plaintext . With this knowledge, the analyst</a:t>
            </a:r>
          </a:p>
          <a:p>
            <a:r>
              <a:rPr lang="en-US" sz="1200" kern="1200" baseline="0" dirty="0">
                <a:solidFill>
                  <a:schemeClr val="tx1"/>
                </a:solidFill>
                <a:latin typeface="Arial" charset="0"/>
                <a:ea typeface="ＭＳ Ｐゴシック" pitchFamily="-107" charset="-128"/>
                <a:cs typeface="ＭＳ Ｐゴシック" pitchFamily="-107" charset="-128"/>
              </a:rPr>
              <a:t>may be able to deduce the key on the basis of the way in which the known plaintext</a:t>
            </a:r>
          </a:p>
          <a:p>
            <a:r>
              <a:rPr lang="en-US" sz="1200" kern="1200" baseline="0" dirty="0">
                <a:solidFill>
                  <a:schemeClr val="tx1"/>
                </a:solidFill>
                <a:latin typeface="Arial" charset="0"/>
                <a:ea typeface="ＭＳ Ｐゴシック" pitchFamily="-107" charset="-128"/>
                <a:cs typeface="ＭＳ Ｐゴシック" pitchFamily="-107" charset="-128"/>
              </a:rPr>
              <a:t>is transformed.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a:solidFill>
                  <a:schemeClr val="tx1"/>
                </a:solidFill>
                <a:latin typeface="Arial" charset="0"/>
                <a:ea typeface="ＭＳ Ｐゴシック" pitchFamily="-107" charset="-128"/>
                <a:cs typeface="ＭＳ Ｐゴシック" pitchFamily="-107" charset="-128"/>
              </a:rPr>
              <a:t>the opponent may know the placement of certain key words in the header of</a:t>
            </a:r>
          </a:p>
          <a:p>
            <a:r>
              <a:rPr lang="en-US" sz="1200" kern="1200" baseline="0" dirty="0">
                <a:solidFill>
                  <a:schemeClr val="tx1"/>
                </a:solidFill>
                <a:latin typeface="Arial" charset="0"/>
                <a:ea typeface="ＭＳ Ｐゴシック" pitchFamily="-107" charset="-128"/>
                <a:cs typeface="ＭＳ Ｐゴシック" pitchFamily="-107" charset="-128"/>
              </a:rPr>
              <a:t> the file. As another example, the source code for a program developed by a corporation</a:t>
            </a:r>
          </a:p>
          <a:p>
            <a:r>
              <a:rPr lang="en-US" sz="1200" kern="1200" baseline="0" dirty="0">
                <a:solidFill>
                  <a:schemeClr val="tx1"/>
                </a:solidFill>
                <a:latin typeface="Arial" charset="0"/>
                <a:ea typeface="ＭＳ Ｐゴシック" pitchFamily="-107" charset="-128"/>
                <a:cs typeface="ＭＳ Ｐゴシック" pitchFamily="-107" charset="-128"/>
              </a:rPr>
              <a:t>might include a copyright statement in some standardized 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If the analyst is able somehow to get the source system to insert into the system</a:t>
            </a:r>
          </a:p>
          <a:p>
            <a:r>
              <a:rPr lang="en-US" sz="1200" kern="1200" baseline="0" dirty="0">
                <a:solidFill>
                  <a:schemeClr val="tx1"/>
                </a:solidFill>
                <a:latin typeface="Arial" charset="0"/>
                <a:ea typeface="ＭＳ Ｐゴシック" pitchFamily="-107" charset="-128"/>
                <a:cs typeface="ＭＳ Ｐゴシック" pitchFamily="-107" charset="-128"/>
              </a:rPr>
              <a:t>a message chosen by the analyst, then a chosen-plaintext  attack is possible. In</a:t>
            </a:r>
          </a:p>
          <a:p>
            <a:r>
              <a:rPr lang="en-US" sz="1200" kern="1200" baseline="0" dirty="0">
                <a:solidFill>
                  <a:schemeClr val="tx1"/>
                </a:solidFill>
                <a:latin typeface="Arial" charset="0"/>
                <a:ea typeface="ＭＳ Ｐゴシック" pitchFamily="-107" charset="-128"/>
                <a:cs typeface="ＭＳ Ｐゴシック" pitchFamily="-107" charset="-128"/>
              </a:rPr>
              <a:t>general, if the analyst is able to choose the messages to encrypt, the analyst may</a:t>
            </a:r>
          </a:p>
          <a:p>
            <a:r>
              <a:rPr lang="en-US" sz="1200" kern="1200" baseline="0" dirty="0">
                <a:solidFill>
                  <a:schemeClr val="tx1"/>
                </a:solidFill>
                <a:latin typeface="Arial" charset="0"/>
                <a:ea typeface="ＭＳ Ｐゴシック" pitchFamily="-107" charset="-128"/>
                <a:cs typeface="ＭＳ Ｐゴシック" pitchFamily="-107" charset="-128"/>
              </a:rPr>
              <a:t>deliberately pick patterns that can be expected to reveal the structure of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Table 2.1 lists two other types of attack: chosen ciphertext and chosen text.</a:t>
            </a:r>
          </a:p>
          <a:p>
            <a:r>
              <a:rPr lang="en-US" sz="1200" kern="1200" baseline="0" dirty="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10</a:t>
            </a:fld>
            <a:endParaRPr lang="en-US"/>
          </a:p>
        </p:txBody>
      </p:sp>
    </p:spTree>
    <p:extLst>
      <p:ext uri="{BB962C8B-B14F-4D97-AF65-F5344CB8AC3E}">
        <p14:creationId xmlns:p14="http://schemas.microsoft.com/office/powerpoint/2010/main" val="54674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Only relatively weak algorithms fail to withstand a ciphertext-only attack.</a:t>
            </a:r>
          </a:p>
          <a:p>
            <a:r>
              <a:rPr lang="en-US" sz="1200" kern="1200" baseline="0" dirty="0">
                <a:solidFill>
                  <a:schemeClr val="tx1"/>
                </a:solidFill>
                <a:latin typeface="Arial" charset="0"/>
                <a:ea typeface="ＭＳ Ｐゴシック" pitchFamily="-107" charset="-128"/>
                <a:cs typeface="ＭＳ Ｐゴシック" pitchFamily="-107" charset="-128"/>
              </a:rPr>
              <a:t>Generally, an encryption algorithm is designed to withstand a known-plaintext</a:t>
            </a:r>
          </a:p>
          <a:p>
            <a:r>
              <a:rPr lang="en-US" sz="1200" kern="1200" baseline="0" dirty="0">
                <a:solidFill>
                  <a:schemeClr val="tx1"/>
                </a:solidFill>
                <a:latin typeface="Arial" charset="0"/>
                <a:ea typeface="ＭＳ Ｐゴシック" pitchFamily="-107" charset="-128"/>
                <a:cs typeface="ＭＳ Ｐゴシック" pitchFamily="-107" charset="-128"/>
              </a:rPr>
              <a:t>attack.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An encryption scheme is computationally secure  if the ciphertext generated</a:t>
            </a:r>
          </a:p>
          <a:p>
            <a:r>
              <a:rPr lang="en-US" sz="1200" kern="1200" baseline="0" dirty="0">
                <a:solidFill>
                  <a:schemeClr val="tx1"/>
                </a:solidFill>
                <a:latin typeface="Arial" charset="0"/>
                <a:ea typeface="ＭＳ Ｐゴシック" pitchFamily="-107" charset="-128"/>
                <a:cs typeface="ＭＳ Ｐゴシック" pitchFamily="-107" charset="-128"/>
              </a:rPr>
              <a:t>by the scheme meets one or both of the following criteria: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cost of breaking the cipher exceeds the value of the encrypted information.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time required to break the cipher exceeds the useful lifetime of the</a:t>
            </a:r>
          </a:p>
          <a:p>
            <a:r>
              <a:rPr lang="en-US" sz="1200" kern="1200" baseline="0" dirty="0">
                <a:solidFill>
                  <a:schemeClr val="tx1"/>
                </a:solidFill>
                <a:latin typeface="Arial" charset="0"/>
                <a:ea typeface="ＭＳ Ｐゴシック" pitchFamily="-107" charset="-128"/>
                <a:cs typeface="ＭＳ Ｐゴシック" pitchFamily="-107" charset="-128"/>
              </a:rPr>
              <a:t>information.</a:t>
            </a:r>
            <a:endParaRPr lang="en-US" dirty="0"/>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11</a:t>
            </a:fld>
            <a:endParaRPr lang="en-US"/>
          </a:p>
        </p:txBody>
      </p:sp>
    </p:spTree>
    <p:extLst>
      <p:ext uri="{BB962C8B-B14F-4D97-AF65-F5344CB8AC3E}">
        <p14:creationId xmlns:p14="http://schemas.microsoft.com/office/powerpoint/2010/main" val="416162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Unfortunately, it is very difficult to estimate the amount of effort required</a:t>
            </a:r>
          </a:p>
          <a:p>
            <a:r>
              <a:rPr lang="en-US" sz="1200" kern="1200" baseline="0" dirty="0">
                <a:solidFill>
                  <a:schemeClr val="tx1"/>
                </a:solidFill>
                <a:latin typeface="Arial" charset="0"/>
                <a:ea typeface="ＭＳ Ｐゴシック" pitchFamily="-107" charset="-128"/>
                <a:cs typeface="ＭＳ Ｐゴシック" pitchFamily="-107" charset="-128"/>
              </a:rPr>
              <a:t>to cryptanalyze ciphertext successfully. However, assuming there are no inherent</a:t>
            </a:r>
          </a:p>
          <a:p>
            <a:r>
              <a:rPr lang="en-US" sz="1200" kern="1200" baseline="0" dirty="0">
                <a:solidFill>
                  <a:schemeClr val="tx1"/>
                </a:solidFill>
                <a:latin typeface="Arial" charset="0"/>
                <a:ea typeface="ＭＳ Ｐゴシック" pitchFamily="-107" charset="-128"/>
                <a:cs typeface="ＭＳ Ｐゴシック" pitchFamily="-107" charset="-128"/>
              </a:rPr>
              <a:t>mathematical weaknesses in the algorithm, then a brute-force approach is indicated.</a:t>
            </a:r>
          </a:p>
          <a:p>
            <a:r>
              <a:rPr lang="en-US" sz="1200" kern="1200" baseline="0" dirty="0">
                <a:solidFill>
                  <a:schemeClr val="tx1"/>
                </a:solidFill>
                <a:latin typeface="Arial" charset="0"/>
                <a:ea typeface="ＭＳ Ｐゴシック" pitchFamily="-107" charset="-128"/>
                <a:cs typeface="ＭＳ Ｐゴシック" pitchFamily="-107" charset="-128"/>
              </a:rPr>
              <a:t>A brute-force attack  involves trying every possible key until an intelligible</a:t>
            </a:r>
          </a:p>
          <a:p>
            <a:r>
              <a:rPr lang="en-US" sz="1200" kern="1200" baseline="0" dirty="0">
                <a:solidFill>
                  <a:schemeClr val="tx1"/>
                </a:solidFill>
                <a:latin typeface="Arial" charset="0"/>
                <a:ea typeface="ＭＳ Ｐゴシック" pitchFamily="-107" charset="-128"/>
                <a:cs typeface="ＭＳ Ｐゴシック" pitchFamily="-107" charset="-128"/>
              </a:rPr>
              <a:t>translation of the ciphertext into plaintext is obtained. On average, half of all possible</a:t>
            </a:r>
          </a:p>
          <a:p>
            <a:r>
              <a:rPr lang="en-US" sz="1200" kern="1200" baseline="0" dirty="0">
                <a:solidFill>
                  <a:schemeClr val="tx1"/>
                </a:solidFill>
                <a:latin typeface="Arial" charset="0"/>
                <a:ea typeface="ＭＳ Ｐゴシック" pitchFamily="-107" charset="-128"/>
                <a:cs typeface="ＭＳ Ｐゴシック" pitchFamily="-107" charset="-128"/>
              </a:rPr>
              <a:t>keys must be tried to achieve success. That is, if there are x  different keys, on</a:t>
            </a:r>
          </a:p>
          <a:p>
            <a:r>
              <a:rPr lang="en-US" sz="1200" kern="1200" baseline="0" dirty="0">
                <a:solidFill>
                  <a:schemeClr val="tx1"/>
                </a:solidFill>
                <a:latin typeface="Arial" charset="0"/>
                <a:ea typeface="ＭＳ Ｐゴシック" pitchFamily="-107" charset="-128"/>
                <a:cs typeface="ＭＳ Ｐゴシック" pitchFamily="-107" charset="-128"/>
              </a:rPr>
              <a:t>average an attacker would discover the actual key after x /2 tries. It is important</a:t>
            </a:r>
          </a:p>
          <a:p>
            <a:r>
              <a:rPr lang="en-US" sz="1200" kern="1200" baseline="0" dirty="0">
                <a:solidFill>
                  <a:schemeClr val="tx1"/>
                </a:solidFill>
                <a:latin typeface="Arial" charset="0"/>
                <a:ea typeface="ＭＳ Ｐゴシック" pitchFamily="-107" charset="-128"/>
                <a:cs typeface="ＭＳ Ｐゴシック" pitchFamily="-107" charset="-128"/>
              </a:rPr>
              <a:t>to note that there is more to a brute-force attack than simply running through all</a:t>
            </a:r>
          </a:p>
          <a:p>
            <a:r>
              <a:rPr lang="en-US" sz="1200" kern="1200" baseline="0" dirty="0">
                <a:solidFill>
                  <a:schemeClr val="tx1"/>
                </a:solidFill>
                <a:latin typeface="Arial" charset="0"/>
                <a:ea typeface="ＭＳ Ｐゴシック" pitchFamily="-107" charset="-128"/>
                <a:cs typeface="ＭＳ Ｐゴシック" pitchFamily="-107" charset="-128"/>
              </a:rPr>
              <a:t>possible keys. Unless known plaintext is provided, the analyst must be able to recognize</a:t>
            </a:r>
          </a:p>
          <a:p>
            <a:r>
              <a:rPr lang="en-US" sz="1200" kern="1200" baseline="0" dirty="0">
                <a:solidFill>
                  <a:schemeClr val="tx1"/>
                </a:solidFill>
                <a:latin typeface="Arial" charset="0"/>
                <a:ea typeface="ＭＳ Ｐゴシック" pitchFamily="-107" charset="-128"/>
                <a:cs typeface="ＭＳ Ｐゴシック" pitchFamily="-107" charset="-128"/>
              </a:rPr>
              <a:t>plaintext as plaintext. If the message is just plaintext in English, then the</a:t>
            </a:r>
          </a:p>
          <a:p>
            <a:r>
              <a:rPr lang="en-US" sz="1200" kern="1200" baseline="0" dirty="0">
                <a:solidFill>
                  <a:schemeClr val="tx1"/>
                </a:solidFill>
                <a:latin typeface="Arial" charset="0"/>
                <a:ea typeface="ＭＳ Ｐゴシック" pitchFamily="-107" charset="-128"/>
                <a:cs typeface="ＭＳ Ｐゴシック" pitchFamily="-107" charset="-128"/>
              </a:rPr>
              <a:t>result pops out easily, although the task of recognizing English would have to be</a:t>
            </a:r>
          </a:p>
          <a:p>
            <a:r>
              <a:rPr lang="en-US" sz="1200" kern="1200" baseline="0" dirty="0">
                <a:solidFill>
                  <a:schemeClr val="tx1"/>
                </a:solidFill>
                <a:latin typeface="Arial" charset="0"/>
                <a:ea typeface="ＭＳ Ｐゴシック" pitchFamily="-107" charset="-128"/>
                <a:cs typeface="ＭＳ Ｐゴシック" pitchFamily="-107" charset="-128"/>
              </a:rPr>
              <a:t>automated. If the text message has been compressed before encryption, then recognition</a:t>
            </a:r>
          </a:p>
          <a:p>
            <a:r>
              <a:rPr lang="en-US" sz="1200" kern="1200" baseline="0" dirty="0">
                <a:solidFill>
                  <a:schemeClr val="tx1"/>
                </a:solidFill>
                <a:latin typeface="Arial" charset="0"/>
                <a:ea typeface="ＭＳ Ｐゴシック" pitchFamily="-107" charset="-128"/>
                <a:cs typeface="ＭＳ Ｐゴシック" pitchFamily="-107" charset="-128"/>
              </a:rPr>
              <a:t>is more difficult. And if the message is some more general type of data,</a:t>
            </a:r>
          </a:p>
          <a:p>
            <a:r>
              <a:rPr lang="en-US" sz="1200" kern="1200" baseline="0" dirty="0">
                <a:solidFill>
                  <a:schemeClr val="tx1"/>
                </a:solidFill>
                <a:latin typeface="Arial" charset="0"/>
                <a:ea typeface="ＭＳ Ｐゴシック" pitchFamily="-107" charset="-128"/>
                <a:cs typeface="ＭＳ Ｐゴシック" pitchFamily="-107" charset="-128"/>
              </a:rPr>
              <a:t>such as a numerical file, and this has been compressed, the problem becomes even</a:t>
            </a:r>
          </a:p>
          <a:p>
            <a:r>
              <a:rPr lang="en-US" sz="1200" kern="1200" baseline="0" dirty="0">
                <a:solidFill>
                  <a:schemeClr val="tx1"/>
                </a:solidFill>
                <a:latin typeface="Arial" charset="0"/>
                <a:ea typeface="ＭＳ Ｐゴシック" pitchFamily="-107" charset="-128"/>
                <a:cs typeface="ＭＳ Ｐゴシック" pitchFamily="-107" charset="-128"/>
              </a:rPr>
              <a:t>more difficult to automate. Thus, to supplement the brute-force approach, some</a:t>
            </a:r>
          </a:p>
          <a:p>
            <a:r>
              <a:rPr lang="en-US" sz="1200" kern="1200" baseline="0" dirty="0">
                <a:solidFill>
                  <a:schemeClr val="tx1"/>
                </a:solidFill>
                <a:latin typeface="Arial" charset="0"/>
                <a:ea typeface="ＭＳ Ｐゴシック" pitchFamily="-107" charset="-128"/>
                <a:cs typeface="ＭＳ Ｐゴシック" pitchFamily="-107" charset="-128"/>
              </a:rPr>
              <a:t>degree of knowledge about the expected plaintext is needed, and some means of</a:t>
            </a:r>
          </a:p>
          <a:p>
            <a:r>
              <a:rPr lang="en-US" sz="1200" kern="1200" baseline="0" dirty="0">
                <a:solidFill>
                  <a:schemeClr val="tx1"/>
                </a:solidFill>
                <a:latin typeface="Arial" charset="0"/>
                <a:ea typeface="ＭＳ Ｐゴシック" pitchFamily="-107" charset="-128"/>
                <a:cs typeface="ＭＳ Ｐゴシック" pitchFamily="-107" charset="-128"/>
              </a:rPr>
              <a:t>automatically distinguishing plaintext from garble is also needed.</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12</a:t>
            </a:fld>
            <a:endParaRPr lang="en-US"/>
          </a:p>
        </p:txBody>
      </p:sp>
    </p:spTree>
    <p:extLst>
      <p:ext uri="{BB962C8B-B14F-4D97-AF65-F5344CB8AC3E}">
        <p14:creationId xmlns:p14="http://schemas.microsoft.com/office/powerpoint/2010/main" val="80190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charset="0"/>
                <a:ea typeface="ＭＳ Ｐゴシック" pitchFamily="-107" charset="-128"/>
                <a:cs typeface="ＭＳ Ｐゴシック" pitchFamily="-107" charset="-128"/>
              </a:rPr>
              <a:t> Many symmetric block encryption algorithms, including DES, have a structure first</a:t>
            </a:r>
          </a:p>
          <a:p>
            <a:r>
              <a:rPr lang="en-US" sz="1200" b="0" kern="1200" baseline="0" dirty="0">
                <a:solidFill>
                  <a:schemeClr val="tx1"/>
                </a:solidFill>
                <a:latin typeface="Arial" charset="0"/>
                <a:ea typeface="ＭＳ Ｐゴシック" pitchFamily="-107" charset="-128"/>
                <a:cs typeface="ＭＳ Ｐゴシック" pitchFamily="-107" charset="-128"/>
              </a:rPr>
              <a:t>described by Horst </a:t>
            </a:r>
            <a:r>
              <a:rPr lang="en-US" sz="1200" b="0" kern="1200" baseline="0" dirty="0" err="1">
                <a:solidFill>
                  <a:schemeClr val="tx1"/>
                </a:solidFill>
                <a:latin typeface="Arial" charset="0"/>
                <a:ea typeface="ＭＳ Ｐゴシック" pitchFamily="-107" charset="-128"/>
                <a:cs typeface="ＭＳ Ｐゴシック" pitchFamily="-107" charset="-128"/>
              </a:rPr>
              <a:t>Feistel</a:t>
            </a:r>
            <a:r>
              <a:rPr lang="en-US" sz="1200" b="0" kern="1200" baseline="0" dirty="0">
                <a:solidFill>
                  <a:schemeClr val="tx1"/>
                </a:solidFill>
                <a:latin typeface="Arial" charset="0"/>
                <a:ea typeface="ＭＳ Ｐゴシック" pitchFamily="-107" charset="-128"/>
                <a:cs typeface="ＭＳ Ｐゴシック" pitchFamily="-107" charset="-128"/>
              </a:rPr>
              <a:t> of IBM in 1973 [FEIS73] and shown in Figure 2.2. The</a:t>
            </a:r>
          </a:p>
          <a:p>
            <a:r>
              <a:rPr lang="en-US" sz="1200" b="0" kern="1200" baseline="0" dirty="0">
                <a:solidFill>
                  <a:schemeClr val="tx1"/>
                </a:solidFill>
                <a:latin typeface="Arial" charset="0"/>
                <a:ea typeface="ＭＳ Ｐゴシック" pitchFamily="-107" charset="-128"/>
                <a:cs typeface="ＭＳ Ｐゴシック" pitchFamily="-107" charset="-128"/>
              </a:rPr>
              <a:t>inputs to the encryption algorithm are a plaintext block of length 2w  bits and a key</a:t>
            </a:r>
          </a:p>
          <a:p>
            <a:r>
              <a:rPr lang="en-US" sz="1200" b="0" kern="1200" baseline="0" dirty="0">
                <a:solidFill>
                  <a:schemeClr val="tx1"/>
                </a:solidFill>
                <a:latin typeface="Arial" charset="0"/>
                <a:ea typeface="ＭＳ Ｐゴシック" pitchFamily="-107" charset="-128"/>
                <a:cs typeface="ＭＳ Ｐゴシック" pitchFamily="-107" charset="-128"/>
              </a:rPr>
              <a:t>K . The plaintext block is divided into two halves, LE</a:t>
            </a:r>
            <a:r>
              <a:rPr lang="en-US" sz="1200" b="0" kern="1200" baseline="-25000" dirty="0">
                <a:solidFill>
                  <a:schemeClr val="tx1"/>
                </a:solidFill>
                <a:latin typeface="Arial" charset="0"/>
                <a:ea typeface="ＭＳ Ｐゴシック" pitchFamily="-107" charset="-128"/>
                <a:cs typeface="ＭＳ Ｐゴシック" pitchFamily="-107" charset="-128"/>
              </a:rPr>
              <a:t>0</a:t>
            </a:r>
            <a:r>
              <a:rPr lang="en-US" sz="1200" b="0" kern="1200" baseline="0" dirty="0">
                <a:solidFill>
                  <a:schemeClr val="tx1"/>
                </a:solidFill>
                <a:latin typeface="Arial" charset="0"/>
                <a:ea typeface="ＭＳ Ｐゴシック" pitchFamily="-107" charset="-128"/>
                <a:cs typeface="ＭＳ Ｐゴシック" pitchFamily="-107" charset="-128"/>
              </a:rPr>
              <a:t>  and RE</a:t>
            </a:r>
            <a:r>
              <a:rPr lang="en-US" sz="1200" b="0" kern="1200" baseline="-25000" dirty="0">
                <a:solidFill>
                  <a:schemeClr val="tx1"/>
                </a:solidFill>
                <a:latin typeface="Arial" charset="0"/>
                <a:ea typeface="ＭＳ Ｐゴシック" pitchFamily="-107" charset="-128"/>
                <a:cs typeface="ＭＳ Ｐゴシック" pitchFamily="-107" charset="-128"/>
              </a:rPr>
              <a:t>0</a:t>
            </a:r>
            <a:r>
              <a:rPr lang="en-US" sz="1200" b="0" kern="1200" baseline="0" dirty="0">
                <a:solidFill>
                  <a:schemeClr val="tx1"/>
                </a:solidFill>
                <a:latin typeface="Arial" charset="0"/>
                <a:ea typeface="ＭＳ Ｐゴシック" pitchFamily="-107" charset="-128"/>
                <a:cs typeface="ＭＳ Ｐゴシック" pitchFamily="-107" charset="-128"/>
              </a:rPr>
              <a:t> . The two halves</a:t>
            </a:r>
          </a:p>
          <a:p>
            <a:r>
              <a:rPr lang="en-US" sz="1200" b="0" kern="1200" baseline="0" dirty="0">
                <a:solidFill>
                  <a:schemeClr val="tx1"/>
                </a:solidFill>
                <a:latin typeface="Arial" charset="0"/>
                <a:ea typeface="ＭＳ Ｐゴシック" pitchFamily="-107" charset="-128"/>
                <a:cs typeface="ＭＳ Ｐゴシック" pitchFamily="-107" charset="-128"/>
              </a:rPr>
              <a:t>of the data pass through n  rounds of processing and then combine to produce the</a:t>
            </a:r>
          </a:p>
          <a:p>
            <a:r>
              <a:rPr lang="en-US" sz="1200" b="0" kern="1200" baseline="0" dirty="0">
                <a:solidFill>
                  <a:schemeClr val="tx1"/>
                </a:solidFill>
                <a:latin typeface="Arial" charset="0"/>
                <a:ea typeface="ＭＳ Ｐゴシック" pitchFamily="-107" charset="-128"/>
                <a:cs typeface="ＭＳ Ｐゴシック" pitchFamily="-107" charset="-128"/>
              </a:rPr>
              <a:t>ciphertext block. Each round </a:t>
            </a:r>
            <a:r>
              <a:rPr lang="en-US" sz="1200" b="0" kern="1200" baseline="0" dirty="0" err="1">
                <a:solidFill>
                  <a:schemeClr val="tx1"/>
                </a:solidFill>
                <a:latin typeface="Arial" charset="0"/>
                <a:ea typeface="ＭＳ Ｐゴシック" pitchFamily="-107" charset="-128"/>
                <a:cs typeface="ＭＳ Ｐゴシック" pitchFamily="-107" charset="-128"/>
              </a:rPr>
              <a:t>i</a:t>
            </a:r>
            <a:r>
              <a:rPr lang="en-US" sz="1200" b="0" kern="1200" baseline="0" dirty="0">
                <a:solidFill>
                  <a:schemeClr val="tx1"/>
                </a:solidFill>
                <a:latin typeface="Arial" charset="0"/>
                <a:ea typeface="ＭＳ Ｐゴシック" pitchFamily="-107" charset="-128"/>
                <a:cs typeface="ＭＳ Ｐゴシック" pitchFamily="-107" charset="-128"/>
              </a:rPr>
              <a:t>  has as inputs LE</a:t>
            </a:r>
            <a:r>
              <a:rPr lang="en-US" sz="1200" b="0" kern="1200" baseline="-25000" dirty="0">
                <a:solidFill>
                  <a:schemeClr val="tx1"/>
                </a:solidFill>
                <a:latin typeface="Arial" charset="0"/>
                <a:ea typeface="ＭＳ Ｐゴシック" pitchFamily="-107" charset="-128"/>
                <a:cs typeface="ＭＳ Ｐゴシック" pitchFamily="-107" charset="-128"/>
              </a:rPr>
              <a:t>i-1  </a:t>
            </a:r>
            <a:r>
              <a:rPr lang="en-US" sz="1200" b="0" kern="1200" baseline="0" dirty="0">
                <a:solidFill>
                  <a:schemeClr val="tx1"/>
                </a:solidFill>
                <a:latin typeface="Arial" charset="0"/>
                <a:ea typeface="ＭＳ Ｐゴシック" pitchFamily="-107" charset="-128"/>
                <a:cs typeface="ＭＳ Ｐゴシック" pitchFamily="-107" charset="-128"/>
              </a:rPr>
              <a:t>and RE</a:t>
            </a:r>
            <a:r>
              <a:rPr lang="en-US" sz="1200" b="0" kern="1200" baseline="-25000" dirty="0">
                <a:solidFill>
                  <a:schemeClr val="tx1"/>
                </a:solidFill>
                <a:latin typeface="Arial" charset="0"/>
                <a:ea typeface="ＭＳ Ｐゴシック" pitchFamily="-107" charset="-128"/>
                <a:cs typeface="ＭＳ Ｐゴシック" pitchFamily="-107" charset="-128"/>
              </a:rPr>
              <a:t>i-1  </a:t>
            </a:r>
            <a:r>
              <a:rPr lang="en-US" sz="1200" b="0" kern="1200" baseline="0" dirty="0">
                <a:solidFill>
                  <a:schemeClr val="tx1"/>
                </a:solidFill>
                <a:latin typeface="Arial" charset="0"/>
                <a:ea typeface="ＭＳ Ｐゴシック" pitchFamily="-107" charset="-128"/>
                <a:cs typeface="ＭＳ Ｐゴシック" pitchFamily="-107" charset="-128"/>
              </a:rPr>
              <a:t>derived from the previous</a:t>
            </a:r>
          </a:p>
          <a:p>
            <a:r>
              <a:rPr lang="en-US" sz="1200" b="0" kern="1200" baseline="0" dirty="0">
                <a:solidFill>
                  <a:schemeClr val="tx1"/>
                </a:solidFill>
                <a:latin typeface="Arial" charset="0"/>
                <a:ea typeface="ＭＳ Ｐゴシック" pitchFamily="-107" charset="-128"/>
                <a:cs typeface="ＭＳ Ｐゴシック" pitchFamily="-107" charset="-128"/>
              </a:rPr>
              <a:t>round, as well as a </a:t>
            </a:r>
            <a:r>
              <a:rPr lang="en-US" sz="1200" b="0" kern="1200" baseline="0" dirty="0" err="1">
                <a:solidFill>
                  <a:schemeClr val="tx1"/>
                </a:solidFill>
                <a:latin typeface="Arial" charset="0"/>
                <a:ea typeface="ＭＳ Ｐゴシック" pitchFamily="-107" charset="-128"/>
                <a:cs typeface="ＭＳ Ｐゴシック" pitchFamily="-107" charset="-128"/>
              </a:rPr>
              <a:t>subkey</a:t>
            </a:r>
            <a:r>
              <a:rPr lang="en-US" sz="1200" b="0" kern="1200" baseline="0" dirty="0">
                <a:solidFill>
                  <a:schemeClr val="tx1"/>
                </a:solidFill>
                <a:latin typeface="Arial" charset="0"/>
                <a:ea typeface="ＭＳ Ｐゴシック" pitchFamily="-107" charset="-128"/>
                <a:cs typeface="ＭＳ Ｐゴシック" pitchFamily="-107" charset="-128"/>
              </a:rPr>
              <a:t> K</a:t>
            </a:r>
            <a:r>
              <a:rPr lang="en-US" sz="1200" b="0" kern="1200" baseline="-25000" dirty="0">
                <a:solidFill>
                  <a:schemeClr val="tx1"/>
                </a:solidFill>
                <a:latin typeface="Arial" charset="0"/>
                <a:ea typeface="ＭＳ Ｐゴシック" pitchFamily="-107" charset="-128"/>
                <a:cs typeface="ＭＳ Ｐゴシック" pitchFamily="-107" charset="-128"/>
              </a:rPr>
              <a:t>i </a:t>
            </a:r>
            <a:r>
              <a:rPr lang="en-US" sz="1200" b="0" kern="1200" baseline="0" dirty="0">
                <a:solidFill>
                  <a:schemeClr val="tx1"/>
                </a:solidFill>
                <a:latin typeface="Arial" charset="0"/>
                <a:ea typeface="ＭＳ Ｐゴシック" pitchFamily="-107" charset="-128"/>
                <a:cs typeface="ＭＳ Ｐゴシック" pitchFamily="-107" charset="-128"/>
              </a:rPr>
              <a:t> derived from the overall K . In general, the </a:t>
            </a:r>
            <a:r>
              <a:rPr lang="en-US" sz="1200" b="0" kern="1200" baseline="0" dirty="0" err="1">
                <a:solidFill>
                  <a:schemeClr val="tx1"/>
                </a:solidFill>
                <a:latin typeface="Arial" charset="0"/>
                <a:ea typeface="ＭＳ Ｐゴシック" pitchFamily="-107" charset="-128"/>
                <a:cs typeface="ＭＳ Ｐゴシック" pitchFamily="-107" charset="-128"/>
              </a:rPr>
              <a:t>subkeys</a:t>
            </a:r>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b="0" kern="1200" baseline="0" dirty="0">
                <a:solidFill>
                  <a:schemeClr val="tx1"/>
                </a:solidFill>
                <a:latin typeface="Arial" charset="0"/>
                <a:ea typeface="ＭＳ Ｐゴシック" pitchFamily="-107" charset="-128"/>
                <a:cs typeface="ＭＳ Ｐゴシック" pitchFamily="-107" charset="-128"/>
              </a:rPr>
              <a:t>K</a:t>
            </a:r>
            <a:r>
              <a:rPr lang="en-US" sz="1200" b="0" kern="1200" baseline="-25000" dirty="0">
                <a:solidFill>
                  <a:schemeClr val="tx1"/>
                </a:solidFill>
                <a:latin typeface="Arial" charset="0"/>
                <a:ea typeface="ＭＳ Ｐゴシック" pitchFamily="-107" charset="-128"/>
                <a:cs typeface="ＭＳ Ｐゴシック" pitchFamily="-107" charset="-128"/>
              </a:rPr>
              <a:t>i </a:t>
            </a:r>
            <a:r>
              <a:rPr lang="en-US" sz="1200" b="0" kern="1200" baseline="0" dirty="0">
                <a:solidFill>
                  <a:schemeClr val="tx1"/>
                </a:solidFill>
                <a:latin typeface="Arial" charset="0"/>
                <a:ea typeface="ＭＳ Ｐゴシック" pitchFamily="-107" charset="-128"/>
                <a:cs typeface="ＭＳ Ｐゴシック" pitchFamily="-107" charset="-128"/>
              </a:rPr>
              <a:t> are different from K  and from each other and are generated from the key</a:t>
            </a:r>
          </a:p>
          <a:p>
            <a:r>
              <a:rPr lang="en-US" sz="1200" b="0" kern="1200" baseline="0" dirty="0">
                <a:solidFill>
                  <a:schemeClr val="tx1"/>
                </a:solidFill>
                <a:latin typeface="Arial" charset="0"/>
                <a:ea typeface="ＭＳ Ｐゴシック" pitchFamily="-107" charset="-128"/>
                <a:cs typeface="ＭＳ Ｐゴシック" pitchFamily="-107" charset="-128"/>
              </a:rPr>
              <a:t>by a </a:t>
            </a:r>
            <a:r>
              <a:rPr lang="en-US" sz="1200" b="0" kern="1200" baseline="0" dirty="0" err="1">
                <a:solidFill>
                  <a:schemeClr val="tx1"/>
                </a:solidFill>
                <a:latin typeface="Arial" charset="0"/>
                <a:ea typeface="ＭＳ Ｐゴシック" pitchFamily="-107" charset="-128"/>
                <a:cs typeface="ＭＳ Ｐゴシック" pitchFamily="-107" charset="-128"/>
              </a:rPr>
              <a:t>subkey</a:t>
            </a:r>
            <a:r>
              <a:rPr lang="en-US" sz="1200" b="0" kern="1200" baseline="0" dirty="0">
                <a:solidFill>
                  <a:schemeClr val="tx1"/>
                </a:solidFill>
                <a:latin typeface="Arial" charset="0"/>
                <a:ea typeface="ＭＳ Ｐゴシック" pitchFamily="-107" charset="-128"/>
                <a:cs typeface="ＭＳ Ｐゴシック" pitchFamily="-107" charset="-128"/>
              </a:rPr>
              <a:t> generation algorithm. In Figure 2.2, 16 rounds are used, although any</a:t>
            </a:r>
          </a:p>
          <a:p>
            <a:r>
              <a:rPr lang="en-US" sz="1200" b="0" kern="1200" baseline="0" dirty="0">
                <a:solidFill>
                  <a:schemeClr val="tx1"/>
                </a:solidFill>
                <a:latin typeface="Arial" charset="0"/>
                <a:ea typeface="ＭＳ Ｐゴシック" pitchFamily="-107" charset="-128"/>
                <a:cs typeface="ＭＳ Ｐゴシック" pitchFamily="-107" charset="-128"/>
              </a:rPr>
              <a:t> number of rounds could be implemented. The right-hand side of Figure 2.2 shows</a:t>
            </a:r>
          </a:p>
          <a:p>
            <a:r>
              <a:rPr lang="en-US" sz="1200" b="0" kern="1200" baseline="0" dirty="0">
                <a:solidFill>
                  <a:schemeClr val="tx1"/>
                </a:solidFill>
                <a:latin typeface="Arial" charset="0"/>
                <a:ea typeface="ＭＳ Ｐゴシック" pitchFamily="-107" charset="-128"/>
                <a:cs typeface="ＭＳ Ｐゴシック" pitchFamily="-107" charset="-128"/>
              </a:rPr>
              <a:t>the decryption process.</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b="0" kern="1200" baseline="0" dirty="0">
                <a:solidFill>
                  <a:schemeClr val="tx1"/>
                </a:solidFill>
                <a:latin typeface="Arial" charset="0"/>
                <a:ea typeface="ＭＳ Ｐゴシック" pitchFamily="-107" charset="-128"/>
                <a:cs typeface="ＭＳ Ｐゴシック" pitchFamily="-107" charset="-128"/>
              </a:rPr>
              <a:t> All rounds have the same structure. A substitution is performed on the left half</a:t>
            </a:r>
          </a:p>
          <a:p>
            <a:r>
              <a:rPr lang="en-US" sz="1200" b="0" kern="1200" baseline="0" dirty="0">
                <a:solidFill>
                  <a:schemeClr val="tx1"/>
                </a:solidFill>
                <a:latin typeface="Arial" charset="0"/>
                <a:ea typeface="ＭＳ Ｐゴシック" pitchFamily="-107" charset="-128"/>
                <a:cs typeface="ＭＳ Ｐゴシック" pitchFamily="-107" charset="-128"/>
              </a:rPr>
              <a:t>of the data. This is done by applying a round function  F to the right half of the data</a:t>
            </a:r>
          </a:p>
          <a:p>
            <a:r>
              <a:rPr lang="en-US" sz="1200" b="0" kern="1200" baseline="0" dirty="0">
                <a:solidFill>
                  <a:schemeClr val="tx1"/>
                </a:solidFill>
                <a:latin typeface="Arial" charset="0"/>
                <a:ea typeface="ＭＳ Ｐゴシック" pitchFamily="-107" charset="-128"/>
                <a:cs typeface="ＭＳ Ｐゴシック" pitchFamily="-107" charset="-128"/>
              </a:rPr>
              <a:t>and then taking the exclusive-OR (XOR) of the output of that function and the left</a:t>
            </a:r>
          </a:p>
          <a:p>
            <a:r>
              <a:rPr lang="en-US" sz="1200" b="0" kern="1200" baseline="0" dirty="0">
                <a:solidFill>
                  <a:schemeClr val="tx1"/>
                </a:solidFill>
                <a:latin typeface="Arial" charset="0"/>
                <a:ea typeface="ＭＳ Ｐゴシック" pitchFamily="-107" charset="-128"/>
                <a:cs typeface="ＭＳ Ｐゴシック" pitchFamily="-107" charset="-128"/>
              </a:rPr>
              <a:t>half of the data. The round function has the same general structure for each round</a:t>
            </a:r>
          </a:p>
          <a:p>
            <a:r>
              <a:rPr lang="en-US" sz="1200" b="0" kern="1200" baseline="0" dirty="0">
                <a:solidFill>
                  <a:schemeClr val="tx1"/>
                </a:solidFill>
                <a:latin typeface="Arial" charset="0"/>
                <a:ea typeface="ＭＳ Ｐゴシック" pitchFamily="-107" charset="-128"/>
                <a:cs typeface="ＭＳ Ｐゴシック" pitchFamily="-107" charset="-128"/>
              </a:rPr>
              <a:t> but is parameterized by the round </a:t>
            </a:r>
            <a:r>
              <a:rPr lang="en-US" sz="1200" b="0" kern="1200" baseline="0" dirty="0" err="1">
                <a:solidFill>
                  <a:schemeClr val="tx1"/>
                </a:solidFill>
                <a:latin typeface="Arial" charset="0"/>
                <a:ea typeface="ＭＳ Ｐゴシック" pitchFamily="-107" charset="-128"/>
                <a:cs typeface="ＭＳ Ｐゴシック" pitchFamily="-107" charset="-128"/>
              </a:rPr>
              <a:t>subkey</a:t>
            </a:r>
            <a:r>
              <a:rPr lang="en-US" sz="1200" b="0" kern="1200" baseline="0" dirty="0">
                <a:solidFill>
                  <a:schemeClr val="tx1"/>
                </a:solidFill>
                <a:latin typeface="Arial" charset="0"/>
                <a:ea typeface="ＭＳ Ｐゴシック" pitchFamily="-107" charset="-128"/>
                <a:cs typeface="ＭＳ Ｐゴシック" pitchFamily="-107" charset="-128"/>
              </a:rPr>
              <a:t> K</a:t>
            </a:r>
            <a:r>
              <a:rPr lang="en-US" sz="1200" b="0" kern="1200" baseline="-25000" dirty="0">
                <a:solidFill>
                  <a:schemeClr val="tx1"/>
                </a:solidFill>
                <a:latin typeface="Arial" charset="0"/>
                <a:ea typeface="ＭＳ Ｐゴシック" pitchFamily="-107" charset="-128"/>
                <a:cs typeface="ＭＳ Ｐゴシック" pitchFamily="-107" charset="-128"/>
              </a:rPr>
              <a:t>i</a:t>
            </a:r>
            <a:r>
              <a:rPr lang="en-US" sz="1200" b="0" kern="1200" baseline="0" dirty="0">
                <a:solidFill>
                  <a:schemeClr val="tx1"/>
                </a:solidFill>
                <a:latin typeface="Arial" charset="0"/>
                <a:ea typeface="ＭＳ Ｐゴシック" pitchFamily="-107" charset="-128"/>
                <a:cs typeface="ＭＳ Ｐゴシック" pitchFamily="-107" charset="-128"/>
              </a:rPr>
              <a:t>. Following this substitution, a permutation</a:t>
            </a:r>
          </a:p>
          <a:p>
            <a:r>
              <a:rPr lang="en-US" sz="1200" b="0" kern="1200" baseline="0" dirty="0">
                <a:solidFill>
                  <a:schemeClr val="tx1"/>
                </a:solidFill>
                <a:latin typeface="Arial" charset="0"/>
                <a:ea typeface="ＭＳ Ｐゴシック" pitchFamily="-107" charset="-128"/>
                <a:cs typeface="ＭＳ Ｐゴシック" pitchFamily="-107" charset="-128"/>
              </a:rPr>
              <a:t>is performed that consists of the interchange of the two halves of the data.</a:t>
            </a:r>
            <a:endParaRPr lang="en-AU" b="0"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13</a:t>
            </a:fld>
            <a:endParaRPr lang="en-US"/>
          </a:p>
        </p:txBody>
      </p:sp>
    </p:spTree>
    <p:extLst>
      <p:ext uri="{BB962C8B-B14F-4D97-AF65-F5344CB8AC3E}">
        <p14:creationId xmlns:p14="http://schemas.microsoft.com/office/powerpoint/2010/main" val="316087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a:t>
            </a:r>
            <a:r>
              <a:rPr lang="en-US" sz="1200" kern="1200" baseline="0" dirty="0" err="1">
                <a:solidFill>
                  <a:schemeClr val="tx1"/>
                </a:solidFill>
                <a:latin typeface="Arial" charset="0"/>
                <a:ea typeface="ＭＳ Ｐゴシック" pitchFamily="-107" charset="-128"/>
                <a:cs typeface="ＭＳ Ｐゴシック" pitchFamily="-107" charset="-128"/>
              </a:rPr>
              <a:t>Feistel</a:t>
            </a:r>
            <a:r>
              <a:rPr lang="en-US" sz="1200" kern="1200" baseline="0" dirty="0">
                <a:solidFill>
                  <a:schemeClr val="tx1"/>
                </a:solidFill>
                <a:latin typeface="Arial" charset="0"/>
                <a:ea typeface="ＭＳ Ｐゴシック" pitchFamily="-107" charset="-128"/>
                <a:cs typeface="ＭＳ Ｐゴシック" pitchFamily="-107" charset="-128"/>
              </a:rPr>
              <a:t> structure  is a particular example of the more general structure</a:t>
            </a:r>
          </a:p>
          <a:p>
            <a:r>
              <a:rPr lang="en-US" sz="1200" kern="1200" baseline="0" dirty="0">
                <a:solidFill>
                  <a:schemeClr val="tx1"/>
                </a:solidFill>
                <a:latin typeface="Arial" charset="0"/>
                <a:ea typeface="ＭＳ Ｐゴシック" pitchFamily="-107" charset="-128"/>
                <a:cs typeface="ＭＳ Ｐゴシック" pitchFamily="-107" charset="-128"/>
              </a:rPr>
              <a:t>used by all symmetric block ciphers. In general, a symmetric block cipher consists of</a:t>
            </a:r>
          </a:p>
          <a:p>
            <a:r>
              <a:rPr lang="en-US" sz="1200" kern="1200" baseline="0" dirty="0">
                <a:solidFill>
                  <a:schemeClr val="tx1"/>
                </a:solidFill>
                <a:latin typeface="Arial" charset="0"/>
                <a:ea typeface="ＭＳ Ｐゴシック" pitchFamily="-107" charset="-128"/>
                <a:cs typeface="ＭＳ Ｐゴシック" pitchFamily="-107" charset="-128"/>
              </a:rPr>
              <a:t>a sequence of rounds, with each round performing substitutions and permutations</a:t>
            </a:r>
          </a:p>
          <a:p>
            <a:r>
              <a:rPr lang="en-US" sz="1200" kern="1200" baseline="0" dirty="0">
                <a:solidFill>
                  <a:schemeClr val="tx1"/>
                </a:solidFill>
                <a:latin typeface="Arial" charset="0"/>
                <a:ea typeface="ＭＳ Ｐゴシック" pitchFamily="-107" charset="-128"/>
                <a:cs typeface="ＭＳ Ｐゴシック" pitchFamily="-107" charset="-128"/>
              </a:rPr>
              <a:t>conditioned by a secret key value. The exact realization of a symmetric block cipher</a:t>
            </a:r>
          </a:p>
          <a:p>
            <a:r>
              <a:rPr lang="en-US" sz="1200" kern="1200" baseline="0" dirty="0">
                <a:solidFill>
                  <a:schemeClr val="tx1"/>
                </a:solidFill>
                <a:latin typeface="Arial" charset="0"/>
                <a:ea typeface="ＭＳ Ｐゴシック" pitchFamily="-107" charset="-128"/>
                <a:cs typeface="ＭＳ Ｐゴシック" pitchFamily="-107" charset="-128"/>
              </a:rPr>
              <a:t>depends on the choice of the following parameters and design features.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a:solidFill>
                  <a:schemeClr val="tx1"/>
                </a:solidFill>
                <a:latin typeface="Arial" charset="0"/>
                <a:ea typeface="ＭＳ Ｐゴシック" pitchFamily="-107" charset="-128"/>
                <a:cs typeface="ＭＳ Ｐゴシック" pitchFamily="-107" charset="-128"/>
              </a:rPr>
              <a:t>equal) but reduced encryption/decryption speed. A block size of 128 bits is a</a:t>
            </a:r>
          </a:p>
          <a:p>
            <a:r>
              <a:rPr lang="en-US" sz="1200" kern="1200" baseline="0" dirty="0">
                <a:solidFill>
                  <a:schemeClr val="tx1"/>
                </a:solidFill>
                <a:latin typeface="Arial" charset="0"/>
                <a:ea typeface="ＭＳ Ｐゴシック" pitchFamily="-107" charset="-128"/>
                <a:cs typeface="ＭＳ Ｐゴシック" pitchFamily="-107" charset="-128"/>
              </a:rPr>
              <a:t>reasonable trade-off and is nearly universal among recent block cipher designs.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a:solidFill>
                  <a:schemeClr val="tx1"/>
                </a:solidFill>
                <a:latin typeface="Arial" charset="0"/>
                <a:ea typeface="ＭＳ Ｐゴシック" pitchFamily="-107" charset="-128"/>
                <a:cs typeface="ＭＳ Ｐゴシック" pitchFamily="-107" charset="-128"/>
              </a:rPr>
              <a:t>decryption speed. The most common key length in modern algorithms is 128 bits.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Number of rounds:  The essence of a symmetric block cipher is that a single</a:t>
            </a:r>
          </a:p>
          <a:p>
            <a:r>
              <a:rPr lang="en-US" sz="1200" kern="1200" baseline="0" dirty="0">
                <a:solidFill>
                  <a:schemeClr val="tx1"/>
                </a:solidFill>
                <a:latin typeface="Arial" charset="0"/>
                <a:ea typeface="ＭＳ Ｐゴシック" pitchFamily="-107" charset="-128"/>
                <a:cs typeface="ＭＳ Ｐゴシック" pitchFamily="-107" charset="-128"/>
              </a:rPr>
              <a:t>round offers inadequate security but that multiple rounds offer increasing</a:t>
            </a:r>
          </a:p>
          <a:p>
            <a:r>
              <a:rPr lang="en-US" sz="1200" kern="1200" baseline="0" dirty="0">
                <a:solidFill>
                  <a:schemeClr val="tx1"/>
                </a:solidFill>
                <a:latin typeface="Arial" charset="0"/>
                <a:ea typeface="ＭＳ Ｐゴシック" pitchFamily="-107" charset="-128"/>
                <a:cs typeface="ＭＳ Ｐゴシック" pitchFamily="-107" charset="-128"/>
              </a:rPr>
              <a:t>security. A typical size is from 10 to 16 rounds.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kern="1200" baseline="0" dirty="0" err="1">
                <a:solidFill>
                  <a:schemeClr val="tx1"/>
                </a:solidFill>
                <a:latin typeface="Arial" charset="0"/>
                <a:ea typeface="ＭＳ Ｐゴシック" pitchFamily="-107" charset="-128"/>
                <a:cs typeface="ＭＳ Ｐゴシック" pitchFamily="-107" charset="-128"/>
              </a:rPr>
              <a:t>Subkey</a:t>
            </a:r>
            <a:r>
              <a:rPr lang="en-US" sz="1200" kern="1200" baseline="0" dirty="0">
                <a:solidFill>
                  <a:schemeClr val="tx1"/>
                </a:solidFill>
                <a:latin typeface="Arial" charset="0"/>
                <a:ea typeface="ＭＳ Ｐゴシック" pitchFamily="-107" charset="-128"/>
                <a:cs typeface="ＭＳ Ｐゴシック" pitchFamily="-107" charset="-128"/>
              </a:rPr>
              <a:t> generation algorithm:  Greater complexity in this algorithm should</a:t>
            </a:r>
          </a:p>
          <a:p>
            <a:r>
              <a:rPr lang="en-US" sz="1200" kern="1200" baseline="0" dirty="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Round function:  Again, greater complexity generally means greater resistance</a:t>
            </a:r>
          </a:p>
          <a:p>
            <a:r>
              <a:rPr lang="en-US" sz="1200" kern="1200" baseline="0" dirty="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There are two other considerations in the design of a symmetric block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Fast software encryption/decryption:  In many cases, encryption is embedded</a:t>
            </a:r>
          </a:p>
          <a:p>
            <a:r>
              <a:rPr lang="en-US" sz="1200" kern="1200" baseline="0" dirty="0">
                <a:solidFill>
                  <a:schemeClr val="tx1"/>
                </a:solidFill>
                <a:latin typeface="Arial" charset="0"/>
                <a:ea typeface="ＭＳ Ｐゴシック" pitchFamily="-107" charset="-128"/>
                <a:cs typeface="ＭＳ Ｐゴシック" pitchFamily="-107" charset="-128"/>
              </a:rPr>
              <a:t>in applications or utility functions in such a way as to preclude a hardware</a:t>
            </a:r>
          </a:p>
          <a:p>
            <a:r>
              <a:rPr lang="en-US" sz="1200" kern="1200" baseline="0" dirty="0">
                <a:solidFill>
                  <a:schemeClr val="tx1"/>
                </a:solidFill>
                <a:latin typeface="Arial" charset="0"/>
                <a:ea typeface="ＭＳ Ｐゴシック" pitchFamily="-107" charset="-128"/>
                <a:cs typeface="ＭＳ Ｐゴシック" pitchFamily="-107" charset="-128"/>
              </a:rPr>
              <a:t>implementation. Accordingly, the speed of execution of the algorithm</a:t>
            </a:r>
          </a:p>
          <a:p>
            <a:r>
              <a:rPr lang="en-US" sz="1200" kern="1200" baseline="0" dirty="0">
                <a:solidFill>
                  <a:schemeClr val="tx1"/>
                </a:solidFill>
                <a:latin typeface="Arial" charset="0"/>
                <a:ea typeface="ＭＳ Ｐゴシック" pitchFamily="-107" charset="-128"/>
                <a:cs typeface="ＭＳ Ｐゴシック" pitchFamily="-107" charset="-128"/>
              </a:rPr>
              <a:t>becomes a concern.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14</a:t>
            </a:fld>
            <a:endParaRPr lang="en-US"/>
          </a:p>
        </p:txBody>
      </p:sp>
    </p:spTree>
    <p:extLst>
      <p:ext uri="{BB962C8B-B14F-4D97-AF65-F5344CB8AC3E}">
        <p14:creationId xmlns:p14="http://schemas.microsoft.com/office/powerpoint/2010/main" val="60195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a:t>
            </a:r>
            <a:r>
              <a:rPr lang="en-US" sz="1200" kern="1200" baseline="0" dirty="0" err="1">
                <a:solidFill>
                  <a:schemeClr val="tx1"/>
                </a:solidFill>
                <a:latin typeface="Arial" charset="0"/>
                <a:ea typeface="ＭＳ Ｐゴシック" pitchFamily="-107" charset="-128"/>
                <a:cs typeface="ＭＳ Ｐゴシック" pitchFamily="-107" charset="-128"/>
              </a:rPr>
              <a:t>Feistel</a:t>
            </a:r>
            <a:r>
              <a:rPr lang="en-US" sz="1200" kern="1200" baseline="0" dirty="0">
                <a:solidFill>
                  <a:schemeClr val="tx1"/>
                </a:solidFill>
                <a:latin typeface="Arial" charset="0"/>
                <a:ea typeface="ＭＳ Ｐゴシック" pitchFamily="-107" charset="-128"/>
                <a:cs typeface="ＭＳ Ｐゴシック" pitchFamily="-107" charset="-128"/>
              </a:rPr>
              <a:t> structure  is a particular example of the more general structure</a:t>
            </a:r>
          </a:p>
          <a:p>
            <a:r>
              <a:rPr lang="en-US" sz="1200" kern="1200" baseline="0" dirty="0">
                <a:solidFill>
                  <a:schemeClr val="tx1"/>
                </a:solidFill>
                <a:latin typeface="Arial" charset="0"/>
                <a:ea typeface="ＭＳ Ｐゴシック" pitchFamily="-107" charset="-128"/>
                <a:cs typeface="ＭＳ Ｐゴシック" pitchFamily="-107" charset="-128"/>
              </a:rPr>
              <a:t>used by all symmetric block ciphers. In general, a symmetric block cipher consists of</a:t>
            </a:r>
          </a:p>
          <a:p>
            <a:r>
              <a:rPr lang="en-US" sz="1200" kern="1200" baseline="0" dirty="0">
                <a:solidFill>
                  <a:schemeClr val="tx1"/>
                </a:solidFill>
                <a:latin typeface="Arial" charset="0"/>
                <a:ea typeface="ＭＳ Ｐゴシック" pitchFamily="-107" charset="-128"/>
                <a:cs typeface="ＭＳ Ｐゴシック" pitchFamily="-107" charset="-128"/>
              </a:rPr>
              <a:t>a sequence of rounds, with each round performing substitutions and permutations</a:t>
            </a:r>
          </a:p>
          <a:p>
            <a:r>
              <a:rPr lang="en-US" sz="1200" kern="1200" baseline="0" dirty="0">
                <a:solidFill>
                  <a:schemeClr val="tx1"/>
                </a:solidFill>
                <a:latin typeface="Arial" charset="0"/>
                <a:ea typeface="ＭＳ Ｐゴシック" pitchFamily="-107" charset="-128"/>
                <a:cs typeface="ＭＳ Ｐゴシック" pitchFamily="-107" charset="-128"/>
              </a:rPr>
              <a:t>conditioned by a secret key value. The exact realization of a symmetric block cipher</a:t>
            </a:r>
          </a:p>
          <a:p>
            <a:r>
              <a:rPr lang="en-US" sz="1200" kern="1200" baseline="0" dirty="0">
                <a:solidFill>
                  <a:schemeClr val="tx1"/>
                </a:solidFill>
                <a:latin typeface="Arial" charset="0"/>
                <a:ea typeface="ＭＳ Ｐゴシック" pitchFamily="-107" charset="-128"/>
                <a:cs typeface="ＭＳ Ｐゴシック" pitchFamily="-107" charset="-128"/>
              </a:rPr>
              <a:t>depends on the choice of the following parameters and design features.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a:solidFill>
                  <a:schemeClr val="tx1"/>
                </a:solidFill>
                <a:latin typeface="Arial" charset="0"/>
                <a:ea typeface="ＭＳ Ｐゴシック" pitchFamily="-107" charset="-128"/>
                <a:cs typeface="ＭＳ Ｐゴシック" pitchFamily="-107" charset="-128"/>
              </a:rPr>
              <a:t>equal) but reduced encryption/decryption speed. A block size of 128 bits is a</a:t>
            </a:r>
          </a:p>
          <a:p>
            <a:r>
              <a:rPr lang="en-US" sz="1200" kern="1200" baseline="0" dirty="0">
                <a:solidFill>
                  <a:schemeClr val="tx1"/>
                </a:solidFill>
                <a:latin typeface="Arial" charset="0"/>
                <a:ea typeface="ＭＳ Ｐゴシック" pitchFamily="-107" charset="-128"/>
                <a:cs typeface="ＭＳ Ｐゴシック" pitchFamily="-107" charset="-128"/>
              </a:rPr>
              <a:t>reasonable trade-off and is nearly universal among recent block cipher designs.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a:solidFill>
                  <a:schemeClr val="tx1"/>
                </a:solidFill>
                <a:latin typeface="Arial" charset="0"/>
                <a:ea typeface="ＭＳ Ｐゴシック" pitchFamily="-107" charset="-128"/>
                <a:cs typeface="ＭＳ Ｐゴシック" pitchFamily="-107" charset="-128"/>
              </a:rPr>
              <a:t>decryption speed. The most common key length in modern algorithms is 128 bits.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Number of rounds:  The essence of a symmetric block cipher is that a single</a:t>
            </a:r>
          </a:p>
          <a:p>
            <a:r>
              <a:rPr lang="en-US" sz="1200" kern="1200" baseline="0" dirty="0">
                <a:solidFill>
                  <a:schemeClr val="tx1"/>
                </a:solidFill>
                <a:latin typeface="Arial" charset="0"/>
                <a:ea typeface="ＭＳ Ｐゴシック" pitchFamily="-107" charset="-128"/>
                <a:cs typeface="ＭＳ Ｐゴシック" pitchFamily="-107" charset="-128"/>
              </a:rPr>
              <a:t>round offers inadequate security but that multiple rounds offer increasing</a:t>
            </a:r>
          </a:p>
          <a:p>
            <a:r>
              <a:rPr lang="en-US" sz="1200" kern="1200" baseline="0" dirty="0">
                <a:solidFill>
                  <a:schemeClr val="tx1"/>
                </a:solidFill>
                <a:latin typeface="Arial" charset="0"/>
                <a:ea typeface="ＭＳ Ｐゴシック" pitchFamily="-107" charset="-128"/>
                <a:cs typeface="ＭＳ Ｐゴシック" pitchFamily="-107" charset="-128"/>
              </a:rPr>
              <a:t>security. A typical size is from 10 to 16 rounds.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kern="1200" baseline="0" dirty="0" err="1">
                <a:solidFill>
                  <a:schemeClr val="tx1"/>
                </a:solidFill>
                <a:latin typeface="Arial" charset="0"/>
                <a:ea typeface="ＭＳ Ｐゴシック" pitchFamily="-107" charset="-128"/>
                <a:cs typeface="ＭＳ Ｐゴシック" pitchFamily="-107" charset="-128"/>
              </a:rPr>
              <a:t>Subkey</a:t>
            </a:r>
            <a:r>
              <a:rPr lang="en-US" sz="1200" kern="1200" baseline="0" dirty="0">
                <a:solidFill>
                  <a:schemeClr val="tx1"/>
                </a:solidFill>
                <a:latin typeface="Arial" charset="0"/>
                <a:ea typeface="ＭＳ Ｐゴシック" pitchFamily="-107" charset="-128"/>
                <a:cs typeface="ＭＳ Ｐゴシック" pitchFamily="-107" charset="-128"/>
              </a:rPr>
              <a:t> generation algorithm:  Greater complexity in this algorithm should</a:t>
            </a:r>
          </a:p>
          <a:p>
            <a:r>
              <a:rPr lang="en-US" sz="1200" kern="1200" baseline="0" dirty="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Round function:  Again, greater complexity generally means greater resistance</a:t>
            </a:r>
          </a:p>
          <a:p>
            <a:r>
              <a:rPr lang="en-US" sz="1200" kern="1200" baseline="0" dirty="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There are two other considerations in the design of a symmetric block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Fast software encryption/decryption:  In many cases, encryption is embedded</a:t>
            </a:r>
          </a:p>
          <a:p>
            <a:r>
              <a:rPr lang="en-US" sz="1200" kern="1200" baseline="0" dirty="0">
                <a:solidFill>
                  <a:schemeClr val="tx1"/>
                </a:solidFill>
                <a:latin typeface="Arial" charset="0"/>
                <a:ea typeface="ＭＳ Ｐゴシック" pitchFamily="-107" charset="-128"/>
                <a:cs typeface="ＭＳ Ｐゴシック" pitchFamily="-107" charset="-128"/>
              </a:rPr>
              <a:t>in applications or utility functions in such a way as to preclude a hardware</a:t>
            </a:r>
          </a:p>
          <a:p>
            <a:r>
              <a:rPr lang="en-US" sz="1200" kern="1200" baseline="0" dirty="0">
                <a:solidFill>
                  <a:schemeClr val="tx1"/>
                </a:solidFill>
                <a:latin typeface="Arial" charset="0"/>
                <a:ea typeface="ＭＳ Ｐゴシック" pitchFamily="-107" charset="-128"/>
                <a:cs typeface="ＭＳ Ｐゴシック" pitchFamily="-107" charset="-128"/>
              </a:rPr>
              <a:t>implementation. Accordingly, the speed of execution of the algorithm</a:t>
            </a:r>
          </a:p>
          <a:p>
            <a:r>
              <a:rPr lang="en-US" sz="1200" kern="1200" baseline="0" dirty="0">
                <a:solidFill>
                  <a:schemeClr val="tx1"/>
                </a:solidFill>
                <a:latin typeface="Arial" charset="0"/>
                <a:ea typeface="ＭＳ Ｐゴシック" pitchFamily="-107" charset="-128"/>
                <a:cs typeface="ＭＳ Ｐゴシック" pitchFamily="-107" charset="-128"/>
              </a:rPr>
              <a:t>becomes a concern.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15</a:t>
            </a:fld>
            <a:endParaRPr lang="en-US"/>
          </a:p>
        </p:txBody>
      </p:sp>
    </p:spTree>
    <p:extLst>
      <p:ext uri="{BB962C8B-B14F-4D97-AF65-F5344CB8AC3E}">
        <p14:creationId xmlns:p14="http://schemas.microsoft.com/office/powerpoint/2010/main" val="83201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a:t>
            </a:r>
            <a:r>
              <a:rPr lang="en-US" sz="1200" kern="1200" baseline="0" dirty="0" err="1">
                <a:solidFill>
                  <a:schemeClr val="tx1"/>
                </a:solidFill>
                <a:latin typeface="Arial" charset="0"/>
                <a:ea typeface="ＭＳ Ｐゴシック" pitchFamily="-107" charset="-128"/>
                <a:cs typeface="ＭＳ Ｐゴシック" pitchFamily="-107" charset="-128"/>
              </a:rPr>
              <a:t>Feistel</a:t>
            </a:r>
            <a:r>
              <a:rPr lang="en-US" sz="1200" kern="1200" baseline="0" dirty="0">
                <a:solidFill>
                  <a:schemeClr val="tx1"/>
                </a:solidFill>
                <a:latin typeface="Arial" charset="0"/>
                <a:ea typeface="ＭＳ Ｐゴシック" pitchFamily="-107" charset="-128"/>
                <a:cs typeface="ＭＳ Ｐゴシック" pitchFamily="-107" charset="-128"/>
              </a:rPr>
              <a:t> structure  is a particular example of the more general structure</a:t>
            </a:r>
          </a:p>
          <a:p>
            <a:r>
              <a:rPr lang="en-US" sz="1200" kern="1200" baseline="0" dirty="0">
                <a:solidFill>
                  <a:schemeClr val="tx1"/>
                </a:solidFill>
                <a:latin typeface="Arial" charset="0"/>
                <a:ea typeface="ＭＳ Ｐゴシック" pitchFamily="-107" charset="-128"/>
                <a:cs typeface="ＭＳ Ｐゴシック" pitchFamily="-107" charset="-128"/>
              </a:rPr>
              <a:t>used by all symmetric block ciphers. In general, a symmetric block cipher consists of</a:t>
            </a:r>
          </a:p>
          <a:p>
            <a:r>
              <a:rPr lang="en-US" sz="1200" kern="1200" baseline="0" dirty="0">
                <a:solidFill>
                  <a:schemeClr val="tx1"/>
                </a:solidFill>
                <a:latin typeface="Arial" charset="0"/>
                <a:ea typeface="ＭＳ Ｐゴシック" pitchFamily="-107" charset="-128"/>
                <a:cs typeface="ＭＳ Ｐゴシック" pitchFamily="-107" charset="-128"/>
              </a:rPr>
              <a:t>a sequence of rounds, with each round performing substitutions and permutations</a:t>
            </a:r>
          </a:p>
          <a:p>
            <a:r>
              <a:rPr lang="en-US" sz="1200" kern="1200" baseline="0" dirty="0">
                <a:solidFill>
                  <a:schemeClr val="tx1"/>
                </a:solidFill>
                <a:latin typeface="Arial" charset="0"/>
                <a:ea typeface="ＭＳ Ｐゴシック" pitchFamily="-107" charset="-128"/>
                <a:cs typeface="ＭＳ Ｐゴシック" pitchFamily="-107" charset="-128"/>
              </a:rPr>
              <a:t>conditioned by a secret key value. The exact realization of a symmetric block cipher</a:t>
            </a:r>
          </a:p>
          <a:p>
            <a:r>
              <a:rPr lang="en-US" sz="1200" kern="1200" baseline="0" dirty="0">
                <a:solidFill>
                  <a:schemeClr val="tx1"/>
                </a:solidFill>
                <a:latin typeface="Arial" charset="0"/>
                <a:ea typeface="ＭＳ Ｐゴシック" pitchFamily="-107" charset="-128"/>
                <a:cs typeface="ＭＳ Ｐゴシック" pitchFamily="-107" charset="-128"/>
              </a:rPr>
              <a:t>depends on the choice of the following parameters and design features.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a:solidFill>
                  <a:schemeClr val="tx1"/>
                </a:solidFill>
                <a:latin typeface="Arial" charset="0"/>
                <a:ea typeface="ＭＳ Ｐゴシック" pitchFamily="-107" charset="-128"/>
                <a:cs typeface="ＭＳ Ｐゴシック" pitchFamily="-107" charset="-128"/>
              </a:rPr>
              <a:t>equal) but reduced encryption/decryption speed. A block size of 128 bits is a</a:t>
            </a:r>
          </a:p>
          <a:p>
            <a:r>
              <a:rPr lang="en-US" sz="1200" kern="1200" baseline="0" dirty="0">
                <a:solidFill>
                  <a:schemeClr val="tx1"/>
                </a:solidFill>
                <a:latin typeface="Arial" charset="0"/>
                <a:ea typeface="ＭＳ Ｐゴシック" pitchFamily="-107" charset="-128"/>
                <a:cs typeface="ＭＳ Ｐゴシック" pitchFamily="-107" charset="-128"/>
              </a:rPr>
              <a:t>reasonable trade-off and is nearly universal among recent block cipher designs.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a:solidFill>
                  <a:schemeClr val="tx1"/>
                </a:solidFill>
                <a:latin typeface="Arial" charset="0"/>
                <a:ea typeface="ＭＳ Ｐゴシック" pitchFamily="-107" charset="-128"/>
                <a:cs typeface="ＭＳ Ｐゴシック" pitchFamily="-107" charset="-128"/>
              </a:rPr>
              <a:t>decryption speed. The most common key length in modern algorithms is 128 bits.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Number of rounds:  The essence of a symmetric block cipher is that a single</a:t>
            </a:r>
          </a:p>
          <a:p>
            <a:r>
              <a:rPr lang="en-US" sz="1200" kern="1200" baseline="0" dirty="0">
                <a:solidFill>
                  <a:schemeClr val="tx1"/>
                </a:solidFill>
                <a:latin typeface="Arial" charset="0"/>
                <a:ea typeface="ＭＳ Ｐゴシック" pitchFamily="-107" charset="-128"/>
                <a:cs typeface="ＭＳ Ｐゴシック" pitchFamily="-107" charset="-128"/>
              </a:rPr>
              <a:t>round offers inadequate security but that multiple rounds offer increasing</a:t>
            </a:r>
          </a:p>
          <a:p>
            <a:r>
              <a:rPr lang="en-US" sz="1200" kern="1200" baseline="0" dirty="0">
                <a:solidFill>
                  <a:schemeClr val="tx1"/>
                </a:solidFill>
                <a:latin typeface="Arial" charset="0"/>
                <a:ea typeface="ＭＳ Ｐゴシック" pitchFamily="-107" charset="-128"/>
                <a:cs typeface="ＭＳ Ｐゴシック" pitchFamily="-107" charset="-128"/>
              </a:rPr>
              <a:t>security. A typical size is from 10 to 16 rounds.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kern="1200" baseline="0" dirty="0" err="1">
                <a:solidFill>
                  <a:schemeClr val="tx1"/>
                </a:solidFill>
                <a:latin typeface="Arial" charset="0"/>
                <a:ea typeface="ＭＳ Ｐゴシック" pitchFamily="-107" charset="-128"/>
                <a:cs typeface="ＭＳ Ｐゴシック" pitchFamily="-107" charset="-128"/>
              </a:rPr>
              <a:t>Subkey</a:t>
            </a:r>
            <a:r>
              <a:rPr lang="en-US" sz="1200" kern="1200" baseline="0" dirty="0">
                <a:solidFill>
                  <a:schemeClr val="tx1"/>
                </a:solidFill>
                <a:latin typeface="Arial" charset="0"/>
                <a:ea typeface="ＭＳ Ｐゴシック" pitchFamily="-107" charset="-128"/>
                <a:cs typeface="ＭＳ Ｐゴシック" pitchFamily="-107" charset="-128"/>
              </a:rPr>
              <a:t> generation algorithm:  Greater complexity in this algorithm should</a:t>
            </a:r>
          </a:p>
          <a:p>
            <a:r>
              <a:rPr lang="en-US" sz="1200" kern="1200" baseline="0" dirty="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Round function:  Again, greater complexity generally means greater resistance</a:t>
            </a:r>
          </a:p>
          <a:p>
            <a:r>
              <a:rPr lang="en-US" sz="1200" kern="1200" baseline="0" dirty="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There are two other considerations in the design of a symmetric block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Fast software encryption/decryption:  In many cases, encryption is embedded</a:t>
            </a:r>
          </a:p>
          <a:p>
            <a:r>
              <a:rPr lang="en-US" sz="1200" kern="1200" baseline="0" dirty="0">
                <a:solidFill>
                  <a:schemeClr val="tx1"/>
                </a:solidFill>
                <a:latin typeface="Arial" charset="0"/>
                <a:ea typeface="ＭＳ Ｐゴシック" pitchFamily="-107" charset="-128"/>
                <a:cs typeface="ＭＳ Ｐゴシック" pitchFamily="-107" charset="-128"/>
              </a:rPr>
              <a:t>in applications or utility functions in such a way as to preclude a hardware</a:t>
            </a:r>
          </a:p>
          <a:p>
            <a:r>
              <a:rPr lang="en-US" sz="1200" kern="1200" baseline="0" dirty="0">
                <a:solidFill>
                  <a:schemeClr val="tx1"/>
                </a:solidFill>
                <a:latin typeface="Arial" charset="0"/>
                <a:ea typeface="ＭＳ Ｐゴシック" pitchFamily="-107" charset="-128"/>
                <a:cs typeface="ＭＳ Ｐゴシック" pitchFamily="-107" charset="-128"/>
              </a:rPr>
              <a:t>implementation. Accordingly, the speed of execution of the algorithm</a:t>
            </a:r>
          </a:p>
          <a:p>
            <a:r>
              <a:rPr lang="en-US" sz="1200" kern="1200" baseline="0" dirty="0">
                <a:solidFill>
                  <a:schemeClr val="tx1"/>
                </a:solidFill>
                <a:latin typeface="Arial" charset="0"/>
                <a:ea typeface="ＭＳ Ｐゴシック" pitchFamily="-107" charset="-128"/>
                <a:cs typeface="ＭＳ Ｐゴシック" pitchFamily="-107" charset="-128"/>
              </a:rPr>
              <a:t>becomes a concern.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16</a:t>
            </a:fld>
            <a:endParaRPr lang="en-US"/>
          </a:p>
        </p:txBody>
      </p:sp>
    </p:spTree>
    <p:extLst>
      <p:ext uri="{BB962C8B-B14F-4D97-AF65-F5344CB8AC3E}">
        <p14:creationId xmlns:p14="http://schemas.microsoft.com/office/powerpoint/2010/main" val="38954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most commonly used symmetric encryption algorithms are block ciphers.</a:t>
            </a:r>
          </a:p>
          <a:p>
            <a:r>
              <a:rPr lang="en-US" sz="1200" kern="1200" baseline="0" dirty="0">
                <a:solidFill>
                  <a:schemeClr val="tx1"/>
                </a:solidFill>
                <a:latin typeface="Arial" charset="0"/>
                <a:ea typeface="ＭＳ Ｐゴシック" pitchFamily="-107" charset="-128"/>
                <a:cs typeface="ＭＳ Ｐゴシック" pitchFamily="-107" charset="-128"/>
              </a:rPr>
              <a:t>A block cipher  processes the plaintext input in fixed-sized blocks and produces a</a:t>
            </a:r>
          </a:p>
          <a:p>
            <a:r>
              <a:rPr lang="en-US" sz="1200" kern="1200" baseline="0" dirty="0">
                <a:solidFill>
                  <a:schemeClr val="tx1"/>
                </a:solidFill>
                <a:latin typeface="Arial" charset="0"/>
                <a:ea typeface="ＭＳ Ｐゴシック" pitchFamily="-107" charset="-128"/>
                <a:cs typeface="ＭＳ Ｐゴシック" pitchFamily="-107" charset="-128"/>
              </a:rPr>
              <a:t>block of ciphertext of equal size for each plaintext block. This section focuses on</a:t>
            </a:r>
          </a:p>
          <a:p>
            <a:r>
              <a:rPr lang="en-US" sz="1200" kern="1200" baseline="0" dirty="0">
                <a:solidFill>
                  <a:schemeClr val="tx1"/>
                </a:solidFill>
                <a:latin typeface="Arial" charset="0"/>
                <a:ea typeface="ＭＳ Ｐゴシック" pitchFamily="-107" charset="-128"/>
                <a:cs typeface="ＭＳ Ｐゴシック" pitchFamily="-107" charset="-128"/>
              </a:rPr>
              <a:t>the three most important symmetric block ciphers: the Data Encryption Standard</a:t>
            </a:r>
          </a:p>
          <a:p>
            <a:r>
              <a:rPr lang="en-US" sz="1200" kern="1200" baseline="0" dirty="0">
                <a:solidFill>
                  <a:schemeClr val="tx1"/>
                </a:solidFill>
                <a:latin typeface="Arial" charset="0"/>
                <a:ea typeface="ＭＳ Ｐゴシック" pitchFamily="-107" charset="-128"/>
                <a:cs typeface="ＭＳ Ｐゴシック" pitchFamily="-107" charset="-128"/>
              </a:rPr>
              <a:t>(DES), triple DES (3DES), and the Advanced Encryption Standard (AES).</a:t>
            </a:r>
            <a:endParaRPr lang="en-US" dirty="0"/>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17</a:t>
            </a:fld>
            <a:endParaRPr lang="en-US"/>
          </a:p>
        </p:txBody>
      </p:sp>
    </p:spTree>
    <p:extLst>
      <p:ext uri="{BB962C8B-B14F-4D97-AF65-F5344CB8AC3E}">
        <p14:creationId xmlns:p14="http://schemas.microsoft.com/office/powerpoint/2010/main" val="373038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Until the introduction of the Advanced Encryption Standard in 2001, the most</a:t>
            </a:r>
          </a:p>
          <a:p>
            <a:r>
              <a:rPr lang="en-US" sz="1200" kern="1200" baseline="0" dirty="0">
                <a:solidFill>
                  <a:schemeClr val="tx1"/>
                </a:solidFill>
                <a:latin typeface="Arial" charset="0"/>
                <a:ea typeface="ＭＳ Ｐゴシック" pitchFamily="-107" charset="-128"/>
                <a:cs typeface="ＭＳ Ｐゴシック" pitchFamily="-107" charset="-128"/>
              </a:rPr>
              <a:t>widely used encryption scheme was based on the Data Encryption Standard (DES)</a:t>
            </a:r>
          </a:p>
          <a:p>
            <a:r>
              <a:rPr lang="en-US" sz="1200" kern="1200" baseline="0" dirty="0">
                <a:solidFill>
                  <a:schemeClr val="tx1"/>
                </a:solidFill>
                <a:latin typeface="Arial" charset="0"/>
                <a:ea typeface="ＭＳ Ｐゴシック" pitchFamily="-107" charset="-128"/>
                <a:cs typeface="ＭＳ Ｐゴシック" pitchFamily="-107" charset="-128"/>
              </a:rPr>
              <a:t> issued in 1977 as Federal Information Processing Standard 46 (FIPS 46) by the</a:t>
            </a:r>
          </a:p>
          <a:p>
            <a:r>
              <a:rPr lang="en-US" sz="1200" kern="1200" baseline="0" dirty="0">
                <a:solidFill>
                  <a:schemeClr val="tx1"/>
                </a:solidFill>
                <a:latin typeface="Arial" charset="0"/>
                <a:ea typeface="ＭＳ Ｐゴシック" pitchFamily="-107" charset="-128"/>
                <a:cs typeface="ＭＳ Ｐゴシック" pitchFamily="-107" charset="-128"/>
              </a:rPr>
              <a:t>National Bureau of Standards, now known as the National Institute of Standards</a:t>
            </a:r>
          </a:p>
          <a:p>
            <a:r>
              <a:rPr lang="en-US" sz="1200" kern="1200" baseline="0" dirty="0">
                <a:solidFill>
                  <a:schemeClr val="tx1"/>
                </a:solidFill>
                <a:latin typeface="Arial" charset="0"/>
                <a:ea typeface="ＭＳ Ｐゴシック" pitchFamily="-107" charset="-128"/>
                <a:cs typeface="ＭＳ Ｐゴシック" pitchFamily="-107" charset="-128"/>
              </a:rPr>
              <a:t>and Technology (NIST). The algorithm itself is referred to as the Data Encryption</a:t>
            </a:r>
          </a:p>
          <a:p>
            <a:r>
              <a:rPr lang="en-US" sz="1200" kern="1200" baseline="0" dirty="0">
                <a:solidFill>
                  <a:schemeClr val="tx1"/>
                </a:solidFill>
                <a:latin typeface="Arial" charset="0"/>
                <a:ea typeface="ＭＳ Ｐゴシック" pitchFamily="-107" charset="-128"/>
                <a:cs typeface="ＭＳ Ｐゴシック" pitchFamily="-107" charset="-128"/>
              </a:rPr>
              <a:t>Algorithm (DEA).</a:t>
            </a:r>
            <a:endParaRPr lang="en-US"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18</a:t>
            </a:fld>
            <a:endParaRPr lang="en-US"/>
          </a:p>
        </p:txBody>
      </p:sp>
    </p:spTree>
    <p:extLst>
      <p:ext uri="{BB962C8B-B14F-4D97-AF65-F5344CB8AC3E}">
        <p14:creationId xmlns:p14="http://schemas.microsoft.com/office/powerpoint/2010/main" val="376790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charset="0"/>
                <a:ea typeface="ＭＳ Ｐゴシック" pitchFamily="-107" charset="-128"/>
                <a:cs typeface="ＭＳ Ｐゴシック" pitchFamily="-107" charset="-128"/>
              </a:rPr>
              <a:t> The plaintext is 64 bits in length and the key is</a:t>
            </a:r>
          </a:p>
          <a:p>
            <a:r>
              <a:rPr lang="en-US" sz="1200" b="0" kern="1200" baseline="0" dirty="0">
                <a:solidFill>
                  <a:schemeClr val="tx1"/>
                </a:solidFill>
                <a:latin typeface="Arial" charset="0"/>
                <a:ea typeface="ＭＳ Ｐゴシック" pitchFamily="-107" charset="-128"/>
                <a:cs typeface="ＭＳ Ｐゴシック" pitchFamily="-107" charset="-128"/>
              </a:rPr>
              <a:t>56 bits in length; longer plaintext amounts are processed in 64-bit blocks. The DES</a:t>
            </a:r>
          </a:p>
          <a:p>
            <a:r>
              <a:rPr lang="en-US" sz="1200" b="0" kern="1200" baseline="0" dirty="0">
                <a:solidFill>
                  <a:schemeClr val="tx1"/>
                </a:solidFill>
                <a:latin typeface="Arial" charset="0"/>
                <a:ea typeface="ＭＳ Ｐゴシック" pitchFamily="-107" charset="-128"/>
                <a:cs typeface="ＭＳ Ｐゴシック" pitchFamily="-107" charset="-128"/>
              </a:rPr>
              <a:t>structure is a minor variation of the </a:t>
            </a:r>
            <a:r>
              <a:rPr lang="en-US" sz="1200" b="0" kern="1200" baseline="0" dirty="0" err="1">
                <a:solidFill>
                  <a:schemeClr val="tx1"/>
                </a:solidFill>
                <a:latin typeface="Arial" charset="0"/>
                <a:ea typeface="ＭＳ Ｐゴシック" pitchFamily="-107" charset="-128"/>
                <a:cs typeface="ＭＳ Ｐゴシック" pitchFamily="-107" charset="-128"/>
              </a:rPr>
              <a:t>Feistel</a:t>
            </a:r>
            <a:r>
              <a:rPr lang="en-US" sz="1200" b="0" kern="1200" baseline="0" dirty="0">
                <a:solidFill>
                  <a:schemeClr val="tx1"/>
                </a:solidFill>
                <a:latin typeface="Arial" charset="0"/>
                <a:ea typeface="ＭＳ Ｐゴシック" pitchFamily="-107" charset="-128"/>
                <a:cs typeface="ＭＳ Ｐゴシック" pitchFamily="-107" charset="-128"/>
              </a:rPr>
              <a:t> network shown in Figure 2.2. There are</a:t>
            </a:r>
          </a:p>
          <a:p>
            <a:r>
              <a:rPr lang="en-US" sz="1200" b="0" kern="1200" baseline="0" dirty="0">
                <a:solidFill>
                  <a:schemeClr val="tx1"/>
                </a:solidFill>
                <a:latin typeface="Arial" charset="0"/>
                <a:ea typeface="ＭＳ Ｐゴシック" pitchFamily="-107" charset="-128"/>
                <a:cs typeface="ＭＳ Ｐゴシック" pitchFamily="-107" charset="-128"/>
              </a:rPr>
              <a:t>16 rounds of processing. From the original 56-bit key, 16 </a:t>
            </a:r>
            <a:r>
              <a:rPr lang="en-US" sz="1200" b="0" kern="1200" baseline="0" dirty="0" err="1">
                <a:solidFill>
                  <a:schemeClr val="tx1"/>
                </a:solidFill>
                <a:latin typeface="Arial" charset="0"/>
                <a:ea typeface="ＭＳ Ｐゴシック" pitchFamily="-107" charset="-128"/>
                <a:cs typeface="ＭＳ Ｐゴシック" pitchFamily="-107" charset="-128"/>
              </a:rPr>
              <a:t>subkeys</a:t>
            </a:r>
            <a:r>
              <a:rPr lang="en-US" sz="1200" b="0" kern="1200" baseline="0" dirty="0">
                <a:solidFill>
                  <a:schemeClr val="tx1"/>
                </a:solidFill>
                <a:latin typeface="Arial" charset="0"/>
                <a:ea typeface="ＭＳ Ｐゴシック" pitchFamily="-107" charset="-128"/>
                <a:cs typeface="ＭＳ Ｐゴシック" pitchFamily="-107" charset="-128"/>
              </a:rPr>
              <a:t> are generated, one</a:t>
            </a:r>
          </a:p>
          <a:p>
            <a:r>
              <a:rPr lang="en-US" sz="1200" b="0" kern="1200" baseline="0" dirty="0">
                <a:solidFill>
                  <a:schemeClr val="tx1"/>
                </a:solidFill>
                <a:latin typeface="Arial" charset="0"/>
                <a:ea typeface="ＭＳ Ｐゴシック" pitchFamily="-107" charset="-128"/>
                <a:cs typeface="ＭＳ Ｐゴシック" pitchFamily="-107" charset="-128"/>
              </a:rPr>
              <a:t>of which is used for each round.</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b="0" kern="1200" baseline="0" dirty="0">
                <a:solidFill>
                  <a:schemeClr val="tx1"/>
                </a:solidFill>
                <a:latin typeface="Arial" charset="0"/>
                <a:ea typeface="ＭＳ Ｐゴシック" pitchFamily="-107" charset="-128"/>
                <a:cs typeface="ＭＳ Ｐゴシック" pitchFamily="-107" charset="-128"/>
              </a:rPr>
              <a:t>The process of decryption with DES is essentially the same as the encryption</a:t>
            </a:r>
          </a:p>
          <a:p>
            <a:r>
              <a:rPr lang="en-US" sz="1200" b="0" kern="1200" baseline="0" dirty="0">
                <a:solidFill>
                  <a:schemeClr val="tx1"/>
                </a:solidFill>
                <a:latin typeface="Arial" charset="0"/>
                <a:ea typeface="ＭＳ Ｐゴシック" pitchFamily="-107" charset="-128"/>
                <a:cs typeface="ＭＳ Ｐゴシック" pitchFamily="-107" charset="-128"/>
              </a:rPr>
              <a:t>process. The rule is as follows: Use the ciphertext as input to the DES algorithm, but</a:t>
            </a:r>
          </a:p>
          <a:p>
            <a:r>
              <a:rPr lang="en-US" sz="1200" b="0" kern="1200" baseline="0" dirty="0">
                <a:solidFill>
                  <a:schemeClr val="tx1"/>
                </a:solidFill>
                <a:latin typeface="Arial" charset="0"/>
                <a:ea typeface="ＭＳ Ｐゴシック" pitchFamily="-107" charset="-128"/>
                <a:cs typeface="ＭＳ Ｐゴシック" pitchFamily="-107" charset="-128"/>
              </a:rPr>
              <a:t>use the </a:t>
            </a:r>
            <a:r>
              <a:rPr lang="en-US" sz="1200" b="0" kern="1200" baseline="0" dirty="0" err="1">
                <a:solidFill>
                  <a:schemeClr val="tx1"/>
                </a:solidFill>
                <a:latin typeface="Arial" charset="0"/>
                <a:ea typeface="ＭＳ Ｐゴシック" pitchFamily="-107" charset="-128"/>
                <a:cs typeface="ＭＳ Ｐゴシック" pitchFamily="-107" charset="-128"/>
              </a:rPr>
              <a:t>subkeys</a:t>
            </a:r>
            <a:r>
              <a:rPr lang="en-US" sz="1200" b="0" kern="1200" baseline="0" dirty="0">
                <a:solidFill>
                  <a:schemeClr val="tx1"/>
                </a:solidFill>
                <a:latin typeface="Arial" charset="0"/>
                <a:ea typeface="ＭＳ Ｐゴシック" pitchFamily="-107" charset="-128"/>
                <a:cs typeface="ＭＳ Ｐゴシック" pitchFamily="-107" charset="-128"/>
              </a:rPr>
              <a:t> K</a:t>
            </a:r>
            <a:r>
              <a:rPr lang="en-US" sz="1200" b="0" kern="1200" baseline="-25000" dirty="0">
                <a:solidFill>
                  <a:schemeClr val="tx1"/>
                </a:solidFill>
                <a:latin typeface="Arial" charset="0"/>
                <a:ea typeface="ＭＳ Ｐゴシック" pitchFamily="-107" charset="-128"/>
                <a:cs typeface="ＭＳ Ｐゴシック" pitchFamily="-107" charset="-128"/>
              </a:rPr>
              <a:t>i</a:t>
            </a:r>
            <a:r>
              <a:rPr lang="en-US" sz="1200" b="0" kern="1200" baseline="0" dirty="0">
                <a:solidFill>
                  <a:schemeClr val="tx1"/>
                </a:solidFill>
                <a:latin typeface="Arial" charset="0"/>
                <a:ea typeface="ＭＳ Ｐゴシック" pitchFamily="-107" charset="-128"/>
                <a:cs typeface="ＭＳ Ｐゴシック" pitchFamily="-107" charset="-128"/>
              </a:rPr>
              <a:t>  in reverse order. That is, use K</a:t>
            </a:r>
            <a:r>
              <a:rPr lang="en-US" sz="1200" b="0" kern="1200" baseline="-25000" dirty="0">
                <a:solidFill>
                  <a:schemeClr val="tx1"/>
                </a:solidFill>
                <a:latin typeface="Arial" charset="0"/>
                <a:ea typeface="ＭＳ Ｐゴシック" pitchFamily="-107" charset="-128"/>
                <a:cs typeface="ＭＳ Ｐゴシック" pitchFamily="-107" charset="-128"/>
              </a:rPr>
              <a:t>16</a:t>
            </a:r>
            <a:r>
              <a:rPr lang="en-US" sz="1200" b="0" kern="1200" baseline="0" dirty="0">
                <a:solidFill>
                  <a:schemeClr val="tx1"/>
                </a:solidFill>
                <a:latin typeface="Arial" charset="0"/>
                <a:ea typeface="ＭＳ Ｐゴシック" pitchFamily="-107" charset="-128"/>
                <a:cs typeface="ＭＳ Ｐゴシック" pitchFamily="-107" charset="-128"/>
              </a:rPr>
              <a:t>  on the first iteration, K</a:t>
            </a:r>
            <a:r>
              <a:rPr lang="en-US" sz="1200" b="0" kern="1200" baseline="-25000" dirty="0">
                <a:solidFill>
                  <a:schemeClr val="tx1"/>
                </a:solidFill>
                <a:latin typeface="Arial" charset="0"/>
                <a:ea typeface="ＭＳ Ｐゴシック" pitchFamily="-107" charset="-128"/>
                <a:cs typeface="ＭＳ Ｐゴシック" pitchFamily="-107" charset="-128"/>
              </a:rPr>
              <a:t>15</a:t>
            </a:r>
            <a:r>
              <a:rPr lang="en-US" sz="1200" b="0" kern="1200" baseline="0" dirty="0">
                <a:solidFill>
                  <a:schemeClr val="tx1"/>
                </a:solidFill>
                <a:latin typeface="Arial" charset="0"/>
                <a:ea typeface="ＭＳ Ｐゴシック" pitchFamily="-107" charset="-128"/>
                <a:cs typeface="ＭＳ Ｐゴシック" pitchFamily="-107" charset="-128"/>
              </a:rPr>
              <a:t>  on the</a:t>
            </a:r>
          </a:p>
          <a:p>
            <a:r>
              <a:rPr lang="en-US" sz="1200" b="0" kern="1200" baseline="0" dirty="0">
                <a:solidFill>
                  <a:schemeClr val="tx1"/>
                </a:solidFill>
                <a:latin typeface="Arial" charset="0"/>
                <a:ea typeface="ＭＳ Ｐゴシック" pitchFamily="-107" charset="-128"/>
                <a:cs typeface="ＭＳ Ｐゴシック" pitchFamily="-107" charset="-128"/>
              </a:rPr>
              <a:t>second iteration, and so on until K</a:t>
            </a:r>
            <a:r>
              <a:rPr lang="en-US" sz="1200" b="0" kern="1200" baseline="-25000" dirty="0">
                <a:solidFill>
                  <a:schemeClr val="tx1"/>
                </a:solidFill>
                <a:latin typeface="Arial" charset="0"/>
                <a:ea typeface="ＭＳ Ｐゴシック" pitchFamily="-107" charset="-128"/>
                <a:cs typeface="ＭＳ Ｐゴシック" pitchFamily="-107" charset="-128"/>
              </a:rPr>
              <a:t>1</a:t>
            </a:r>
            <a:r>
              <a:rPr lang="en-US" sz="1200" b="0" kern="1200" baseline="0" dirty="0">
                <a:solidFill>
                  <a:schemeClr val="tx1"/>
                </a:solidFill>
                <a:latin typeface="Arial" charset="0"/>
                <a:ea typeface="ＭＳ Ｐゴシック" pitchFamily="-107" charset="-128"/>
                <a:cs typeface="ＭＳ Ｐゴシック" pitchFamily="-107" charset="-128"/>
              </a:rPr>
              <a:t>  is used on the 16th and last iteration.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Concerns about the strength of DES fall into two categories:</a:t>
            </a:r>
          </a:p>
          <a:p>
            <a:r>
              <a:rPr lang="en-US" sz="1200" kern="1200" baseline="0" dirty="0">
                <a:solidFill>
                  <a:schemeClr val="tx1"/>
                </a:solidFill>
                <a:latin typeface="Arial" charset="0"/>
                <a:ea typeface="ＭＳ Ｐゴシック" pitchFamily="-107" charset="-128"/>
                <a:cs typeface="ＭＳ Ｐゴシック" pitchFamily="-107" charset="-128"/>
              </a:rPr>
              <a:t>concerns about the algorithm itself and concerns about the use of a 56-bit key.</a:t>
            </a:r>
          </a:p>
          <a:p>
            <a:r>
              <a:rPr lang="en-US" sz="1200" kern="1200" baseline="0" dirty="0">
                <a:solidFill>
                  <a:schemeClr val="tx1"/>
                </a:solidFill>
                <a:latin typeface="Arial" charset="0"/>
                <a:ea typeface="ＭＳ Ｐゴシック" pitchFamily="-107" charset="-128"/>
                <a:cs typeface="ＭＳ Ｐゴシック" pitchFamily="-107" charset="-128"/>
              </a:rPr>
              <a:t>The first concern refers to the possibility that cryptanalysis is possible by exploiting</a:t>
            </a:r>
          </a:p>
          <a:p>
            <a:r>
              <a:rPr lang="en-US" sz="1200" kern="1200" baseline="0" dirty="0">
                <a:solidFill>
                  <a:schemeClr val="tx1"/>
                </a:solidFill>
                <a:latin typeface="Arial" charset="0"/>
                <a:ea typeface="ＭＳ Ｐゴシック" pitchFamily="-107" charset="-128"/>
                <a:cs typeface="ＭＳ Ｐゴシック" pitchFamily="-107" charset="-128"/>
              </a:rPr>
              <a:t>the characteristics of the DES algorithm. Over the years, there have been numerous</a:t>
            </a:r>
          </a:p>
          <a:p>
            <a:r>
              <a:rPr lang="en-US" sz="1200" kern="1200" baseline="0" dirty="0">
                <a:solidFill>
                  <a:schemeClr val="tx1"/>
                </a:solidFill>
                <a:latin typeface="Arial" charset="0"/>
                <a:ea typeface="ＭＳ Ｐゴシック" pitchFamily="-107" charset="-128"/>
                <a:cs typeface="ＭＳ Ｐゴシック" pitchFamily="-107" charset="-128"/>
              </a:rPr>
              <a:t>attempts to find and exploit weaknesses in the algorithm, making DES the most studied</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 in existence. Despite numerous approaches, no one</a:t>
            </a:r>
          </a:p>
          <a:p>
            <a:r>
              <a:rPr lang="en-US" sz="1200" kern="1200" baseline="0" dirty="0">
                <a:solidFill>
                  <a:schemeClr val="tx1"/>
                </a:solidFill>
                <a:latin typeface="Arial" charset="0"/>
                <a:ea typeface="ＭＳ Ｐゴシック" pitchFamily="-107" charset="-128"/>
                <a:cs typeface="ＭＳ Ｐゴシック" pitchFamily="-107" charset="-128"/>
              </a:rPr>
              <a:t>has so far succeeded in discovering a fatal weakness in 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 more serious concern is key length. With a key length of 56 bits, there are</a:t>
            </a:r>
          </a:p>
          <a:p>
            <a:r>
              <a:rPr lang="en-US" sz="1200" kern="1200" baseline="0" dirty="0">
                <a:solidFill>
                  <a:schemeClr val="tx1"/>
                </a:solidFill>
                <a:latin typeface="Arial" charset="0"/>
                <a:ea typeface="ＭＳ Ｐゴシック" pitchFamily="-107" charset="-128"/>
                <a:cs typeface="ＭＳ Ｐゴシック" pitchFamily="-107" charset="-128"/>
              </a:rPr>
              <a:t>2</a:t>
            </a:r>
            <a:r>
              <a:rPr lang="en-US" sz="1200" kern="1200" baseline="30000" dirty="0">
                <a:solidFill>
                  <a:schemeClr val="tx1"/>
                </a:solidFill>
                <a:latin typeface="Arial" charset="0"/>
                <a:ea typeface="ＭＳ Ｐゴシック" pitchFamily="-107" charset="-128"/>
                <a:cs typeface="ＭＳ Ｐゴシック" pitchFamily="-107" charset="-128"/>
              </a:rPr>
              <a:t>56</a:t>
            </a:r>
            <a:r>
              <a:rPr lang="en-US" sz="1200" kern="1200" baseline="0" dirty="0">
                <a:solidFill>
                  <a:schemeClr val="tx1"/>
                </a:solidFill>
                <a:latin typeface="Arial" charset="0"/>
                <a:ea typeface="ＭＳ Ｐゴシック" pitchFamily="-107" charset="-128"/>
                <a:cs typeface="ＭＳ Ｐゴシック" pitchFamily="-107" charset="-128"/>
              </a:rPr>
              <a:t>  possible keys, which is approximately 7.2 *  10</a:t>
            </a:r>
            <a:r>
              <a:rPr lang="en-US" sz="1200" kern="1200" baseline="30000" dirty="0">
                <a:solidFill>
                  <a:schemeClr val="tx1"/>
                </a:solidFill>
                <a:latin typeface="Arial" charset="0"/>
                <a:ea typeface="ＭＳ Ｐゴシック" pitchFamily="-107" charset="-128"/>
                <a:cs typeface="ＭＳ Ｐゴシック" pitchFamily="-107" charset="-128"/>
              </a:rPr>
              <a:t>16</a:t>
            </a:r>
            <a:r>
              <a:rPr lang="en-US" sz="1200" kern="1200" baseline="0" dirty="0">
                <a:solidFill>
                  <a:schemeClr val="tx1"/>
                </a:solidFill>
                <a:latin typeface="Arial" charset="0"/>
                <a:ea typeface="ＭＳ Ｐゴシック" pitchFamily="-107" charset="-128"/>
                <a:cs typeface="ＭＳ Ｐゴシック" pitchFamily="-107" charset="-128"/>
              </a:rPr>
              <a:t>  keys. Thus, on the face of it,</a:t>
            </a:r>
          </a:p>
          <a:p>
            <a:r>
              <a:rPr lang="en-US" sz="1200" kern="1200" baseline="0" dirty="0">
                <a:solidFill>
                  <a:schemeClr val="tx1"/>
                </a:solidFill>
                <a:latin typeface="Arial" charset="0"/>
                <a:ea typeface="ＭＳ Ｐゴシック" pitchFamily="-107" charset="-128"/>
                <a:cs typeface="ＭＳ Ｐゴシック" pitchFamily="-107" charset="-128"/>
              </a:rPr>
              <a:t>a brute-force attack appears impractical. Assuming that on average half the key</a:t>
            </a:r>
          </a:p>
          <a:p>
            <a:r>
              <a:rPr lang="en-US" sz="1200" kern="1200" baseline="0" dirty="0">
                <a:solidFill>
                  <a:schemeClr val="tx1"/>
                </a:solidFill>
                <a:latin typeface="Arial" charset="0"/>
                <a:ea typeface="ＭＳ Ｐゴシック" pitchFamily="-107" charset="-128"/>
                <a:cs typeface="ＭＳ Ｐゴシック" pitchFamily="-107" charset="-128"/>
              </a:rPr>
              <a:t>space has to be searched, a single machine performing one DES encryption per</a:t>
            </a:r>
          </a:p>
          <a:p>
            <a:r>
              <a:rPr lang="en-US" sz="1200" kern="1200" baseline="0" dirty="0">
                <a:solidFill>
                  <a:schemeClr val="tx1"/>
                </a:solidFill>
                <a:latin typeface="Arial" charset="0"/>
                <a:ea typeface="ＭＳ Ｐゴシック" pitchFamily="-107" charset="-128"/>
                <a:cs typeface="ＭＳ Ｐゴシック" pitchFamily="-107" charset="-128"/>
              </a:rPr>
              <a:t>microsecond would take more than a thousand years to break the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However, the assumption of one encryption per microsecond is overly</a:t>
            </a:r>
          </a:p>
          <a:p>
            <a:r>
              <a:rPr lang="en-US" sz="1200" kern="1200" baseline="0" dirty="0">
                <a:solidFill>
                  <a:schemeClr val="tx1"/>
                </a:solidFill>
                <a:latin typeface="Arial" charset="0"/>
                <a:ea typeface="ＭＳ Ｐゴシック" pitchFamily="-107" charset="-128"/>
                <a:cs typeface="ＭＳ Ｐゴシック" pitchFamily="-107" charset="-128"/>
              </a:rPr>
              <a:t>conservative. DES finally and definitively proved insecure in July 1998, when the</a:t>
            </a:r>
          </a:p>
          <a:p>
            <a:r>
              <a:rPr lang="en-US" sz="1200" kern="1200" baseline="0" dirty="0">
                <a:solidFill>
                  <a:schemeClr val="tx1"/>
                </a:solidFill>
                <a:latin typeface="Arial" charset="0"/>
                <a:ea typeface="ＭＳ Ｐゴシック" pitchFamily="-107" charset="-128"/>
                <a:cs typeface="ＭＳ Ｐゴシック" pitchFamily="-107" charset="-128"/>
              </a:rPr>
              <a:t>Electronic Frontier Foundation (EFF) announced that it had broken a DES encryption</a:t>
            </a:r>
          </a:p>
          <a:p>
            <a:r>
              <a:rPr lang="en-US" sz="1200" kern="1200" baseline="0" dirty="0">
                <a:solidFill>
                  <a:schemeClr val="tx1"/>
                </a:solidFill>
                <a:latin typeface="Arial" charset="0"/>
                <a:ea typeface="ＭＳ Ｐゴシック" pitchFamily="-107" charset="-128"/>
                <a:cs typeface="ＭＳ Ｐゴシック" pitchFamily="-107" charset="-128"/>
              </a:rPr>
              <a:t>using a special-purpose “DES cracker” machine that was built for less than</a:t>
            </a:r>
          </a:p>
          <a:p>
            <a:r>
              <a:rPr lang="en-US" sz="1200" kern="1200" baseline="0" dirty="0">
                <a:solidFill>
                  <a:schemeClr val="tx1"/>
                </a:solidFill>
                <a:latin typeface="Arial" charset="0"/>
                <a:ea typeface="ＭＳ Ｐゴシック" pitchFamily="-107" charset="-128"/>
                <a:cs typeface="ＭＳ Ｐゴシック" pitchFamily="-107" charset="-128"/>
              </a:rPr>
              <a:t>$250,000. The attack took less than three days. The EFF has published a detailed</a:t>
            </a:r>
          </a:p>
          <a:p>
            <a:r>
              <a:rPr lang="en-US" sz="1200" kern="1200" baseline="0" dirty="0">
                <a:solidFill>
                  <a:schemeClr val="tx1"/>
                </a:solidFill>
                <a:latin typeface="Arial" charset="0"/>
                <a:ea typeface="ＭＳ Ｐゴシック" pitchFamily="-107" charset="-128"/>
                <a:cs typeface="ＭＳ Ｐゴシック" pitchFamily="-107" charset="-128"/>
              </a:rPr>
              <a:t>description of the machine, enabling others to build their own cracker [EFF98].</a:t>
            </a:r>
          </a:p>
          <a:p>
            <a:r>
              <a:rPr lang="en-US" sz="1200" kern="1200" baseline="0" dirty="0">
                <a:solidFill>
                  <a:schemeClr val="tx1"/>
                </a:solidFill>
                <a:latin typeface="Arial" charset="0"/>
                <a:ea typeface="ＭＳ Ｐゴシック" pitchFamily="-107" charset="-128"/>
                <a:cs typeface="ＭＳ Ｐゴシック" pitchFamily="-107" charset="-128"/>
              </a:rPr>
              <a:t>And, of course, hardware prices will continue to drop as speeds increase, making</a:t>
            </a:r>
          </a:p>
          <a:p>
            <a:r>
              <a:rPr lang="en-US" sz="1200" kern="1200" baseline="0" dirty="0">
                <a:solidFill>
                  <a:schemeClr val="tx1"/>
                </a:solidFill>
                <a:latin typeface="Arial" charset="0"/>
                <a:ea typeface="ＭＳ Ｐゴシック" pitchFamily="-107" charset="-128"/>
                <a:cs typeface="ＭＳ Ｐゴシック" pitchFamily="-107" charset="-128"/>
              </a:rPr>
              <a:t>DES virtually worthless.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With current technology, it is not even necessary to use special, purpose-built</a:t>
            </a:r>
          </a:p>
          <a:p>
            <a:r>
              <a:rPr lang="en-US" sz="1200" kern="1200" baseline="0" dirty="0">
                <a:solidFill>
                  <a:schemeClr val="tx1"/>
                </a:solidFill>
                <a:latin typeface="Arial" charset="0"/>
                <a:ea typeface="ＭＳ Ｐゴシック" pitchFamily="-107" charset="-128"/>
                <a:cs typeface="ＭＳ Ｐゴシック" pitchFamily="-107" charset="-128"/>
              </a:rPr>
              <a:t>hardware. Rather, the speed of commercial, off-the-shelf processors threaten the</a:t>
            </a:r>
          </a:p>
          <a:p>
            <a:r>
              <a:rPr lang="en-US" sz="1200" kern="1200" baseline="0" dirty="0">
                <a:solidFill>
                  <a:schemeClr val="tx1"/>
                </a:solidFill>
                <a:latin typeface="Arial" charset="0"/>
                <a:ea typeface="ＭＳ Ｐゴシック" pitchFamily="-107" charset="-128"/>
                <a:cs typeface="ＭＳ Ｐゴシック" pitchFamily="-107" charset="-128"/>
              </a:rPr>
              <a:t> security of DES. A paper from Seagate Technology [SEAG08] suggests that a rate</a:t>
            </a:r>
          </a:p>
          <a:p>
            <a:r>
              <a:rPr lang="en-US" sz="1200" kern="1200" baseline="0" dirty="0">
                <a:solidFill>
                  <a:schemeClr val="tx1"/>
                </a:solidFill>
                <a:latin typeface="Arial" charset="0"/>
                <a:ea typeface="ＭＳ Ｐゴシック" pitchFamily="-107" charset="-128"/>
                <a:cs typeface="ＭＳ Ｐゴシック" pitchFamily="-107" charset="-128"/>
              </a:rPr>
              <a:t>of one billion (10</a:t>
            </a:r>
            <a:r>
              <a:rPr lang="en-US" sz="1200" kern="1200" baseline="30000" dirty="0">
                <a:solidFill>
                  <a:schemeClr val="tx1"/>
                </a:solidFill>
                <a:latin typeface="Arial" charset="0"/>
                <a:ea typeface="ＭＳ Ｐゴシック" pitchFamily="-107" charset="-128"/>
                <a:cs typeface="ＭＳ Ｐゴシック" pitchFamily="-107" charset="-128"/>
              </a:rPr>
              <a:t>9</a:t>
            </a:r>
            <a:r>
              <a:rPr lang="en-US" sz="1200" kern="1200" baseline="0" dirty="0">
                <a:solidFill>
                  <a:schemeClr val="tx1"/>
                </a:solidFill>
                <a:latin typeface="Arial" charset="0"/>
                <a:ea typeface="ＭＳ Ｐゴシック" pitchFamily="-107" charset="-128"/>
                <a:cs typeface="ＭＳ Ｐゴシック" pitchFamily="-107" charset="-128"/>
              </a:rPr>
              <a:t> ) key combinations per second is reasonable for today’s multicore</a:t>
            </a:r>
          </a:p>
          <a:p>
            <a:r>
              <a:rPr lang="en-US" sz="1200" kern="1200" baseline="0" dirty="0">
                <a:solidFill>
                  <a:schemeClr val="tx1"/>
                </a:solidFill>
                <a:latin typeface="Arial" charset="0"/>
                <a:ea typeface="ＭＳ Ｐゴシック" pitchFamily="-107" charset="-128"/>
                <a:cs typeface="ＭＳ Ｐゴシック" pitchFamily="-107" charset="-128"/>
              </a:rPr>
              <a:t>computers. Recent offerings confirm this. Both Intel and AMD now offer hardware based</a:t>
            </a:r>
          </a:p>
          <a:p>
            <a:r>
              <a:rPr lang="en-US" sz="1200" kern="1200" baseline="0" dirty="0">
                <a:solidFill>
                  <a:schemeClr val="tx1"/>
                </a:solidFill>
                <a:latin typeface="Arial" charset="0"/>
                <a:ea typeface="ＭＳ Ｐゴシック" pitchFamily="-107" charset="-128"/>
                <a:cs typeface="ＭＳ Ｐゴシック" pitchFamily="-107" charset="-128"/>
              </a:rPr>
              <a:t>instructions to accelerate the use of AES. Tests run on a contemporary multicore</a:t>
            </a:r>
          </a:p>
          <a:p>
            <a:r>
              <a:rPr lang="en-US" sz="1200" kern="1200" baseline="0" dirty="0">
                <a:solidFill>
                  <a:schemeClr val="tx1"/>
                </a:solidFill>
                <a:latin typeface="Arial" charset="0"/>
                <a:ea typeface="ＭＳ Ｐゴシック" pitchFamily="-107" charset="-128"/>
                <a:cs typeface="ＭＳ Ｐゴシック" pitchFamily="-107" charset="-128"/>
              </a:rPr>
              <a:t>Intel machine resulted in an encryption rate of about half a billion [BASU12].</a:t>
            </a:r>
          </a:p>
          <a:p>
            <a:r>
              <a:rPr lang="en-US" sz="1200" kern="1200" baseline="0" dirty="0">
                <a:solidFill>
                  <a:schemeClr val="tx1"/>
                </a:solidFill>
                <a:latin typeface="Arial" charset="0"/>
                <a:ea typeface="ＭＳ Ｐゴシック" pitchFamily="-107" charset="-128"/>
                <a:cs typeface="ＭＳ Ｐゴシック" pitchFamily="-107" charset="-128"/>
              </a:rPr>
              <a:t>Another recent analysis suggests that with contemporary supercomputer technology,</a:t>
            </a:r>
          </a:p>
          <a:p>
            <a:r>
              <a:rPr lang="en-US" sz="1200" kern="1200" baseline="0" dirty="0">
                <a:solidFill>
                  <a:schemeClr val="tx1"/>
                </a:solidFill>
                <a:latin typeface="Arial" charset="0"/>
                <a:ea typeface="ＭＳ Ｐゴシック" pitchFamily="-107" charset="-128"/>
                <a:cs typeface="ＭＳ Ｐゴシック" pitchFamily="-107" charset="-128"/>
              </a:rPr>
              <a:t>a rate of 10</a:t>
            </a:r>
            <a:r>
              <a:rPr lang="en-US" sz="1200" kern="1200" baseline="30000" dirty="0">
                <a:solidFill>
                  <a:schemeClr val="tx1"/>
                </a:solidFill>
                <a:latin typeface="Arial" charset="0"/>
                <a:ea typeface="ＭＳ Ｐゴシック" pitchFamily="-107" charset="-128"/>
                <a:cs typeface="ＭＳ Ｐゴシック" pitchFamily="-107" charset="-128"/>
              </a:rPr>
              <a:t>13</a:t>
            </a:r>
            <a:r>
              <a:rPr lang="en-US" sz="1200" kern="1200" baseline="0" dirty="0">
                <a:solidFill>
                  <a:schemeClr val="tx1"/>
                </a:solidFill>
                <a:latin typeface="Arial" charset="0"/>
                <a:ea typeface="ＭＳ Ｐゴシック" pitchFamily="-107" charset="-128"/>
                <a:cs typeface="ＭＳ Ｐゴシック" pitchFamily="-107" charset="-128"/>
              </a:rPr>
              <a:t>  encryptions/s is reasonable [AROR12].</a:t>
            </a:r>
            <a:endParaRPr lang="en-US" b="0"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19</a:t>
            </a:fld>
            <a:endParaRPr lang="en-US"/>
          </a:p>
        </p:txBody>
      </p:sp>
    </p:spTree>
    <p:extLst>
      <p:ext uri="{BB962C8B-B14F-4D97-AF65-F5344CB8AC3E}">
        <p14:creationId xmlns:p14="http://schemas.microsoft.com/office/powerpoint/2010/main" val="95228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B8A26-A94A-5D72-DEDF-4147A0E2A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9BCDE-EC12-1DD1-C935-A11DA18E5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6A0A9-382B-773A-2331-9A6C646718CC}"/>
              </a:ext>
            </a:extLst>
          </p:cNvPr>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p>
        </p:txBody>
      </p:sp>
      <p:sp>
        <p:nvSpPr>
          <p:cNvPr id="4" name="Slide Number Placeholder 3">
            <a:extLst>
              <a:ext uri="{FF2B5EF4-FFF2-40B4-BE49-F238E27FC236}">
                <a16:creationId xmlns:a16="http://schemas.microsoft.com/office/drawing/2014/main" id="{8FD83499-B2C7-5BDF-EE4D-25EDF99CACB6}"/>
              </a:ext>
            </a:extLst>
          </p:cNvPr>
          <p:cNvSpPr>
            <a:spLocks noGrp="1"/>
          </p:cNvSpPr>
          <p:nvPr>
            <p:ph type="sldNum" sz="quarter" idx="10"/>
          </p:nvPr>
        </p:nvSpPr>
        <p:spPr/>
        <p:txBody>
          <a:bodyPr/>
          <a:lstStyle/>
          <a:p>
            <a:fld id="{52697C05-DF03-4030-8640-8A2F765E1756}" type="slidenum">
              <a:rPr lang="en-US" smtClean="0"/>
              <a:t>2</a:t>
            </a:fld>
            <a:endParaRPr lang="en-US"/>
          </a:p>
        </p:txBody>
      </p:sp>
    </p:spTree>
    <p:extLst>
      <p:ext uri="{BB962C8B-B14F-4D97-AF65-F5344CB8AC3E}">
        <p14:creationId xmlns:p14="http://schemas.microsoft.com/office/powerpoint/2010/main" val="3625242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charset="0"/>
                <a:ea typeface="ＭＳ Ｐゴシック" pitchFamily="-107" charset="-128"/>
                <a:cs typeface="ＭＳ Ｐゴシック" pitchFamily="-107" charset="-128"/>
              </a:rPr>
              <a:t> The plaintext is 64 bits in length and the key is</a:t>
            </a:r>
          </a:p>
          <a:p>
            <a:r>
              <a:rPr lang="en-US" sz="1200" b="0" kern="1200" baseline="0" dirty="0">
                <a:solidFill>
                  <a:schemeClr val="tx1"/>
                </a:solidFill>
                <a:latin typeface="Arial" charset="0"/>
                <a:ea typeface="ＭＳ Ｐゴシック" pitchFamily="-107" charset="-128"/>
                <a:cs typeface="ＭＳ Ｐゴシック" pitchFamily="-107" charset="-128"/>
              </a:rPr>
              <a:t>56 bits in length1; longer plaintext amounts are processed in 64-bit blocks. The DES</a:t>
            </a:r>
          </a:p>
          <a:p>
            <a:r>
              <a:rPr lang="en-US" sz="1200" b="0" kern="1200" baseline="0" dirty="0">
                <a:solidFill>
                  <a:schemeClr val="tx1"/>
                </a:solidFill>
                <a:latin typeface="Arial" charset="0"/>
                <a:ea typeface="ＭＳ Ｐゴシック" pitchFamily="-107" charset="-128"/>
                <a:cs typeface="ＭＳ Ｐゴシック" pitchFamily="-107" charset="-128"/>
              </a:rPr>
              <a:t>structure is a minor variation of the Feistel network shown in Figure 2.2. There are</a:t>
            </a:r>
          </a:p>
          <a:p>
            <a:r>
              <a:rPr lang="en-US" sz="1200" b="0" kern="1200" baseline="0" dirty="0">
                <a:solidFill>
                  <a:schemeClr val="tx1"/>
                </a:solidFill>
                <a:latin typeface="Arial" charset="0"/>
                <a:ea typeface="ＭＳ Ｐゴシック" pitchFamily="-107" charset="-128"/>
                <a:cs typeface="ＭＳ Ｐゴシック" pitchFamily="-107" charset="-128"/>
              </a:rPr>
              <a:t>16 rounds of processing. From the original 56-bit key, 6 subkeys are generated, one</a:t>
            </a:r>
          </a:p>
          <a:p>
            <a:r>
              <a:rPr lang="en-US" sz="1200" b="0" kern="1200" baseline="0" dirty="0">
                <a:solidFill>
                  <a:schemeClr val="tx1"/>
                </a:solidFill>
                <a:latin typeface="Arial" charset="0"/>
                <a:ea typeface="ＭＳ Ｐゴシック" pitchFamily="-107" charset="-128"/>
                <a:cs typeface="ＭＳ Ｐゴシック" pitchFamily="-107" charset="-128"/>
              </a:rPr>
              <a:t>of which is used for each round.</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b="0" kern="1200" baseline="0" dirty="0">
                <a:solidFill>
                  <a:schemeClr val="tx1"/>
                </a:solidFill>
                <a:latin typeface="Arial" charset="0"/>
                <a:ea typeface="ＭＳ Ｐゴシック" pitchFamily="-107" charset="-128"/>
                <a:cs typeface="ＭＳ Ｐゴシック" pitchFamily="-107" charset="-128"/>
              </a:rPr>
              <a:t>The process of decryption with DES is essentially the same as the encryption</a:t>
            </a:r>
          </a:p>
          <a:p>
            <a:r>
              <a:rPr lang="en-US" sz="1200" b="0" kern="1200" baseline="0" dirty="0">
                <a:solidFill>
                  <a:schemeClr val="tx1"/>
                </a:solidFill>
                <a:latin typeface="Arial" charset="0"/>
                <a:ea typeface="ＭＳ Ｐゴシック" pitchFamily="-107" charset="-128"/>
                <a:cs typeface="ＭＳ Ｐゴシック" pitchFamily="-107" charset="-128"/>
              </a:rPr>
              <a:t>process. The rule is as follows: Use the ciphertext as input to the DES algorithm, but</a:t>
            </a:r>
          </a:p>
          <a:p>
            <a:r>
              <a:rPr lang="en-US" sz="1200" b="0" kern="1200" baseline="0" dirty="0">
                <a:solidFill>
                  <a:schemeClr val="tx1"/>
                </a:solidFill>
                <a:latin typeface="Arial" charset="0"/>
                <a:ea typeface="ＭＳ Ｐゴシック" pitchFamily="-107" charset="-128"/>
                <a:cs typeface="ＭＳ Ｐゴシック" pitchFamily="-107" charset="-128"/>
              </a:rPr>
              <a:t>use the </a:t>
            </a:r>
            <a:r>
              <a:rPr lang="en-US" sz="1200" b="0" kern="1200" baseline="0" dirty="0" err="1">
                <a:solidFill>
                  <a:schemeClr val="tx1"/>
                </a:solidFill>
                <a:latin typeface="Arial" charset="0"/>
                <a:ea typeface="ＭＳ Ｐゴシック" pitchFamily="-107" charset="-128"/>
                <a:cs typeface="ＭＳ Ｐゴシック" pitchFamily="-107" charset="-128"/>
              </a:rPr>
              <a:t>subkeys</a:t>
            </a:r>
            <a:r>
              <a:rPr lang="en-US" sz="1200" b="0" kern="1200" baseline="0" dirty="0">
                <a:solidFill>
                  <a:schemeClr val="tx1"/>
                </a:solidFill>
                <a:latin typeface="Arial" charset="0"/>
                <a:ea typeface="ＭＳ Ｐゴシック" pitchFamily="-107" charset="-128"/>
                <a:cs typeface="ＭＳ Ｐゴシック" pitchFamily="-107" charset="-128"/>
              </a:rPr>
              <a:t> K</a:t>
            </a:r>
            <a:r>
              <a:rPr lang="en-US" sz="1200" b="0" kern="1200" baseline="-25000" dirty="0">
                <a:solidFill>
                  <a:schemeClr val="tx1"/>
                </a:solidFill>
                <a:latin typeface="Arial" charset="0"/>
                <a:ea typeface="ＭＳ Ｐゴシック" pitchFamily="-107" charset="-128"/>
                <a:cs typeface="ＭＳ Ｐゴシック" pitchFamily="-107" charset="-128"/>
              </a:rPr>
              <a:t>i</a:t>
            </a:r>
            <a:r>
              <a:rPr lang="en-US" sz="1200" b="0" kern="1200" baseline="0" dirty="0">
                <a:solidFill>
                  <a:schemeClr val="tx1"/>
                </a:solidFill>
                <a:latin typeface="Arial" charset="0"/>
                <a:ea typeface="ＭＳ Ｐゴシック" pitchFamily="-107" charset="-128"/>
                <a:cs typeface="ＭＳ Ｐゴシック" pitchFamily="-107" charset="-128"/>
              </a:rPr>
              <a:t>  in reverse order. That is, use K</a:t>
            </a:r>
            <a:r>
              <a:rPr lang="en-US" sz="1200" b="0" kern="1200" baseline="-25000" dirty="0">
                <a:solidFill>
                  <a:schemeClr val="tx1"/>
                </a:solidFill>
                <a:latin typeface="Arial" charset="0"/>
                <a:ea typeface="ＭＳ Ｐゴシック" pitchFamily="-107" charset="-128"/>
                <a:cs typeface="ＭＳ Ｐゴシック" pitchFamily="-107" charset="-128"/>
              </a:rPr>
              <a:t>16</a:t>
            </a:r>
            <a:r>
              <a:rPr lang="en-US" sz="1200" b="0" kern="1200" baseline="0" dirty="0">
                <a:solidFill>
                  <a:schemeClr val="tx1"/>
                </a:solidFill>
                <a:latin typeface="Arial" charset="0"/>
                <a:ea typeface="ＭＳ Ｐゴシック" pitchFamily="-107" charset="-128"/>
                <a:cs typeface="ＭＳ Ｐゴシック" pitchFamily="-107" charset="-128"/>
              </a:rPr>
              <a:t>  on the first iteration, K</a:t>
            </a:r>
            <a:r>
              <a:rPr lang="en-US" sz="1200" b="0" kern="1200" baseline="-25000" dirty="0">
                <a:solidFill>
                  <a:schemeClr val="tx1"/>
                </a:solidFill>
                <a:latin typeface="Arial" charset="0"/>
                <a:ea typeface="ＭＳ Ｐゴシック" pitchFamily="-107" charset="-128"/>
                <a:cs typeface="ＭＳ Ｐゴシック" pitchFamily="-107" charset="-128"/>
              </a:rPr>
              <a:t>15</a:t>
            </a:r>
            <a:r>
              <a:rPr lang="en-US" sz="1200" b="0" kern="1200" baseline="0" dirty="0">
                <a:solidFill>
                  <a:schemeClr val="tx1"/>
                </a:solidFill>
                <a:latin typeface="Arial" charset="0"/>
                <a:ea typeface="ＭＳ Ｐゴシック" pitchFamily="-107" charset="-128"/>
                <a:cs typeface="ＭＳ Ｐゴシック" pitchFamily="-107" charset="-128"/>
              </a:rPr>
              <a:t>  on the</a:t>
            </a:r>
          </a:p>
          <a:p>
            <a:r>
              <a:rPr lang="en-US" sz="1200" b="0" kern="1200" baseline="0" dirty="0">
                <a:solidFill>
                  <a:schemeClr val="tx1"/>
                </a:solidFill>
                <a:latin typeface="Arial" charset="0"/>
                <a:ea typeface="ＭＳ Ｐゴシック" pitchFamily="-107" charset="-128"/>
                <a:cs typeface="ＭＳ Ｐゴシック" pitchFamily="-107" charset="-128"/>
              </a:rPr>
              <a:t>second iteration, and so on until K</a:t>
            </a:r>
            <a:r>
              <a:rPr lang="en-US" sz="1200" b="0" kern="1200" baseline="-25000" dirty="0">
                <a:solidFill>
                  <a:schemeClr val="tx1"/>
                </a:solidFill>
                <a:latin typeface="Arial" charset="0"/>
                <a:ea typeface="ＭＳ Ｐゴシック" pitchFamily="-107" charset="-128"/>
                <a:cs typeface="ＭＳ Ｐゴシック" pitchFamily="-107" charset="-128"/>
              </a:rPr>
              <a:t>1</a:t>
            </a:r>
            <a:r>
              <a:rPr lang="en-US" sz="1200" b="0" kern="1200" baseline="0" dirty="0">
                <a:solidFill>
                  <a:schemeClr val="tx1"/>
                </a:solidFill>
                <a:latin typeface="Arial" charset="0"/>
                <a:ea typeface="ＭＳ Ｐゴシック" pitchFamily="-107" charset="-128"/>
                <a:cs typeface="ＭＳ Ｐゴシック" pitchFamily="-107" charset="-128"/>
              </a:rPr>
              <a:t>  is used on the 16th and last iteration.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Concerns about the strength of DES fall into two categories:</a:t>
            </a:r>
          </a:p>
          <a:p>
            <a:r>
              <a:rPr lang="en-US" sz="1200" kern="1200" baseline="0" dirty="0">
                <a:solidFill>
                  <a:schemeClr val="tx1"/>
                </a:solidFill>
                <a:latin typeface="Arial" charset="0"/>
                <a:ea typeface="ＭＳ Ｐゴシック" pitchFamily="-107" charset="-128"/>
                <a:cs typeface="ＭＳ Ｐゴシック" pitchFamily="-107" charset="-128"/>
              </a:rPr>
              <a:t>concerns about the algorithm itself and concerns about the use of a 56-bit key.</a:t>
            </a:r>
          </a:p>
          <a:p>
            <a:r>
              <a:rPr lang="en-US" sz="1200" kern="1200" baseline="0" dirty="0">
                <a:solidFill>
                  <a:schemeClr val="tx1"/>
                </a:solidFill>
                <a:latin typeface="Arial" charset="0"/>
                <a:ea typeface="ＭＳ Ｐゴシック" pitchFamily="-107" charset="-128"/>
                <a:cs typeface="ＭＳ Ｐゴシック" pitchFamily="-107" charset="-128"/>
              </a:rPr>
              <a:t>The first concern refers to the possibility that cryptanalysis is possible by exploiting</a:t>
            </a:r>
          </a:p>
          <a:p>
            <a:r>
              <a:rPr lang="en-US" sz="1200" kern="1200" baseline="0" dirty="0">
                <a:solidFill>
                  <a:schemeClr val="tx1"/>
                </a:solidFill>
                <a:latin typeface="Arial" charset="0"/>
                <a:ea typeface="ＭＳ Ｐゴシック" pitchFamily="-107" charset="-128"/>
                <a:cs typeface="ＭＳ Ｐゴシック" pitchFamily="-107" charset="-128"/>
              </a:rPr>
              <a:t>the characteristics of the DES algorithm. Over the years, there have been numerous</a:t>
            </a:r>
          </a:p>
          <a:p>
            <a:r>
              <a:rPr lang="en-US" sz="1200" kern="1200" baseline="0" dirty="0">
                <a:solidFill>
                  <a:schemeClr val="tx1"/>
                </a:solidFill>
                <a:latin typeface="Arial" charset="0"/>
                <a:ea typeface="ＭＳ Ｐゴシック" pitchFamily="-107" charset="-128"/>
                <a:cs typeface="ＭＳ Ｐゴシック" pitchFamily="-107" charset="-128"/>
              </a:rPr>
              <a:t>attempts to find and exploit weaknesses in the algorithm, making DES the most studied</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 in existence. Despite numerous approaches, no one</a:t>
            </a:r>
          </a:p>
          <a:p>
            <a:r>
              <a:rPr lang="en-US" sz="1200" kern="1200" baseline="0" dirty="0">
                <a:solidFill>
                  <a:schemeClr val="tx1"/>
                </a:solidFill>
                <a:latin typeface="Arial" charset="0"/>
                <a:ea typeface="ＭＳ Ｐゴシック" pitchFamily="-107" charset="-128"/>
                <a:cs typeface="ＭＳ Ｐゴシック" pitchFamily="-107" charset="-128"/>
              </a:rPr>
              <a:t>has so far succeeded in discovering a fatal weakness in 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 more serious concern is key length. With a key length of 56 bits, there are</a:t>
            </a:r>
          </a:p>
          <a:p>
            <a:r>
              <a:rPr lang="en-US" sz="1200" kern="1200" baseline="0" dirty="0">
                <a:solidFill>
                  <a:schemeClr val="tx1"/>
                </a:solidFill>
                <a:latin typeface="Arial" charset="0"/>
                <a:ea typeface="ＭＳ Ｐゴシック" pitchFamily="-107" charset="-128"/>
                <a:cs typeface="ＭＳ Ｐゴシック" pitchFamily="-107" charset="-128"/>
              </a:rPr>
              <a:t>2</a:t>
            </a:r>
            <a:r>
              <a:rPr lang="en-US" sz="1200" kern="1200" baseline="30000" dirty="0">
                <a:solidFill>
                  <a:schemeClr val="tx1"/>
                </a:solidFill>
                <a:latin typeface="Arial" charset="0"/>
                <a:ea typeface="ＭＳ Ｐゴシック" pitchFamily="-107" charset="-128"/>
                <a:cs typeface="ＭＳ Ｐゴシック" pitchFamily="-107" charset="-128"/>
              </a:rPr>
              <a:t>56</a:t>
            </a:r>
            <a:r>
              <a:rPr lang="en-US" sz="1200" kern="1200" baseline="0" dirty="0">
                <a:solidFill>
                  <a:schemeClr val="tx1"/>
                </a:solidFill>
                <a:latin typeface="Arial" charset="0"/>
                <a:ea typeface="ＭＳ Ｐゴシック" pitchFamily="-107" charset="-128"/>
                <a:cs typeface="ＭＳ Ｐゴシック" pitchFamily="-107" charset="-128"/>
              </a:rPr>
              <a:t>  possible keys, which is approximately 7.2 *  10</a:t>
            </a:r>
            <a:r>
              <a:rPr lang="en-US" sz="1200" kern="1200" baseline="30000" dirty="0">
                <a:solidFill>
                  <a:schemeClr val="tx1"/>
                </a:solidFill>
                <a:latin typeface="Arial" charset="0"/>
                <a:ea typeface="ＭＳ Ｐゴシック" pitchFamily="-107" charset="-128"/>
                <a:cs typeface="ＭＳ Ｐゴシック" pitchFamily="-107" charset="-128"/>
              </a:rPr>
              <a:t>16</a:t>
            </a:r>
            <a:r>
              <a:rPr lang="en-US" sz="1200" kern="1200" baseline="0" dirty="0">
                <a:solidFill>
                  <a:schemeClr val="tx1"/>
                </a:solidFill>
                <a:latin typeface="Arial" charset="0"/>
                <a:ea typeface="ＭＳ Ｐゴシック" pitchFamily="-107" charset="-128"/>
                <a:cs typeface="ＭＳ Ｐゴシック" pitchFamily="-107" charset="-128"/>
              </a:rPr>
              <a:t>  keys. Thus, on the face of it,</a:t>
            </a:r>
          </a:p>
          <a:p>
            <a:r>
              <a:rPr lang="en-US" sz="1200" kern="1200" baseline="0" dirty="0">
                <a:solidFill>
                  <a:schemeClr val="tx1"/>
                </a:solidFill>
                <a:latin typeface="Arial" charset="0"/>
                <a:ea typeface="ＭＳ Ｐゴシック" pitchFamily="-107" charset="-128"/>
                <a:cs typeface="ＭＳ Ｐゴシック" pitchFamily="-107" charset="-128"/>
              </a:rPr>
              <a:t>a brute-force attack appears impractical. Assuming that on average half the key</a:t>
            </a:r>
          </a:p>
          <a:p>
            <a:r>
              <a:rPr lang="en-US" sz="1200" kern="1200" baseline="0" dirty="0">
                <a:solidFill>
                  <a:schemeClr val="tx1"/>
                </a:solidFill>
                <a:latin typeface="Arial" charset="0"/>
                <a:ea typeface="ＭＳ Ｐゴシック" pitchFamily="-107" charset="-128"/>
                <a:cs typeface="ＭＳ Ｐゴシック" pitchFamily="-107" charset="-128"/>
              </a:rPr>
              <a:t>space has to be searched, a single machine performing one DES encryption per</a:t>
            </a:r>
          </a:p>
          <a:p>
            <a:r>
              <a:rPr lang="en-US" sz="1200" kern="1200" baseline="0" dirty="0">
                <a:solidFill>
                  <a:schemeClr val="tx1"/>
                </a:solidFill>
                <a:latin typeface="Arial" charset="0"/>
                <a:ea typeface="ＭＳ Ｐゴシック" pitchFamily="-107" charset="-128"/>
                <a:cs typeface="ＭＳ Ｐゴシック" pitchFamily="-107" charset="-128"/>
              </a:rPr>
              <a:t>microsecond would take more than a thousand years to break the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However, the assumption of one encryption per microsecond is overly</a:t>
            </a:r>
          </a:p>
          <a:p>
            <a:r>
              <a:rPr lang="en-US" sz="1200" kern="1200" baseline="0" dirty="0">
                <a:solidFill>
                  <a:schemeClr val="tx1"/>
                </a:solidFill>
                <a:latin typeface="Arial" charset="0"/>
                <a:ea typeface="ＭＳ Ｐゴシック" pitchFamily="-107" charset="-128"/>
                <a:cs typeface="ＭＳ Ｐゴシック" pitchFamily="-107" charset="-128"/>
              </a:rPr>
              <a:t>conservative. DES finally and definitively proved insecure in July 1998, when the</a:t>
            </a:r>
          </a:p>
          <a:p>
            <a:r>
              <a:rPr lang="en-US" sz="1200" kern="1200" baseline="0" dirty="0">
                <a:solidFill>
                  <a:schemeClr val="tx1"/>
                </a:solidFill>
                <a:latin typeface="Arial" charset="0"/>
                <a:ea typeface="ＭＳ Ｐゴシック" pitchFamily="-107" charset="-128"/>
                <a:cs typeface="ＭＳ Ｐゴシック" pitchFamily="-107" charset="-128"/>
              </a:rPr>
              <a:t>Electronic Frontier Foundation (EFF) announced that it had broken a DES encryption</a:t>
            </a:r>
          </a:p>
          <a:p>
            <a:r>
              <a:rPr lang="en-US" sz="1200" kern="1200" baseline="0" dirty="0">
                <a:solidFill>
                  <a:schemeClr val="tx1"/>
                </a:solidFill>
                <a:latin typeface="Arial" charset="0"/>
                <a:ea typeface="ＭＳ Ｐゴシック" pitchFamily="-107" charset="-128"/>
                <a:cs typeface="ＭＳ Ｐゴシック" pitchFamily="-107" charset="-128"/>
              </a:rPr>
              <a:t>using a special-purpose “DES cracker” machine that was built for less than</a:t>
            </a:r>
          </a:p>
          <a:p>
            <a:r>
              <a:rPr lang="en-US" sz="1200" kern="1200" baseline="0" dirty="0">
                <a:solidFill>
                  <a:schemeClr val="tx1"/>
                </a:solidFill>
                <a:latin typeface="Arial" charset="0"/>
                <a:ea typeface="ＭＳ Ｐゴシック" pitchFamily="-107" charset="-128"/>
                <a:cs typeface="ＭＳ Ｐゴシック" pitchFamily="-107" charset="-128"/>
              </a:rPr>
              <a:t>$250,000. The attack took less than three days. The EFF has published a detailed</a:t>
            </a:r>
          </a:p>
          <a:p>
            <a:r>
              <a:rPr lang="en-US" sz="1200" kern="1200" baseline="0" dirty="0">
                <a:solidFill>
                  <a:schemeClr val="tx1"/>
                </a:solidFill>
                <a:latin typeface="Arial" charset="0"/>
                <a:ea typeface="ＭＳ Ｐゴシック" pitchFamily="-107" charset="-128"/>
                <a:cs typeface="ＭＳ Ｐゴシック" pitchFamily="-107" charset="-128"/>
              </a:rPr>
              <a:t>description of the machine, enabling others to build their own cracker [EFF98].</a:t>
            </a:r>
          </a:p>
          <a:p>
            <a:r>
              <a:rPr lang="en-US" sz="1200" kern="1200" baseline="0" dirty="0">
                <a:solidFill>
                  <a:schemeClr val="tx1"/>
                </a:solidFill>
                <a:latin typeface="Arial" charset="0"/>
                <a:ea typeface="ＭＳ Ｐゴシック" pitchFamily="-107" charset="-128"/>
                <a:cs typeface="ＭＳ Ｐゴシック" pitchFamily="-107" charset="-128"/>
              </a:rPr>
              <a:t>And, of course, hardware prices will continue to drop as speeds increase, making</a:t>
            </a:r>
          </a:p>
          <a:p>
            <a:r>
              <a:rPr lang="en-US" sz="1200" kern="1200" baseline="0" dirty="0">
                <a:solidFill>
                  <a:schemeClr val="tx1"/>
                </a:solidFill>
                <a:latin typeface="Arial" charset="0"/>
                <a:ea typeface="ＭＳ Ｐゴシック" pitchFamily="-107" charset="-128"/>
                <a:cs typeface="ＭＳ Ｐゴシック" pitchFamily="-107" charset="-128"/>
              </a:rPr>
              <a:t>DES virtually worthless.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With current technology, it is not even necessary to use special, purpose-built</a:t>
            </a:r>
          </a:p>
          <a:p>
            <a:r>
              <a:rPr lang="en-US" sz="1200" kern="1200" baseline="0" dirty="0">
                <a:solidFill>
                  <a:schemeClr val="tx1"/>
                </a:solidFill>
                <a:latin typeface="Arial" charset="0"/>
                <a:ea typeface="ＭＳ Ｐゴシック" pitchFamily="-107" charset="-128"/>
                <a:cs typeface="ＭＳ Ｐゴシック" pitchFamily="-107" charset="-128"/>
              </a:rPr>
              <a:t>hardware. Rather, the speed of commercial, off-the-shelf processors threaten the</a:t>
            </a:r>
          </a:p>
          <a:p>
            <a:r>
              <a:rPr lang="en-US" sz="1200" kern="1200" baseline="0" dirty="0">
                <a:solidFill>
                  <a:schemeClr val="tx1"/>
                </a:solidFill>
                <a:latin typeface="Arial" charset="0"/>
                <a:ea typeface="ＭＳ Ｐゴシック" pitchFamily="-107" charset="-128"/>
                <a:cs typeface="ＭＳ Ｐゴシック" pitchFamily="-107" charset="-128"/>
              </a:rPr>
              <a:t> security of DES. A paper from Seagate Technology [SEAG08] suggests that a rate</a:t>
            </a:r>
          </a:p>
          <a:p>
            <a:r>
              <a:rPr lang="en-US" sz="1200" kern="1200" baseline="0" dirty="0">
                <a:solidFill>
                  <a:schemeClr val="tx1"/>
                </a:solidFill>
                <a:latin typeface="Arial" charset="0"/>
                <a:ea typeface="ＭＳ Ｐゴシック" pitchFamily="-107" charset="-128"/>
                <a:cs typeface="ＭＳ Ｐゴシック" pitchFamily="-107" charset="-128"/>
              </a:rPr>
              <a:t>of one billion (10</a:t>
            </a:r>
            <a:r>
              <a:rPr lang="en-US" sz="1200" kern="1200" baseline="30000" dirty="0">
                <a:solidFill>
                  <a:schemeClr val="tx1"/>
                </a:solidFill>
                <a:latin typeface="Arial" charset="0"/>
                <a:ea typeface="ＭＳ Ｐゴシック" pitchFamily="-107" charset="-128"/>
                <a:cs typeface="ＭＳ Ｐゴシック" pitchFamily="-107" charset="-128"/>
              </a:rPr>
              <a:t>9</a:t>
            </a:r>
            <a:r>
              <a:rPr lang="en-US" sz="1200" kern="1200" baseline="0" dirty="0">
                <a:solidFill>
                  <a:schemeClr val="tx1"/>
                </a:solidFill>
                <a:latin typeface="Arial" charset="0"/>
                <a:ea typeface="ＭＳ Ｐゴシック" pitchFamily="-107" charset="-128"/>
                <a:cs typeface="ＭＳ Ｐゴシック" pitchFamily="-107" charset="-128"/>
              </a:rPr>
              <a:t> ) key combinations per second is reasonable for today’s multicore</a:t>
            </a:r>
          </a:p>
          <a:p>
            <a:r>
              <a:rPr lang="en-US" sz="1200" kern="1200" baseline="0" dirty="0">
                <a:solidFill>
                  <a:schemeClr val="tx1"/>
                </a:solidFill>
                <a:latin typeface="Arial" charset="0"/>
                <a:ea typeface="ＭＳ Ｐゴシック" pitchFamily="-107" charset="-128"/>
                <a:cs typeface="ＭＳ Ｐゴシック" pitchFamily="-107" charset="-128"/>
              </a:rPr>
              <a:t>computers. Recent offerings confirm this. Both Intel and AMD now offer hardware based</a:t>
            </a:r>
          </a:p>
          <a:p>
            <a:r>
              <a:rPr lang="en-US" sz="1200" kern="1200" baseline="0" dirty="0">
                <a:solidFill>
                  <a:schemeClr val="tx1"/>
                </a:solidFill>
                <a:latin typeface="Arial" charset="0"/>
                <a:ea typeface="ＭＳ Ｐゴシック" pitchFamily="-107" charset="-128"/>
                <a:cs typeface="ＭＳ Ｐゴシック" pitchFamily="-107" charset="-128"/>
              </a:rPr>
              <a:t>instructions to accelerate the use of AES. Tests run on a contemporary multicore</a:t>
            </a:r>
          </a:p>
          <a:p>
            <a:r>
              <a:rPr lang="en-US" sz="1200" kern="1200" baseline="0" dirty="0">
                <a:solidFill>
                  <a:schemeClr val="tx1"/>
                </a:solidFill>
                <a:latin typeface="Arial" charset="0"/>
                <a:ea typeface="ＭＳ Ｐゴシック" pitchFamily="-107" charset="-128"/>
                <a:cs typeface="ＭＳ Ｐゴシック" pitchFamily="-107" charset="-128"/>
              </a:rPr>
              <a:t>Intel machine resulted in an encryption rate of about half a billion [BASU12].</a:t>
            </a:r>
          </a:p>
          <a:p>
            <a:r>
              <a:rPr lang="en-US" sz="1200" kern="1200" baseline="0" dirty="0">
                <a:solidFill>
                  <a:schemeClr val="tx1"/>
                </a:solidFill>
                <a:latin typeface="Arial" charset="0"/>
                <a:ea typeface="ＭＳ Ｐゴシック" pitchFamily="-107" charset="-128"/>
                <a:cs typeface="ＭＳ Ｐゴシック" pitchFamily="-107" charset="-128"/>
              </a:rPr>
              <a:t>Another recent analysis suggests that with contemporary supercomputer technology,</a:t>
            </a:r>
          </a:p>
          <a:p>
            <a:r>
              <a:rPr lang="en-US" sz="1200" kern="1200" baseline="0" dirty="0">
                <a:solidFill>
                  <a:schemeClr val="tx1"/>
                </a:solidFill>
                <a:latin typeface="Arial" charset="0"/>
                <a:ea typeface="ＭＳ Ｐゴシック" pitchFamily="-107" charset="-128"/>
                <a:cs typeface="ＭＳ Ｐゴシック" pitchFamily="-107" charset="-128"/>
              </a:rPr>
              <a:t>a rate of 10</a:t>
            </a:r>
            <a:r>
              <a:rPr lang="en-US" sz="1200" kern="1200" baseline="30000" dirty="0">
                <a:solidFill>
                  <a:schemeClr val="tx1"/>
                </a:solidFill>
                <a:latin typeface="Arial" charset="0"/>
                <a:ea typeface="ＭＳ Ｐゴシック" pitchFamily="-107" charset="-128"/>
                <a:cs typeface="ＭＳ Ｐゴシック" pitchFamily="-107" charset="-128"/>
              </a:rPr>
              <a:t>13</a:t>
            </a:r>
            <a:r>
              <a:rPr lang="en-US" sz="1200" kern="1200" baseline="0" dirty="0">
                <a:solidFill>
                  <a:schemeClr val="tx1"/>
                </a:solidFill>
                <a:latin typeface="Arial" charset="0"/>
                <a:ea typeface="ＭＳ Ｐゴシック" pitchFamily="-107" charset="-128"/>
                <a:cs typeface="ＭＳ Ｐゴシック" pitchFamily="-107" charset="-128"/>
              </a:rPr>
              <a:t>  encryptions/s is reasonable [AROR12].</a:t>
            </a:r>
            <a:endParaRPr lang="en-US" b="0"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20</a:t>
            </a:fld>
            <a:endParaRPr lang="en-US"/>
          </a:p>
        </p:txBody>
      </p:sp>
    </p:spTree>
    <p:extLst>
      <p:ext uri="{BB962C8B-B14F-4D97-AF65-F5344CB8AC3E}">
        <p14:creationId xmlns:p14="http://schemas.microsoft.com/office/powerpoint/2010/main" val="72371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Considering these results, Table 2.2 shows how much time is required for a</a:t>
            </a:r>
          </a:p>
          <a:p>
            <a:r>
              <a:rPr lang="en-US" sz="1200" kern="1200" baseline="0" dirty="0">
                <a:solidFill>
                  <a:schemeClr val="tx1"/>
                </a:solidFill>
                <a:latin typeface="Arial" charset="0"/>
                <a:ea typeface="ＭＳ Ｐゴシック" pitchFamily="-107" charset="-128"/>
                <a:cs typeface="ＭＳ Ｐゴシック" pitchFamily="-107" charset="-128"/>
              </a:rPr>
              <a:t>brute-force attack for various key sizes. As can be seen, a single PC can break DES</a:t>
            </a:r>
          </a:p>
          <a:p>
            <a:r>
              <a:rPr lang="en-US" sz="1200" kern="1200" baseline="0" dirty="0">
                <a:solidFill>
                  <a:schemeClr val="tx1"/>
                </a:solidFill>
                <a:latin typeface="Arial" charset="0"/>
                <a:ea typeface="ＭＳ Ｐゴシック" pitchFamily="-107" charset="-128"/>
                <a:cs typeface="ＭＳ Ｐゴシック" pitchFamily="-107" charset="-128"/>
              </a:rPr>
              <a:t>in about a year; if multiple PCs work in parallel, the time is drastically shortened.</a:t>
            </a:r>
          </a:p>
          <a:p>
            <a:r>
              <a:rPr lang="en-US" sz="1200" kern="1200" baseline="0" dirty="0">
                <a:solidFill>
                  <a:schemeClr val="tx1"/>
                </a:solidFill>
                <a:latin typeface="Arial" charset="0"/>
                <a:ea typeface="ＭＳ Ｐゴシック" pitchFamily="-107" charset="-128"/>
                <a:cs typeface="ＭＳ Ｐゴシック" pitchFamily="-107" charset="-128"/>
              </a:rPr>
              <a:t>And today’s supercomputers should be able to find a key in about an hour. Key</a:t>
            </a:r>
          </a:p>
          <a:p>
            <a:r>
              <a:rPr lang="en-US" sz="1200" kern="1200" baseline="0" dirty="0">
                <a:solidFill>
                  <a:schemeClr val="tx1"/>
                </a:solidFill>
                <a:latin typeface="Arial" charset="0"/>
                <a:ea typeface="ＭＳ Ｐゴシック" pitchFamily="-107" charset="-128"/>
                <a:cs typeface="ＭＳ Ｐゴシック" pitchFamily="-107" charset="-128"/>
              </a:rPr>
              <a:t>sizes of 128 bits or greater are effectively unbreakable using simply a brute-force</a:t>
            </a:r>
          </a:p>
          <a:p>
            <a:r>
              <a:rPr lang="en-US" sz="1200" kern="1200" baseline="0" dirty="0">
                <a:solidFill>
                  <a:schemeClr val="tx1"/>
                </a:solidFill>
                <a:latin typeface="Arial" charset="0"/>
                <a:ea typeface="ＭＳ Ｐゴシック" pitchFamily="-107" charset="-128"/>
                <a:cs typeface="ＭＳ Ｐゴシック" pitchFamily="-107" charset="-128"/>
              </a:rPr>
              <a:t>approach. Even if we managed to speed up the attacking system by a factor of 1 trillion</a:t>
            </a:r>
          </a:p>
          <a:p>
            <a:r>
              <a:rPr lang="en-US" sz="1200" kern="1200" baseline="0" dirty="0">
                <a:solidFill>
                  <a:schemeClr val="tx1"/>
                </a:solidFill>
                <a:latin typeface="Arial" charset="0"/>
                <a:ea typeface="ＭＳ Ｐゴシック" pitchFamily="-107" charset="-128"/>
                <a:cs typeface="ＭＳ Ｐゴシック" pitchFamily="-107" charset="-128"/>
              </a:rPr>
              <a:t>(10</a:t>
            </a:r>
            <a:r>
              <a:rPr lang="en-US" sz="1200" kern="1200" baseline="30000" dirty="0">
                <a:solidFill>
                  <a:schemeClr val="tx1"/>
                </a:solidFill>
                <a:latin typeface="Arial" charset="0"/>
                <a:ea typeface="ＭＳ Ｐゴシック" pitchFamily="-107" charset="-128"/>
                <a:cs typeface="ＭＳ Ｐゴシック" pitchFamily="-107" charset="-128"/>
              </a:rPr>
              <a:t>12</a:t>
            </a:r>
            <a:r>
              <a:rPr lang="en-US" sz="1200" kern="1200" baseline="0" dirty="0">
                <a:solidFill>
                  <a:schemeClr val="tx1"/>
                </a:solidFill>
                <a:latin typeface="Arial" charset="0"/>
                <a:ea typeface="ＭＳ Ｐゴシック" pitchFamily="-107" charset="-128"/>
                <a:cs typeface="ＭＳ Ｐゴシック" pitchFamily="-107" charset="-128"/>
              </a:rPr>
              <a:t> ), it would still take over 100,000 years to break a code using a 128-bit key.</a:t>
            </a:r>
            <a:endParaRPr lang="en-AU"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21</a:t>
            </a:fld>
            <a:endParaRPr lang="en-US"/>
          </a:p>
        </p:txBody>
      </p:sp>
    </p:spTree>
    <p:extLst>
      <p:ext uri="{BB962C8B-B14F-4D97-AF65-F5344CB8AC3E}">
        <p14:creationId xmlns:p14="http://schemas.microsoft.com/office/powerpoint/2010/main" val="200378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Triple DES (3DES) was first standardized for use in financial applications in ANSI</a:t>
            </a:r>
          </a:p>
          <a:p>
            <a:r>
              <a:rPr lang="en-US" sz="1200" kern="1200" baseline="0" dirty="0">
                <a:solidFill>
                  <a:schemeClr val="tx1"/>
                </a:solidFill>
                <a:latin typeface="Arial" charset="0"/>
                <a:ea typeface="ＭＳ Ｐゴシック" pitchFamily="-107" charset="-128"/>
                <a:cs typeface="ＭＳ Ｐゴシック" pitchFamily="-107" charset="-128"/>
              </a:rPr>
              <a:t>standard X9.17 in 1985. 3DES was incorporated as part of the Data Encryption</a:t>
            </a:r>
          </a:p>
          <a:p>
            <a:r>
              <a:rPr lang="en-US" sz="1200" kern="1200" baseline="0" dirty="0">
                <a:solidFill>
                  <a:schemeClr val="tx1"/>
                </a:solidFill>
                <a:latin typeface="Arial" charset="0"/>
                <a:ea typeface="ＭＳ Ｐゴシック" pitchFamily="-107" charset="-128"/>
                <a:cs typeface="ＭＳ Ｐゴシック" pitchFamily="-107" charset="-128"/>
              </a:rPr>
              <a:t>Standard in 1999 with the publication of FIPS 46-3.</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3DES uses three keys and three executions of the DES algorithm. The function</a:t>
            </a:r>
          </a:p>
          <a:p>
            <a:r>
              <a:rPr lang="en-US" sz="1200" kern="1200" baseline="0" dirty="0">
                <a:solidFill>
                  <a:schemeClr val="tx1"/>
                </a:solidFill>
                <a:latin typeface="Arial" charset="0"/>
                <a:ea typeface="ＭＳ Ｐゴシック" pitchFamily="-107" charset="-128"/>
                <a:cs typeface="ＭＳ Ｐゴシック" pitchFamily="-107" charset="-128"/>
              </a:rPr>
              <a:t>follows an encrypt-decrypt-encrypt (EDE) sequence (Figure 2.3a).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There is no cryptographic significance to the use of decryption for the second</a:t>
            </a:r>
          </a:p>
          <a:p>
            <a:r>
              <a:rPr lang="en-US" sz="1200" kern="1200" baseline="0" dirty="0">
                <a:solidFill>
                  <a:schemeClr val="tx1"/>
                </a:solidFill>
                <a:latin typeface="Arial" charset="0"/>
                <a:ea typeface="ＭＳ Ｐゴシック" pitchFamily="-107" charset="-128"/>
                <a:cs typeface="ＭＳ Ｐゴシック" pitchFamily="-107" charset="-128"/>
              </a:rPr>
              <a:t>stage of 3DES encryption. Its only advantage is that it allows users of 3DES to</a:t>
            </a:r>
          </a:p>
          <a:p>
            <a:r>
              <a:rPr lang="en-US" sz="1200" kern="1200" baseline="0" dirty="0">
                <a:solidFill>
                  <a:schemeClr val="tx1"/>
                </a:solidFill>
                <a:latin typeface="Arial" charset="0"/>
                <a:ea typeface="ＭＳ Ｐゴシック" pitchFamily="-107" charset="-128"/>
                <a:cs typeface="ＭＳ Ｐゴシック" pitchFamily="-107" charset="-128"/>
              </a:rPr>
              <a:t>decrypt data encrypted by users of the older single 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With three distinct keys, 3DES has an effective key length of 168 bits.</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22</a:t>
            </a:fld>
            <a:endParaRPr lang="en-US"/>
          </a:p>
        </p:txBody>
      </p:sp>
    </p:spTree>
    <p:extLst>
      <p:ext uri="{BB962C8B-B14F-4D97-AF65-F5344CB8AC3E}">
        <p14:creationId xmlns:p14="http://schemas.microsoft.com/office/powerpoint/2010/main" val="2281170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FIPS 46-3 includes the following guidelines for 3DES.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3DES is the FIPS-approved symmetric encryption algorithm of choice.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original DES, which uses a single 56-bit key, is permitted under the standard</a:t>
            </a:r>
          </a:p>
          <a:p>
            <a:r>
              <a:rPr lang="en-US" sz="1200" kern="1200" baseline="0" dirty="0">
                <a:solidFill>
                  <a:schemeClr val="tx1"/>
                </a:solidFill>
                <a:latin typeface="Arial" charset="0"/>
                <a:ea typeface="ＭＳ Ｐゴシック" pitchFamily="-107" charset="-128"/>
                <a:cs typeface="ＭＳ Ｐゴシック" pitchFamily="-107" charset="-128"/>
              </a:rPr>
              <a:t>for legacy systems only. New procurements should support 3DES.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Government organizations with legacy DES systems are encouraged to transition</a:t>
            </a:r>
          </a:p>
          <a:p>
            <a:r>
              <a:rPr lang="en-US" sz="1200" kern="1200" baseline="0" dirty="0">
                <a:solidFill>
                  <a:schemeClr val="tx1"/>
                </a:solidFill>
                <a:latin typeface="Arial" charset="0"/>
                <a:ea typeface="ＭＳ Ｐゴシック" pitchFamily="-107" charset="-128"/>
                <a:cs typeface="ＭＳ Ｐゴシック" pitchFamily="-107" charset="-128"/>
              </a:rPr>
              <a:t>to 3DES.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It is anticipated that 3DES and the Advanced Encryption Standard (AES) will</a:t>
            </a:r>
          </a:p>
          <a:p>
            <a:r>
              <a:rPr lang="en-US" sz="1200" kern="1200" baseline="0" dirty="0">
                <a:solidFill>
                  <a:schemeClr val="tx1"/>
                </a:solidFill>
                <a:latin typeface="Arial" charset="0"/>
                <a:ea typeface="ＭＳ Ｐゴシック" pitchFamily="-107" charset="-128"/>
                <a:cs typeface="ＭＳ Ｐゴシック" pitchFamily="-107" charset="-128"/>
              </a:rPr>
              <a:t>coexist as FIPS-approved algorithms, allowing for a gradual transition to AES.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It is easy to see that 3DES is a formidable algorithm. Because the underlying</a:t>
            </a:r>
          </a:p>
          <a:p>
            <a:r>
              <a:rPr lang="en-US" sz="1200" kern="1200" baseline="0" dirty="0">
                <a:solidFill>
                  <a:schemeClr val="tx1"/>
                </a:solidFill>
                <a:latin typeface="Arial" charset="0"/>
                <a:ea typeface="ＭＳ Ｐゴシック" pitchFamily="-107" charset="-128"/>
                <a:cs typeface="ＭＳ Ｐゴシック" pitchFamily="-107" charset="-128"/>
              </a:rPr>
              <a:t>cryptographic algorithm is DEA, 3DES can claim the same resistance to cryptanalysis</a:t>
            </a:r>
          </a:p>
          <a:p>
            <a:r>
              <a:rPr lang="en-US" sz="1200" kern="1200" baseline="0" dirty="0">
                <a:solidFill>
                  <a:schemeClr val="tx1"/>
                </a:solidFill>
                <a:latin typeface="Arial" charset="0"/>
                <a:ea typeface="ＭＳ Ｐゴシック" pitchFamily="-107" charset="-128"/>
                <a:cs typeface="ＭＳ Ｐゴシック" pitchFamily="-107" charset="-128"/>
              </a:rPr>
              <a:t>based on the algorithm as is claimed for DEA. Furthermore, with a 168-bit key</a:t>
            </a:r>
          </a:p>
          <a:p>
            <a:r>
              <a:rPr lang="en-US" sz="1200" kern="1200" baseline="0" dirty="0">
                <a:solidFill>
                  <a:schemeClr val="tx1"/>
                </a:solidFill>
                <a:latin typeface="Arial" charset="0"/>
                <a:ea typeface="ＭＳ Ｐゴシック" pitchFamily="-107" charset="-128"/>
                <a:cs typeface="ＭＳ Ｐゴシック" pitchFamily="-107" charset="-128"/>
              </a:rPr>
              <a:t>length, brute-force attacks are effectively impossible.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Ultimately, AES is intended to replace 3DES, but this process will take a</a:t>
            </a:r>
          </a:p>
          <a:p>
            <a:r>
              <a:rPr lang="en-US" sz="1200" kern="1200" baseline="0" dirty="0">
                <a:solidFill>
                  <a:schemeClr val="tx1"/>
                </a:solidFill>
                <a:latin typeface="Arial" charset="0"/>
                <a:ea typeface="ＭＳ Ｐゴシック" pitchFamily="-107" charset="-128"/>
                <a:cs typeface="ＭＳ Ｐゴシック" pitchFamily="-107" charset="-128"/>
              </a:rPr>
              <a:t>number of years. NIST anticipates that 3DES will remain an approved algorithm</a:t>
            </a:r>
          </a:p>
          <a:p>
            <a:r>
              <a:rPr lang="en-US" sz="1200" kern="1200" baseline="0" dirty="0">
                <a:solidFill>
                  <a:schemeClr val="tx1"/>
                </a:solidFill>
                <a:latin typeface="Arial" charset="0"/>
                <a:ea typeface="ＭＳ Ｐゴシック" pitchFamily="-107" charset="-128"/>
                <a:cs typeface="ＭＳ Ｐゴシック" pitchFamily="-107" charset="-128"/>
              </a:rPr>
              <a:t>(for U.S. government use) for the foreseeable future.</a:t>
            </a:r>
            <a:endParaRPr lang="en-US"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23</a:t>
            </a:fld>
            <a:endParaRPr lang="en-US"/>
          </a:p>
        </p:txBody>
      </p:sp>
    </p:spTree>
    <p:extLst>
      <p:ext uri="{BB962C8B-B14F-4D97-AF65-F5344CB8AC3E}">
        <p14:creationId xmlns:p14="http://schemas.microsoft.com/office/powerpoint/2010/main" val="1037117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principal drawback of 3DES is that the algorithm is relatively sluggish</a:t>
            </a:r>
          </a:p>
          <a:p>
            <a:r>
              <a:rPr lang="en-US" sz="1200" kern="1200" baseline="0" dirty="0">
                <a:solidFill>
                  <a:schemeClr val="tx1"/>
                </a:solidFill>
                <a:latin typeface="Arial" charset="0"/>
                <a:ea typeface="ＭＳ Ｐゴシック" pitchFamily="-107" charset="-128"/>
                <a:cs typeface="ＭＳ Ｐゴシック" pitchFamily="-107" charset="-128"/>
              </a:rPr>
              <a:t>in software. The original DEA was designed for mid-1970s hardware implementation</a:t>
            </a:r>
          </a:p>
          <a:p>
            <a:r>
              <a:rPr lang="en-US" sz="1200" kern="1200" baseline="0" dirty="0">
                <a:solidFill>
                  <a:schemeClr val="tx1"/>
                </a:solidFill>
                <a:latin typeface="Arial" charset="0"/>
                <a:ea typeface="ＭＳ Ｐゴシック" pitchFamily="-107" charset="-128"/>
                <a:cs typeface="ＭＳ Ｐゴシック" pitchFamily="-107" charset="-128"/>
              </a:rPr>
              <a:t>and does not produce efficient software code. 3DES, which has three times</a:t>
            </a:r>
          </a:p>
          <a:p>
            <a:r>
              <a:rPr lang="en-US" sz="1200" kern="1200" baseline="0" dirty="0">
                <a:solidFill>
                  <a:schemeClr val="tx1"/>
                </a:solidFill>
                <a:latin typeface="Arial" charset="0"/>
                <a:ea typeface="ＭＳ Ｐゴシック" pitchFamily="-107" charset="-128"/>
                <a:cs typeface="ＭＳ Ｐゴシック" pitchFamily="-107" charset="-128"/>
              </a:rPr>
              <a:t>as many rounds as DEA, is correspondingly slower. A secondary drawback is that</a:t>
            </a:r>
          </a:p>
          <a:p>
            <a:r>
              <a:rPr lang="en-US" sz="1200" kern="1200" baseline="0" dirty="0">
                <a:solidFill>
                  <a:schemeClr val="tx1"/>
                </a:solidFill>
                <a:latin typeface="Arial" charset="0"/>
                <a:ea typeface="ＭＳ Ｐゴシック" pitchFamily="-107" charset="-128"/>
                <a:cs typeface="ＭＳ Ｐゴシック" pitchFamily="-107" charset="-128"/>
              </a:rPr>
              <a:t>both DEA and 3DES use a 64-bit block size. For reasons of both efficiency and</a:t>
            </a:r>
          </a:p>
          <a:p>
            <a:r>
              <a:rPr lang="en-US" sz="1200" kern="1200" baseline="0" dirty="0">
                <a:solidFill>
                  <a:schemeClr val="tx1"/>
                </a:solidFill>
                <a:latin typeface="Arial" charset="0"/>
                <a:ea typeface="ＭＳ Ｐゴシック" pitchFamily="-107" charset="-128"/>
                <a:cs typeface="ＭＳ Ｐゴシック" pitchFamily="-107" charset="-128"/>
              </a:rPr>
              <a:t>security, a larger block size is desirable.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Because of these drawbacks, 3DES is not a reasonable candidate for long term</a:t>
            </a:r>
          </a:p>
          <a:p>
            <a:r>
              <a:rPr lang="en-US" sz="1200" kern="1200" baseline="0" dirty="0">
                <a:solidFill>
                  <a:schemeClr val="tx1"/>
                </a:solidFill>
                <a:latin typeface="Arial" charset="0"/>
                <a:ea typeface="ＭＳ Ｐゴシック" pitchFamily="-107" charset="-128"/>
                <a:cs typeface="ＭＳ Ｐゴシック" pitchFamily="-107" charset="-128"/>
              </a:rPr>
              <a:t>use. As a replacement, NIST in 1997 issued a call for proposals for a new</a:t>
            </a:r>
          </a:p>
          <a:p>
            <a:r>
              <a:rPr lang="en-US" sz="1200" kern="1200" baseline="0" dirty="0">
                <a:solidFill>
                  <a:schemeClr val="tx1"/>
                </a:solidFill>
                <a:latin typeface="Arial" charset="0"/>
                <a:ea typeface="ＭＳ Ｐゴシック" pitchFamily="-107" charset="-128"/>
                <a:cs typeface="ＭＳ Ｐゴシック" pitchFamily="-107" charset="-128"/>
              </a:rPr>
              <a:t>Advanced Encryption Standard (AES) , which should have a security strength equal</a:t>
            </a:r>
          </a:p>
          <a:p>
            <a:r>
              <a:rPr lang="en-US" sz="1200" kern="1200" baseline="0" dirty="0">
                <a:solidFill>
                  <a:schemeClr val="tx1"/>
                </a:solidFill>
                <a:latin typeface="Arial" charset="0"/>
                <a:ea typeface="ＭＳ Ｐゴシック" pitchFamily="-107" charset="-128"/>
                <a:cs typeface="ＭＳ Ｐゴシック" pitchFamily="-107" charset="-128"/>
              </a:rPr>
              <a:t>to or better than 3DES and significantly improved efficiency. In addition to these</a:t>
            </a:r>
          </a:p>
          <a:p>
            <a:r>
              <a:rPr lang="en-US" sz="1200" kern="1200" baseline="0" dirty="0">
                <a:solidFill>
                  <a:schemeClr val="tx1"/>
                </a:solidFill>
                <a:latin typeface="Arial" charset="0"/>
                <a:ea typeface="ＭＳ Ｐゴシック" pitchFamily="-107" charset="-128"/>
                <a:cs typeface="ＭＳ Ｐゴシック" pitchFamily="-107" charset="-128"/>
              </a:rPr>
              <a:t>general requirements, NIST specified that AES must be a symmetric block cipher</a:t>
            </a:r>
          </a:p>
          <a:p>
            <a:r>
              <a:rPr lang="en-US" sz="1200" kern="1200" baseline="0" dirty="0">
                <a:solidFill>
                  <a:schemeClr val="tx1"/>
                </a:solidFill>
                <a:latin typeface="Arial" charset="0"/>
                <a:ea typeface="ＭＳ Ｐゴシック" pitchFamily="-107" charset="-128"/>
                <a:cs typeface="ＭＳ Ｐゴシック" pitchFamily="-107" charset="-128"/>
              </a:rPr>
              <a:t>with a block length of 128 bits and support for key lengths of 128, 192, and 256 bits.</a:t>
            </a:r>
          </a:p>
          <a:p>
            <a:r>
              <a:rPr lang="en-US" sz="1200" kern="1200" baseline="0" dirty="0">
                <a:solidFill>
                  <a:schemeClr val="tx1"/>
                </a:solidFill>
                <a:latin typeface="Arial" charset="0"/>
                <a:ea typeface="ＭＳ Ｐゴシック" pitchFamily="-107" charset="-128"/>
                <a:cs typeface="ＭＳ Ｐゴシック" pitchFamily="-107" charset="-128"/>
              </a:rPr>
              <a:t>Evaluation criteria included security, computational efficiency, memory requirements,</a:t>
            </a:r>
          </a:p>
          <a:p>
            <a:r>
              <a:rPr lang="en-US" sz="1200" kern="1200" baseline="0" dirty="0">
                <a:solidFill>
                  <a:schemeClr val="tx1"/>
                </a:solidFill>
                <a:latin typeface="Arial" charset="0"/>
                <a:ea typeface="ＭＳ Ｐゴシック" pitchFamily="-107" charset="-128"/>
                <a:cs typeface="ＭＳ Ｐゴシック" pitchFamily="-107" charset="-128"/>
              </a:rPr>
              <a:t>hardware and software suitability, and flexibility.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In a first round of evaluation, 15 proposed algorithms were accepted. A second</a:t>
            </a:r>
          </a:p>
          <a:p>
            <a:r>
              <a:rPr lang="en-US" sz="1200" kern="1200" baseline="0" dirty="0">
                <a:solidFill>
                  <a:schemeClr val="tx1"/>
                </a:solidFill>
                <a:latin typeface="Arial" charset="0"/>
                <a:ea typeface="ＭＳ Ｐゴシック" pitchFamily="-107" charset="-128"/>
                <a:cs typeface="ＭＳ Ｐゴシック" pitchFamily="-107" charset="-128"/>
              </a:rPr>
              <a:t>round narrowed the field to five algorithms. NIST completed its evaluation process</a:t>
            </a:r>
          </a:p>
          <a:p>
            <a:r>
              <a:rPr lang="en-US" sz="1200" kern="1200" baseline="0" dirty="0">
                <a:solidFill>
                  <a:schemeClr val="tx1"/>
                </a:solidFill>
                <a:latin typeface="Arial" charset="0"/>
                <a:ea typeface="ＭＳ Ｐゴシック" pitchFamily="-107" charset="-128"/>
                <a:cs typeface="ＭＳ Ｐゴシック" pitchFamily="-107" charset="-128"/>
              </a:rPr>
              <a:t>and published a final standard (FIPS PUB 197) in November of 2001. NIST selected</a:t>
            </a:r>
          </a:p>
          <a:p>
            <a:r>
              <a:rPr lang="en-US" sz="1200" kern="1200" baseline="0" dirty="0" err="1">
                <a:solidFill>
                  <a:schemeClr val="tx1"/>
                </a:solidFill>
                <a:latin typeface="Arial" charset="0"/>
                <a:ea typeface="ＭＳ Ｐゴシック" pitchFamily="-107" charset="-128"/>
                <a:cs typeface="ＭＳ Ｐゴシック" pitchFamily="-107" charset="-128"/>
              </a:rPr>
              <a:t>Rijndael</a:t>
            </a:r>
            <a:r>
              <a:rPr lang="en-US" sz="1200" kern="1200" baseline="0" dirty="0">
                <a:solidFill>
                  <a:schemeClr val="tx1"/>
                </a:solidFill>
                <a:latin typeface="Arial" charset="0"/>
                <a:ea typeface="ＭＳ Ｐゴシック" pitchFamily="-107" charset="-128"/>
                <a:cs typeface="ＭＳ Ｐゴシック" pitchFamily="-107" charset="-128"/>
              </a:rPr>
              <a:t> as the proposed AES algorithm. The two researchers who developed and</a:t>
            </a:r>
          </a:p>
          <a:p>
            <a:r>
              <a:rPr lang="en-US" sz="1200" kern="1200" baseline="0" dirty="0">
                <a:solidFill>
                  <a:schemeClr val="tx1"/>
                </a:solidFill>
                <a:latin typeface="Arial" charset="0"/>
                <a:ea typeface="ＭＳ Ｐゴシック" pitchFamily="-107" charset="-128"/>
                <a:cs typeface="ＭＳ Ｐゴシック" pitchFamily="-107" charset="-128"/>
              </a:rPr>
              <a:t>submitted </a:t>
            </a:r>
            <a:r>
              <a:rPr lang="en-US" sz="1200" kern="1200" baseline="0" dirty="0" err="1">
                <a:solidFill>
                  <a:schemeClr val="tx1"/>
                </a:solidFill>
                <a:latin typeface="Arial" charset="0"/>
                <a:ea typeface="ＭＳ Ｐゴシック" pitchFamily="-107" charset="-128"/>
                <a:cs typeface="ＭＳ Ｐゴシック" pitchFamily="-107" charset="-128"/>
              </a:rPr>
              <a:t>Rijndael</a:t>
            </a:r>
            <a:r>
              <a:rPr lang="en-US" sz="1200" kern="1200" baseline="0" dirty="0">
                <a:solidFill>
                  <a:schemeClr val="tx1"/>
                </a:solidFill>
                <a:latin typeface="Arial" charset="0"/>
                <a:ea typeface="ＭＳ Ｐゴシック" pitchFamily="-107" charset="-128"/>
                <a:cs typeface="ＭＳ Ｐゴシック" pitchFamily="-107" charset="-128"/>
              </a:rPr>
              <a:t> for the AES are both cryptographers from Belgium: Dr. Joan</a:t>
            </a:r>
          </a:p>
          <a:p>
            <a:r>
              <a:rPr lang="en-US" sz="1200" kern="1200" baseline="0" dirty="0" err="1">
                <a:solidFill>
                  <a:schemeClr val="tx1"/>
                </a:solidFill>
                <a:latin typeface="Arial" charset="0"/>
                <a:ea typeface="ＭＳ Ｐゴシック" pitchFamily="-107" charset="-128"/>
                <a:cs typeface="ＭＳ Ｐゴシック" pitchFamily="-107" charset="-128"/>
              </a:rPr>
              <a:t>Daemen</a:t>
            </a:r>
            <a:r>
              <a:rPr lang="en-US" sz="1200" kern="1200" baseline="0" dirty="0">
                <a:solidFill>
                  <a:schemeClr val="tx1"/>
                </a:solidFill>
                <a:latin typeface="Arial" charset="0"/>
                <a:ea typeface="ＭＳ Ｐゴシック" pitchFamily="-107" charset="-128"/>
                <a:cs typeface="ＭＳ Ｐゴシック" pitchFamily="-107" charset="-128"/>
              </a:rPr>
              <a:t> and Dr. Vincent </a:t>
            </a:r>
            <a:r>
              <a:rPr lang="en-US" sz="1200" kern="1200" baseline="0" dirty="0" err="1">
                <a:solidFill>
                  <a:schemeClr val="tx1"/>
                </a:solidFill>
                <a:latin typeface="Arial" charset="0"/>
                <a:ea typeface="ＭＳ Ｐゴシック" pitchFamily="-107" charset="-128"/>
                <a:cs typeface="ＭＳ Ｐゴシック" pitchFamily="-107" charset="-128"/>
              </a:rPr>
              <a:t>Rijmen</a:t>
            </a:r>
            <a:r>
              <a:rPr lang="en-US" sz="1200" kern="1200" baseline="0" dirty="0">
                <a:solidFill>
                  <a:schemeClr val="tx1"/>
                </a:solidFill>
                <a:latin typeface="Arial" charset="0"/>
                <a:ea typeface="ＭＳ Ｐゴシック" pitchFamily="-107" charset="-128"/>
                <a:cs typeface="ＭＳ Ｐゴシック" pitchFamily="-107" charset="-128"/>
              </a:rPr>
              <a: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AES uses a block length of 128 bits and a key length</a:t>
            </a:r>
          </a:p>
          <a:p>
            <a:r>
              <a:rPr lang="en-US" sz="1200" kern="1200" baseline="0" dirty="0">
                <a:solidFill>
                  <a:schemeClr val="tx1"/>
                </a:solidFill>
                <a:latin typeface="Arial" charset="0"/>
                <a:ea typeface="ＭＳ Ｐゴシック" pitchFamily="-107" charset="-128"/>
                <a:cs typeface="ＭＳ Ｐゴシック" pitchFamily="-107" charset="-128"/>
              </a:rPr>
              <a:t>that can be 128, 192, or 256 bits. In the description of this section, we assume a key</a:t>
            </a:r>
          </a:p>
          <a:p>
            <a:r>
              <a:rPr lang="en-US" sz="1200" kern="1200" baseline="0" dirty="0">
                <a:solidFill>
                  <a:schemeClr val="tx1"/>
                </a:solidFill>
                <a:latin typeface="Arial" charset="0"/>
                <a:ea typeface="ＭＳ Ｐゴシック" pitchFamily="-107" charset="-128"/>
                <a:cs typeface="ＭＳ Ｐゴシック" pitchFamily="-107" charset="-128"/>
              </a:rPr>
              <a:t>length of 128 bits, which is likely to be the one most commonly implemented.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input to the encryption and decryption algorithms is a single 128-bit</a:t>
            </a:r>
          </a:p>
          <a:p>
            <a:r>
              <a:rPr lang="en-US" sz="1200" kern="1200" baseline="0" dirty="0">
                <a:solidFill>
                  <a:schemeClr val="tx1"/>
                </a:solidFill>
                <a:latin typeface="Arial" charset="0"/>
                <a:ea typeface="ＭＳ Ｐゴシック" pitchFamily="-107" charset="-128"/>
                <a:cs typeface="ＭＳ Ｐゴシック" pitchFamily="-107" charset="-128"/>
              </a:rPr>
              <a:t>block. In FIPS PUB 197, this block is depicted as a square matrix of bytes. This</a:t>
            </a:r>
          </a:p>
          <a:p>
            <a:r>
              <a:rPr lang="en-US" sz="1200" kern="1200" baseline="0" dirty="0">
                <a:solidFill>
                  <a:schemeClr val="tx1"/>
                </a:solidFill>
                <a:latin typeface="Arial" charset="0"/>
                <a:ea typeface="ＭＳ Ｐゴシック" pitchFamily="-107" charset="-128"/>
                <a:cs typeface="ＭＳ Ｐゴシック" pitchFamily="-107" charset="-128"/>
              </a:rPr>
              <a:t>block is copied into the State  array, which is modified at each stage of encryption or</a:t>
            </a:r>
          </a:p>
          <a:p>
            <a:r>
              <a:rPr lang="en-US" sz="1200" kern="1200" baseline="0" dirty="0">
                <a:solidFill>
                  <a:schemeClr val="tx1"/>
                </a:solidFill>
                <a:latin typeface="Arial" charset="0"/>
                <a:ea typeface="ＭＳ Ｐゴシック" pitchFamily="-107" charset="-128"/>
                <a:cs typeface="ＭＳ Ｐゴシック" pitchFamily="-107" charset="-128"/>
              </a:rPr>
              <a:t>decryption. After the final stage, State  is copied to an output matrix. Similarly, the</a:t>
            </a:r>
          </a:p>
          <a:p>
            <a:r>
              <a:rPr lang="en-US" sz="1200" kern="1200" baseline="0" dirty="0">
                <a:solidFill>
                  <a:schemeClr val="tx1"/>
                </a:solidFill>
                <a:latin typeface="Arial" charset="0"/>
                <a:ea typeface="ＭＳ Ｐゴシック" pitchFamily="-107" charset="-128"/>
                <a:cs typeface="ＭＳ Ｐゴシック" pitchFamily="-107" charset="-128"/>
              </a:rPr>
              <a:t>128-bit key is depicted as a square matrix of bytes. This key is then expanded into an</a:t>
            </a:r>
          </a:p>
          <a:p>
            <a:r>
              <a:rPr lang="en-US" sz="1200" kern="1200" baseline="0" dirty="0">
                <a:solidFill>
                  <a:schemeClr val="tx1"/>
                </a:solidFill>
                <a:latin typeface="Arial" charset="0"/>
                <a:ea typeface="ＭＳ Ｐゴシック" pitchFamily="-107" charset="-128"/>
                <a:cs typeface="ＭＳ Ｐゴシック" pitchFamily="-107" charset="-128"/>
              </a:rPr>
              <a:t>array of key schedule words: Each word is four bytes and the total key schedule is</a:t>
            </a:r>
          </a:p>
          <a:p>
            <a:r>
              <a:rPr lang="en-US" sz="1200" kern="1200" baseline="0" dirty="0">
                <a:solidFill>
                  <a:schemeClr val="tx1"/>
                </a:solidFill>
                <a:latin typeface="Arial" charset="0"/>
                <a:ea typeface="ＭＳ Ｐゴシック" pitchFamily="-107" charset="-128"/>
                <a:cs typeface="ＭＳ Ｐゴシック" pitchFamily="-107" charset="-128"/>
              </a:rPr>
              <a:t>44 words for the 128-bit key. The ordering of bytes within a matrix is by column. So,</a:t>
            </a:r>
          </a:p>
          <a:p>
            <a:r>
              <a:rPr lang="en-US" sz="1200" kern="1200" baseline="0" dirty="0">
                <a:solidFill>
                  <a:schemeClr val="tx1"/>
                </a:solidFill>
                <a:latin typeface="Arial" charset="0"/>
                <a:ea typeface="ＭＳ Ｐゴシック" pitchFamily="-107" charset="-128"/>
                <a:cs typeface="ＭＳ Ｐゴシック" pitchFamily="-107" charset="-128"/>
              </a:rPr>
              <a:t>for example, the first four bytes of a 128-bit plaintext input to the encryption cipher</a:t>
            </a:r>
          </a:p>
          <a:p>
            <a:r>
              <a:rPr lang="en-US" sz="1200" kern="1200" baseline="0" dirty="0">
                <a:solidFill>
                  <a:schemeClr val="tx1"/>
                </a:solidFill>
                <a:latin typeface="Arial" charset="0"/>
                <a:ea typeface="ＭＳ Ｐゴシック" pitchFamily="-107" charset="-128"/>
                <a:cs typeface="ＭＳ Ｐゴシック" pitchFamily="-107" charset="-128"/>
              </a:rPr>
              <a:t>occupy the first column of the in  matrix, the second four bytes occupy the second</a:t>
            </a:r>
          </a:p>
          <a:p>
            <a:r>
              <a:rPr lang="en-US" sz="1200" kern="1200" baseline="0" dirty="0">
                <a:solidFill>
                  <a:schemeClr val="tx1"/>
                </a:solidFill>
                <a:latin typeface="Arial" charset="0"/>
                <a:ea typeface="ＭＳ Ｐゴシック" pitchFamily="-107" charset="-128"/>
                <a:cs typeface="ＭＳ Ｐゴシック" pitchFamily="-107" charset="-128"/>
              </a:rPr>
              <a:t>column, and so on. Similarly, the first four bytes of the expanded key, which form a</a:t>
            </a:r>
          </a:p>
          <a:p>
            <a:r>
              <a:rPr lang="en-US" sz="1200" kern="1200" baseline="0" dirty="0">
                <a:solidFill>
                  <a:schemeClr val="tx1"/>
                </a:solidFill>
                <a:latin typeface="Arial" charset="0"/>
                <a:ea typeface="ＭＳ Ｐゴシック" pitchFamily="-107" charset="-128"/>
                <a:cs typeface="ＭＳ Ｐゴシック" pitchFamily="-107" charset="-128"/>
              </a:rPr>
              <a:t>word, occupy the first column of the w matrix.</a:t>
            </a:r>
            <a:endParaRPr lang="en-AU"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24</a:t>
            </a:fld>
            <a:endParaRPr lang="en-US"/>
          </a:p>
        </p:txBody>
      </p:sp>
    </p:spTree>
    <p:extLst>
      <p:ext uri="{BB962C8B-B14F-4D97-AF65-F5344CB8AC3E}">
        <p14:creationId xmlns:p14="http://schemas.microsoft.com/office/powerpoint/2010/main" val="274167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principal drawback of 3DES is that the algorithm is relatively sluggish</a:t>
            </a:r>
          </a:p>
          <a:p>
            <a:r>
              <a:rPr lang="en-US" sz="1200" kern="1200" baseline="0" dirty="0">
                <a:solidFill>
                  <a:schemeClr val="tx1"/>
                </a:solidFill>
                <a:latin typeface="Arial" charset="0"/>
                <a:ea typeface="ＭＳ Ｐゴシック" pitchFamily="-107" charset="-128"/>
                <a:cs typeface="ＭＳ Ｐゴシック" pitchFamily="-107" charset="-128"/>
              </a:rPr>
              <a:t>in software. The original DEA was designed for mid-1970s hardware implementation</a:t>
            </a:r>
          </a:p>
          <a:p>
            <a:r>
              <a:rPr lang="en-US" sz="1200" kern="1200" baseline="0" dirty="0">
                <a:solidFill>
                  <a:schemeClr val="tx1"/>
                </a:solidFill>
                <a:latin typeface="Arial" charset="0"/>
                <a:ea typeface="ＭＳ Ｐゴシック" pitchFamily="-107" charset="-128"/>
                <a:cs typeface="ＭＳ Ｐゴシック" pitchFamily="-107" charset="-128"/>
              </a:rPr>
              <a:t>and does not produce efficient software code. 3DES, which has three times</a:t>
            </a:r>
          </a:p>
          <a:p>
            <a:r>
              <a:rPr lang="en-US" sz="1200" kern="1200" baseline="0" dirty="0">
                <a:solidFill>
                  <a:schemeClr val="tx1"/>
                </a:solidFill>
                <a:latin typeface="Arial" charset="0"/>
                <a:ea typeface="ＭＳ Ｐゴシック" pitchFamily="-107" charset="-128"/>
                <a:cs typeface="ＭＳ Ｐゴシック" pitchFamily="-107" charset="-128"/>
              </a:rPr>
              <a:t>as many rounds as DEA, is correspondingly slower. A secondary drawback is that</a:t>
            </a:r>
          </a:p>
          <a:p>
            <a:r>
              <a:rPr lang="en-US" sz="1200" kern="1200" baseline="0" dirty="0">
                <a:solidFill>
                  <a:schemeClr val="tx1"/>
                </a:solidFill>
                <a:latin typeface="Arial" charset="0"/>
                <a:ea typeface="ＭＳ Ｐゴシック" pitchFamily="-107" charset="-128"/>
                <a:cs typeface="ＭＳ Ｐゴシック" pitchFamily="-107" charset="-128"/>
              </a:rPr>
              <a:t>both DEA and 3DES use a 64-bit block size. For reasons of both efficiency and</a:t>
            </a:r>
          </a:p>
          <a:p>
            <a:r>
              <a:rPr lang="en-US" sz="1200" kern="1200" baseline="0" dirty="0">
                <a:solidFill>
                  <a:schemeClr val="tx1"/>
                </a:solidFill>
                <a:latin typeface="Arial" charset="0"/>
                <a:ea typeface="ＭＳ Ｐゴシック" pitchFamily="-107" charset="-128"/>
                <a:cs typeface="ＭＳ Ｐゴシック" pitchFamily="-107" charset="-128"/>
              </a:rPr>
              <a:t>security, a larger block size is desirable.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Because of these drawbacks, 3DES is not a reasonable candidate for long term</a:t>
            </a:r>
          </a:p>
          <a:p>
            <a:r>
              <a:rPr lang="en-US" sz="1200" kern="1200" baseline="0" dirty="0">
                <a:solidFill>
                  <a:schemeClr val="tx1"/>
                </a:solidFill>
                <a:latin typeface="Arial" charset="0"/>
                <a:ea typeface="ＭＳ Ｐゴシック" pitchFamily="-107" charset="-128"/>
                <a:cs typeface="ＭＳ Ｐゴシック" pitchFamily="-107" charset="-128"/>
              </a:rPr>
              <a:t>use. As a replacement, NIST in 1997 issued a call for proposals for a new</a:t>
            </a:r>
          </a:p>
          <a:p>
            <a:r>
              <a:rPr lang="en-US" sz="1200" kern="1200" baseline="0" dirty="0">
                <a:solidFill>
                  <a:schemeClr val="tx1"/>
                </a:solidFill>
                <a:latin typeface="Arial" charset="0"/>
                <a:ea typeface="ＭＳ Ｐゴシック" pitchFamily="-107" charset="-128"/>
                <a:cs typeface="ＭＳ Ｐゴシック" pitchFamily="-107" charset="-128"/>
              </a:rPr>
              <a:t>Advanced Encryption Standard (AES) , which should have a security strength equal</a:t>
            </a:r>
          </a:p>
          <a:p>
            <a:r>
              <a:rPr lang="en-US" sz="1200" kern="1200" baseline="0" dirty="0">
                <a:solidFill>
                  <a:schemeClr val="tx1"/>
                </a:solidFill>
                <a:latin typeface="Arial" charset="0"/>
                <a:ea typeface="ＭＳ Ｐゴシック" pitchFamily="-107" charset="-128"/>
                <a:cs typeface="ＭＳ Ｐゴシック" pitchFamily="-107" charset="-128"/>
              </a:rPr>
              <a:t>to or better than 3DES and significantly improved efficiency. In addition to these</a:t>
            </a:r>
          </a:p>
          <a:p>
            <a:r>
              <a:rPr lang="en-US" sz="1200" kern="1200" baseline="0" dirty="0">
                <a:solidFill>
                  <a:schemeClr val="tx1"/>
                </a:solidFill>
                <a:latin typeface="Arial" charset="0"/>
                <a:ea typeface="ＭＳ Ｐゴシック" pitchFamily="-107" charset="-128"/>
                <a:cs typeface="ＭＳ Ｐゴシック" pitchFamily="-107" charset="-128"/>
              </a:rPr>
              <a:t>general requirements, NIST specified that AES must be a symmetric block cipher</a:t>
            </a:r>
          </a:p>
          <a:p>
            <a:r>
              <a:rPr lang="en-US" sz="1200" kern="1200" baseline="0" dirty="0">
                <a:solidFill>
                  <a:schemeClr val="tx1"/>
                </a:solidFill>
                <a:latin typeface="Arial" charset="0"/>
                <a:ea typeface="ＭＳ Ｐゴシック" pitchFamily="-107" charset="-128"/>
                <a:cs typeface="ＭＳ Ｐゴシック" pitchFamily="-107" charset="-128"/>
              </a:rPr>
              <a:t>with a block length of 128 bits and support for key lengths of 128, 192, and 256 bits.</a:t>
            </a:r>
          </a:p>
          <a:p>
            <a:r>
              <a:rPr lang="en-US" sz="1200" kern="1200" baseline="0" dirty="0">
                <a:solidFill>
                  <a:schemeClr val="tx1"/>
                </a:solidFill>
                <a:latin typeface="Arial" charset="0"/>
                <a:ea typeface="ＭＳ Ｐゴシック" pitchFamily="-107" charset="-128"/>
                <a:cs typeface="ＭＳ Ｐゴシック" pitchFamily="-107" charset="-128"/>
              </a:rPr>
              <a:t>Evaluation criteria included security, computational efficiency, memory requirements,</a:t>
            </a:r>
          </a:p>
          <a:p>
            <a:r>
              <a:rPr lang="en-US" sz="1200" kern="1200" baseline="0" dirty="0">
                <a:solidFill>
                  <a:schemeClr val="tx1"/>
                </a:solidFill>
                <a:latin typeface="Arial" charset="0"/>
                <a:ea typeface="ＭＳ Ｐゴシック" pitchFamily="-107" charset="-128"/>
                <a:cs typeface="ＭＳ Ｐゴシック" pitchFamily="-107" charset="-128"/>
              </a:rPr>
              <a:t>hardware and software suitability, and flexibility.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In a first round of evaluation, 15 proposed algorithms were accepted. A second</a:t>
            </a:r>
          </a:p>
          <a:p>
            <a:r>
              <a:rPr lang="en-US" sz="1200" kern="1200" baseline="0" dirty="0">
                <a:solidFill>
                  <a:schemeClr val="tx1"/>
                </a:solidFill>
                <a:latin typeface="Arial" charset="0"/>
                <a:ea typeface="ＭＳ Ｐゴシック" pitchFamily="-107" charset="-128"/>
                <a:cs typeface="ＭＳ Ｐゴシック" pitchFamily="-107" charset="-128"/>
              </a:rPr>
              <a:t>round narrowed the field to five algorithms. NIST completed its evaluation process</a:t>
            </a:r>
          </a:p>
          <a:p>
            <a:r>
              <a:rPr lang="en-US" sz="1200" kern="1200" baseline="0" dirty="0">
                <a:solidFill>
                  <a:schemeClr val="tx1"/>
                </a:solidFill>
                <a:latin typeface="Arial" charset="0"/>
                <a:ea typeface="ＭＳ Ｐゴシック" pitchFamily="-107" charset="-128"/>
                <a:cs typeface="ＭＳ Ｐゴシック" pitchFamily="-107" charset="-128"/>
              </a:rPr>
              <a:t>and published a final standard (FIPS PUB 197) in November of 2001. NIST selected</a:t>
            </a:r>
          </a:p>
          <a:p>
            <a:r>
              <a:rPr lang="en-US" sz="1200" kern="1200" baseline="0" dirty="0" err="1">
                <a:solidFill>
                  <a:schemeClr val="tx1"/>
                </a:solidFill>
                <a:latin typeface="Arial" charset="0"/>
                <a:ea typeface="ＭＳ Ｐゴシック" pitchFamily="-107" charset="-128"/>
                <a:cs typeface="ＭＳ Ｐゴシック" pitchFamily="-107" charset="-128"/>
              </a:rPr>
              <a:t>Rijndael</a:t>
            </a:r>
            <a:r>
              <a:rPr lang="en-US" sz="1200" kern="1200" baseline="0" dirty="0">
                <a:solidFill>
                  <a:schemeClr val="tx1"/>
                </a:solidFill>
                <a:latin typeface="Arial" charset="0"/>
                <a:ea typeface="ＭＳ Ｐゴシック" pitchFamily="-107" charset="-128"/>
                <a:cs typeface="ＭＳ Ｐゴシック" pitchFamily="-107" charset="-128"/>
              </a:rPr>
              <a:t> as the proposed AES algorithm. The two researchers who developed and</a:t>
            </a:r>
          </a:p>
          <a:p>
            <a:r>
              <a:rPr lang="en-US" sz="1200" kern="1200" baseline="0" dirty="0">
                <a:solidFill>
                  <a:schemeClr val="tx1"/>
                </a:solidFill>
                <a:latin typeface="Arial" charset="0"/>
                <a:ea typeface="ＭＳ Ｐゴシック" pitchFamily="-107" charset="-128"/>
                <a:cs typeface="ＭＳ Ｐゴシック" pitchFamily="-107" charset="-128"/>
              </a:rPr>
              <a:t>submitted </a:t>
            </a:r>
            <a:r>
              <a:rPr lang="en-US" sz="1200" kern="1200" baseline="0" dirty="0" err="1">
                <a:solidFill>
                  <a:schemeClr val="tx1"/>
                </a:solidFill>
                <a:latin typeface="Arial" charset="0"/>
                <a:ea typeface="ＭＳ Ｐゴシック" pitchFamily="-107" charset="-128"/>
                <a:cs typeface="ＭＳ Ｐゴシック" pitchFamily="-107" charset="-128"/>
              </a:rPr>
              <a:t>Rijndael</a:t>
            </a:r>
            <a:r>
              <a:rPr lang="en-US" sz="1200" kern="1200" baseline="0" dirty="0">
                <a:solidFill>
                  <a:schemeClr val="tx1"/>
                </a:solidFill>
                <a:latin typeface="Arial" charset="0"/>
                <a:ea typeface="ＭＳ Ｐゴシック" pitchFamily="-107" charset="-128"/>
                <a:cs typeface="ＭＳ Ｐゴシック" pitchFamily="-107" charset="-128"/>
              </a:rPr>
              <a:t> for the AES are both cryptographers from Belgium: Dr. Joan</a:t>
            </a:r>
          </a:p>
          <a:p>
            <a:r>
              <a:rPr lang="en-US" sz="1200" kern="1200" baseline="0" dirty="0" err="1">
                <a:solidFill>
                  <a:schemeClr val="tx1"/>
                </a:solidFill>
                <a:latin typeface="Arial" charset="0"/>
                <a:ea typeface="ＭＳ Ｐゴシック" pitchFamily="-107" charset="-128"/>
                <a:cs typeface="ＭＳ Ｐゴシック" pitchFamily="-107" charset="-128"/>
              </a:rPr>
              <a:t>Daemen</a:t>
            </a:r>
            <a:r>
              <a:rPr lang="en-US" sz="1200" kern="1200" baseline="0" dirty="0">
                <a:solidFill>
                  <a:schemeClr val="tx1"/>
                </a:solidFill>
                <a:latin typeface="Arial" charset="0"/>
                <a:ea typeface="ＭＳ Ｐゴシック" pitchFamily="-107" charset="-128"/>
                <a:cs typeface="ＭＳ Ｐゴシック" pitchFamily="-107" charset="-128"/>
              </a:rPr>
              <a:t> and Dr. Vincent </a:t>
            </a:r>
            <a:r>
              <a:rPr lang="en-US" sz="1200" kern="1200" baseline="0" dirty="0" err="1">
                <a:solidFill>
                  <a:schemeClr val="tx1"/>
                </a:solidFill>
                <a:latin typeface="Arial" charset="0"/>
                <a:ea typeface="ＭＳ Ｐゴシック" pitchFamily="-107" charset="-128"/>
                <a:cs typeface="ＭＳ Ｐゴシック" pitchFamily="-107" charset="-128"/>
              </a:rPr>
              <a:t>Rijmen</a:t>
            </a:r>
            <a:r>
              <a:rPr lang="en-US" sz="1200" kern="1200" baseline="0" dirty="0">
                <a:solidFill>
                  <a:schemeClr val="tx1"/>
                </a:solidFill>
                <a:latin typeface="Arial" charset="0"/>
                <a:ea typeface="ＭＳ Ｐゴシック" pitchFamily="-107" charset="-128"/>
                <a:cs typeface="ＭＳ Ｐゴシック" pitchFamily="-107" charset="-128"/>
              </a:rPr>
              <a: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AES uses a block length of 128 bits and a key length</a:t>
            </a:r>
          </a:p>
          <a:p>
            <a:r>
              <a:rPr lang="en-US" sz="1200" kern="1200" baseline="0" dirty="0">
                <a:solidFill>
                  <a:schemeClr val="tx1"/>
                </a:solidFill>
                <a:latin typeface="Arial" charset="0"/>
                <a:ea typeface="ＭＳ Ｐゴシック" pitchFamily="-107" charset="-128"/>
                <a:cs typeface="ＭＳ Ｐゴシック" pitchFamily="-107" charset="-128"/>
              </a:rPr>
              <a:t>that can be 128, 192, or 256 bits. In the description of this section, we assume a key</a:t>
            </a:r>
          </a:p>
          <a:p>
            <a:r>
              <a:rPr lang="en-US" sz="1200" kern="1200" baseline="0" dirty="0">
                <a:solidFill>
                  <a:schemeClr val="tx1"/>
                </a:solidFill>
                <a:latin typeface="Arial" charset="0"/>
                <a:ea typeface="ＭＳ Ｐゴシック" pitchFamily="-107" charset="-128"/>
                <a:cs typeface="ＭＳ Ｐゴシック" pitchFamily="-107" charset="-128"/>
              </a:rPr>
              <a:t>length of 128 bits, which is likely to be the one most commonly implemented.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input to the encryption and decryption algorithms is a single 128-bit</a:t>
            </a:r>
          </a:p>
          <a:p>
            <a:r>
              <a:rPr lang="en-US" sz="1200" kern="1200" baseline="0" dirty="0">
                <a:solidFill>
                  <a:schemeClr val="tx1"/>
                </a:solidFill>
                <a:latin typeface="Arial" charset="0"/>
                <a:ea typeface="ＭＳ Ｐゴシック" pitchFamily="-107" charset="-128"/>
                <a:cs typeface="ＭＳ Ｐゴシック" pitchFamily="-107" charset="-128"/>
              </a:rPr>
              <a:t>block. In FIPS PUB 197, this block is depicted as a square matrix of bytes. This</a:t>
            </a:r>
          </a:p>
          <a:p>
            <a:r>
              <a:rPr lang="en-US" sz="1200" kern="1200" baseline="0" dirty="0">
                <a:solidFill>
                  <a:schemeClr val="tx1"/>
                </a:solidFill>
                <a:latin typeface="Arial" charset="0"/>
                <a:ea typeface="ＭＳ Ｐゴシック" pitchFamily="-107" charset="-128"/>
                <a:cs typeface="ＭＳ Ｐゴシック" pitchFamily="-107" charset="-128"/>
              </a:rPr>
              <a:t>block is copied into the State  array, which is modified at each stage of encryption or</a:t>
            </a:r>
          </a:p>
          <a:p>
            <a:r>
              <a:rPr lang="en-US" sz="1200" kern="1200" baseline="0" dirty="0">
                <a:solidFill>
                  <a:schemeClr val="tx1"/>
                </a:solidFill>
                <a:latin typeface="Arial" charset="0"/>
                <a:ea typeface="ＭＳ Ｐゴシック" pitchFamily="-107" charset="-128"/>
                <a:cs typeface="ＭＳ Ｐゴシック" pitchFamily="-107" charset="-128"/>
              </a:rPr>
              <a:t>decryption. After the final stage, State  is copied to an output matrix. Similarly, the</a:t>
            </a:r>
          </a:p>
          <a:p>
            <a:r>
              <a:rPr lang="en-US" sz="1200" kern="1200" baseline="0" dirty="0">
                <a:solidFill>
                  <a:schemeClr val="tx1"/>
                </a:solidFill>
                <a:latin typeface="Arial" charset="0"/>
                <a:ea typeface="ＭＳ Ｐゴシック" pitchFamily="-107" charset="-128"/>
                <a:cs typeface="ＭＳ Ｐゴシック" pitchFamily="-107" charset="-128"/>
              </a:rPr>
              <a:t>128-bit key is depicted as a square matrix of bytes. This key is then expanded into an</a:t>
            </a:r>
          </a:p>
          <a:p>
            <a:r>
              <a:rPr lang="en-US" sz="1200" kern="1200" baseline="0" dirty="0">
                <a:solidFill>
                  <a:schemeClr val="tx1"/>
                </a:solidFill>
                <a:latin typeface="Arial" charset="0"/>
                <a:ea typeface="ＭＳ Ｐゴシック" pitchFamily="-107" charset="-128"/>
                <a:cs typeface="ＭＳ Ｐゴシック" pitchFamily="-107" charset="-128"/>
              </a:rPr>
              <a:t>array of key schedule words: Each word is four bytes and the total key schedule is</a:t>
            </a:r>
          </a:p>
          <a:p>
            <a:r>
              <a:rPr lang="en-US" sz="1200" kern="1200" baseline="0" dirty="0">
                <a:solidFill>
                  <a:schemeClr val="tx1"/>
                </a:solidFill>
                <a:latin typeface="Arial" charset="0"/>
                <a:ea typeface="ＭＳ Ｐゴシック" pitchFamily="-107" charset="-128"/>
                <a:cs typeface="ＭＳ Ｐゴシック" pitchFamily="-107" charset="-128"/>
              </a:rPr>
              <a:t>44 words for the 128-bit key. The ordering of bytes within a matrix is by column. So,</a:t>
            </a:r>
          </a:p>
          <a:p>
            <a:r>
              <a:rPr lang="en-US" sz="1200" kern="1200" baseline="0" dirty="0">
                <a:solidFill>
                  <a:schemeClr val="tx1"/>
                </a:solidFill>
                <a:latin typeface="Arial" charset="0"/>
                <a:ea typeface="ＭＳ Ｐゴシック" pitchFamily="-107" charset="-128"/>
                <a:cs typeface="ＭＳ Ｐゴシック" pitchFamily="-107" charset="-128"/>
              </a:rPr>
              <a:t>for example, the first four bytes of a 128-bit plaintext input to the encryption cipher</a:t>
            </a:r>
          </a:p>
          <a:p>
            <a:r>
              <a:rPr lang="en-US" sz="1200" kern="1200" baseline="0" dirty="0">
                <a:solidFill>
                  <a:schemeClr val="tx1"/>
                </a:solidFill>
                <a:latin typeface="Arial" charset="0"/>
                <a:ea typeface="ＭＳ Ｐゴシック" pitchFamily="-107" charset="-128"/>
                <a:cs typeface="ＭＳ Ｐゴシック" pitchFamily="-107" charset="-128"/>
              </a:rPr>
              <a:t>occupy the first column of the in  matrix, the second four bytes occupy the second</a:t>
            </a:r>
          </a:p>
          <a:p>
            <a:r>
              <a:rPr lang="en-US" sz="1200" kern="1200" baseline="0" dirty="0">
                <a:solidFill>
                  <a:schemeClr val="tx1"/>
                </a:solidFill>
                <a:latin typeface="Arial" charset="0"/>
                <a:ea typeface="ＭＳ Ｐゴシック" pitchFamily="-107" charset="-128"/>
                <a:cs typeface="ＭＳ Ｐゴシック" pitchFamily="-107" charset="-128"/>
              </a:rPr>
              <a:t>column, and so on. Similarly, the first four bytes of the expanded key, which form a</a:t>
            </a:r>
          </a:p>
          <a:p>
            <a:r>
              <a:rPr lang="en-US" sz="1200" kern="1200" baseline="0" dirty="0">
                <a:solidFill>
                  <a:schemeClr val="tx1"/>
                </a:solidFill>
                <a:latin typeface="Arial" charset="0"/>
                <a:ea typeface="ＭＳ Ｐゴシック" pitchFamily="-107" charset="-128"/>
                <a:cs typeface="ＭＳ Ｐゴシック" pitchFamily="-107" charset="-128"/>
              </a:rPr>
              <a:t>word, occupy the first column of the w matrix.</a:t>
            </a:r>
            <a:endParaRPr lang="en-AU"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25</a:t>
            </a:fld>
            <a:endParaRPr lang="en-US"/>
          </a:p>
        </p:txBody>
      </p:sp>
    </p:spTree>
    <p:extLst>
      <p:ext uri="{BB962C8B-B14F-4D97-AF65-F5344CB8AC3E}">
        <p14:creationId xmlns:p14="http://schemas.microsoft.com/office/powerpoint/2010/main" val="249306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Four different stages are used, one of permutation and three of substitution</a:t>
            </a:r>
          </a:p>
          <a:p>
            <a:r>
              <a:rPr lang="en-US" sz="1200" kern="1200" baseline="0" dirty="0">
                <a:solidFill>
                  <a:schemeClr val="tx1"/>
                </a:solidFill>
                <a:latin typeface="Arial" charset="0"/>
                <a:ea typeface="ＭＳ Ｐゴシック" pitchFamily="-107" charset="-128"/>
                <a:cs typeface="ＭＳ Ｐゴシック" pitchFamily="-107" charset="-128"/>
              </a:rPr>
              <a:t>(Figure 2.4):</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Substitute bytes:  Uses a table, referred to as an S-box,  to perform a byte-by-</a:t>
            </a:r>
          </a:p>
          <a:p>
            <a:r>
              <a:rPr lang="en-US" sz="1200" kern="1200" baseline="0" dirty="0">
                <a:solidFill>
                  <a:schemeClr val="tx1"/>
                </a:solidFill>
                <a:latin typeface="Arial" charset="0"/>
                <a:ea typeface="ＭＳ Ｐゴシック" pitchFamily="-107" charset="-128"/>
                <a:cs typeface="ＭＳ Ｐゴシック" pitchFamily="-107" charset="-128"/>
              </a:rPr>
              <a:t>byte substitution of the block.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Shift rows:  A simple permutation that is performed row by row.</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Mix columns:  A substitution that alters each byte in a column as a function</a:t>
            </a:r>
          </a:p>
          <a:p>
            <a:r>
              <a:rPr lang="en-US" sz="1200" kern="1200" baseline="0" dirty="0">
                <a:solidFill>
                  <a:schemeClr val="tx1"/>
                </a:solidFill>
                <a:latin typeface="Arial" charset="0"/>
                <a:ea typeface="ＭＳ Ｐゴシック" pitchFamily="-107" charset="-128"/>
                <a:cs typeface="ＭＳ Ｐゴシック" pitchFamily="-107" charset="-128"/>
              </a:rPr>
              <a:t>of all of the bytes in the column.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Add round key: A simple bitwise XOR of the current block with a portion</a:t>
            </a:r>
          </a:p>
          <a:p>
            <a:r>
              <a:rPr lang="en-US" sz="1200" kern="1200" baseline="0" dirty="0">
                <a:solidFill>
                  <a:schemeClr val="tx1"/>
                </a:solidFill>
                <a:latin typeface="Arial" charset="0"/>
                <a:ea typeface="ＭＳ Ｐゴシック" pitchFamily="-107" charset="-128"/>
                <a:cs typeface="ＭＳ Ｐゴシック" pitchFamily="-107" charset="-128"/>
              </a:rPr>
              <a:t>of the expanded key.</a:t>
            </a:r>
            <a:endParaRPr lang="en-US" dirty="0"/>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26</a:t>
            </a:fld>
            <a:endParaRPr lang="en-US"/>
          </a:p>
        </p:txBody>
      </p:sp>
    </p:spTree>
    <p:extLst>
      <p:ext uri="{BB962C8B-B14F-4D97-AF65-F5344CB8AC3E}">
        <p14:creationId xmlns:p14="http://schemas.microsoft.com/office/powerpoint/2010/main" val="436908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Figure 2.5</a:t>
            </a:r>
          </a:p>
          <a:p>
            <a:r>
              <a:rPr lang="en-US" sz="1200" kern="1200" baseline="0" dirty="0">
                <a:solidFill>
                  <a:schemeClr val="tx1"/>
                </a:solidFill>
                <a:latin typeface="Arial" charset="0"/>
                <a:ea typeface="ＭＳ Ｐゴシック" pitchFamily="-107" charset="-128"/>
                <a:cs typeface="ＭＳ Ｐゴシック" pitchFamily="-107" charset="-128"/>
              </a:rPr>
              <a:t>depicts the structure of a full encryption round.</a:t>
            </a:r>
            <a:endParaRPr lang="en-US" dirty="0"/>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27</a:t>
            </a:fld>
            <a:endParaRPr lang="en-US"/>
          </a:p>
        </p:txBody>
      </p:sp>
    </p:spTree>
    <p:extLst>
      <p:ext uri="{BB962C8B-B14F-4D97-AF65-F5344CB8AC3E}">
        <p14:creationId xmlns:p14="http://schemas.microsoft.com/office/powerpoint/2010/main" val="3495134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276632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 symmetric encryption  scheme has five ingredients (Figure 2.1):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Plaintext:  This is the original message or data that is fed into the algorithm</a:t>
            </a:r>
          </a:p>
          <a:p>
            <a:r>
              <a:rPr lang="en-US" sz="1200" kern="1200" baseline="0" dirty="0">
                <a:solidFill>
                  <a:schemeClr val="tx1"/>
                </a:solidFill>
                <a:latin typeface="Arial" charset="0"/>
                <a:ea typeface="ＭＳ Ｐゴシック" pitchFamily="-107" charset="-128"/>
                <a:cs typeface="ＭＳ Ｐゴシック" pitchFamily="-107" charset="-128"/>
              </a:rPr>
              <a:t>as input.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Encryption algorithm:  The encryption  algorithm performs various substitutions</a:t>
            </a:r>
          </a:p>
          <a:p>
            <a:r>
              <a:rPr lang="en-US" sz="1200" kern="1200" baseline="0" dirty="0">
                <a:solidFill>
                  <a:schemeClr val="tx1"/>
                </a:solidFill>
                <a:latin typeface="Arial" charset="0"/>
                <a:ea typeface="ＭＳ Ｐゴシック" pitchFamily="-107" charset="-128"/>
                <a:cs typeface="ＭＳ Ｐゴシック" pitchFamily="-107" charset="-128"/>
              </a:rPr>
              <a:t>and transformations on the plaintext.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Secret key:  The secret key is also input to the algorithm. The exact substitutions</a:t>
            </a:r>
          </a:p>
          <a:p>
            <a:r>
              <a:rPr lang="en-US" sz="1200" kern="1200" baseline="0" dirty="0">
                <a:solidFill>
                  <a:schemeClr val="tx1"/>
                </a:solidFill>
                <a:latin typeface="Arial" charset="0"/>
                <a:ea typeface="ＭＳ Ｐゴシック" pitchFamily="-107" charset="-128"/>
                <a:cs typeface="ＭＳ Ｐゴシック" pitchFamily="-107" charset="-128"/>
              </a:rPr>
              <a:t>and transformations performed by the algorithm depend on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a:solidFill>
                  <a:schemeClr val="tx1"/>
                </a:solidFill>
                <a:latin typeface="Arial" charset="0"/>
                <a:ea typeface="ＭＳ Ｐゴシック" pitchFamily="-107" charset="-128"/>
                <a:cs typeface="ＭＳ Ｐゴシック" pitchFamily="-107" charset="-128"/>
              </a:rPr>
              <a:t>the plaintext and the secret key. For a given message, two different keys will</a:t>
            </a:r>
          </a:p>
          <a:p>
            <a:r>
              <a:rPr lang="en-US" sz="1200" kern="1200" baseline="0" dirty="0">
                <a:solidFill>
                  <a:schemeClr val="tx1"/>
                </a:solidFill>
                <a:latin typeface="Arial" charset="0"/>
                <a:ea typeface="ＭＳ Ｐゴシック" pitchFamily="-107" charset="-128"/>
                <a:cs typeface="ＭＳ Ｐゴシック" pitchFamily="-107" charset="-128"/>
              </a:rPr>
              <a:t>produce two different </a:t>
            </a:r>
            <a:r>
              <a:rPr lang="en-US" sz="1200" kern="1200" baseline="0" dirty="0" err="1">
                <a:solidFill>
                  <a:schemeClr val="tx1"/>
                </a:solidFill>
                <a:latin typeface="Arial" charset="0"/>
                <a:ea typeface="ＭＳ Ｐゴシック" pitchFamily="-107" charset="-128"/>
                <a:cs typeface="ＭＳ Ｐゴシック" pitchFamily="-107" charset="-128"/>
              </a:rPr>
              <a:t>ciphertexts</a:t>
            </a:r>
            <a:r>
              <a:rPr lang="en-US" sz="1200" kern="1200" baseline="0" dirty="0">
                <a:solidFill>
                  <a:schemeClr val="tx1"/>
                </a:solidFill>
                <a:latin typeface="Arial" charset="0"/>
                <a:ea typeface="ＭＳ Ｐゴシック" pitchFamily="-107" charset="-128"/>
                <a:cs typeface="ＭＳ Ｐゴシック" pitchFamily="-107" charset="-128"/>
              </a:rPr>
              <a: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Decryption algorithm:  This is essentially the encryption algorithm run in</a:t>
            </a:r>
          </a:p>
          <a:p>
            <a:r>
              <a:rPr lang="en-US" sz="1200" kern="1200" baseline="0" dirty="0">
                <a:solidFill>
                  <a:schemeClr val="tx1"/>
                </a:solidFill>
                <a:latin typeface="Arial" charset="0"/>
                <a:ea typeface="ＭＳ Ｐゴシック" pitchFamily="-107" charset="-128"/>
                <a:cs typeface="ＭＳ Ｐゴシック" pitchFamily="-107" charset="-128"/>
              </a:rPr>
              <a:t>reverse. It takes the ciphertext and the same secret key and produces the</a:t>
            </a:r>
          </a:p>
          <a:p>
            <a:r>
              <a:rPr lang="en-US" sz="1200" kern="1200" baseline="0" dirty="0">
                <a:solidFill>
                  <a:schemeClr val="tx1"/>
                </a:solidFill>
                <a:latin typeface="Arial" charset="0"/>
                <a:ea typeface="ＭＳ Ｐゴシック" pitchFamily="-107" charset="-128"/>
                <a:cs typeface="ＭＳ Ｐゴシック" pitchFamily="-107" charset="-128"/>
              </a:rPr>
              <a:t>original plaintext.</a:t>
            </a:r>
            <a:endParaRPr lang="en-AU"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3</a:t>
            </a:fld>
            <a:endParaRPr lang="en-US"/>
          </a:p>
        </p:txBody>
      </p:sp>
    </p:spTree>
    <p:extLst>
      <p:ext uri="{BB962C8B-B14F-4D97-AF65-F5344CB8AC3E}">
        <p14:creationId xmlns:p14="http://schemas.microsoft.com/office/powerpoint/2010/main" val="177298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There are two requirements for secure use of symmetric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We need a strong encryption algorithm. At a minimum, we would like the</a:t>
            </a:r>
          </a:p>
          <a:p>
            <a:r>
              <a:rPr lang="en-US" sz="1200" kern="1200" baseline="0" dirty="0">
                <a:solidFill>
                  <a:schemeClr val="tx1"/>
                </a:solidFill>
                <a:latin typeface="Arial" charset="0"/>
                <a:ea typeface="ＭＳ Ｐゴシック" pitchFamily="-107" charset="-128"/>
                <a:cs typeface="ＭＳ Ｐゴシック" pitchFamily="-107" charset="-128"/>
              </a:rPr>
              <a:t>algorithm to be such that an opponent who knows the algorithm and has</a:t>
            </a:r>
          </a:p>
          <a:p>
            <a:r>
              <a:rPr lang="en-US" sz="1200" kern="1200" baseline="0" dirty="0">
                <a:solidFill>
                  <a:schemeClr val="tx1"/>
                </a:solidFill>
                <a:latin typeface="Arial" charset="0"/>
                <a:ea typeface="ＭＳ Ｐゴシック" pitchFamily="-107" charset="-128"/>
                <a:cs typeface="ＭＳ Ｐゴシック" pitchFamily="-107" charset="-128"/>
              </a:rPr>
              <a:t>access to one or more </a:t>
            </a:r>
            <a:r>
              <a:rPr lang="en-US" sz="1200" kern="1200" baseline="0" dirty="0" err="1">
                <a:solidFill>
                  <a:schemeClr val="tx1"/>
                </a:solidFill>
                <a:latin typeface="Arial" charset="0"/>
                <a:ea typeface="ＭＳ Ｐゴシック" pitchFamily="-107" charset="-128"/>
                <a:cs typeface="ＭＳ Ｐゴシック" pitchFamily="-107" charset="-128"/>
              </a:rPr>
              <a:t>ciphertexts</a:t>
            </a:r>
            <a:r>
              <a:rPr lang="en-US" sz="1200" kern="1200" baseline="0" dirty="0">
                <a:solidFill>
                  <a:schemeClr val="tx1"/>
                </a:solidFill>
                <a:latin typeface="Arial" charset="0"/>
                <a:ea typeface="ＭＳ Ｐゴシック" pitchFamily="-107" charset="-128"/>
                <a:cs typeface="ＭＳ Ｐゴシック" pitchFamily="-107" charset="-128"/>
              </a:rPr>
              <a:t> would be unable to decipher the ciphertext</a:t>
            </a:r>
          </a:p>
          <a:p>
            <a:r>
              <a:rPr lang="en-US" sz="1200" kern="1200" baseline="0" dirty="0">
                <a:solidFill>
                  <a:schemeClr val="tx1"/>
                </a:solidFill>
                <a:latin typeface="Arial" charset="0"/>
                <a:ea typeface="ＭＳ Ｐゴシック" pitchFamily="-107" charset="-128"/>
                <a:cs typeface="ＭＳ Ｐゴシック" pitchFamily="-107" charset="-128"/>
              </a:rPr>
              <a:t>or figure out the key. This requirement is usually stated in a stronger form:</a:t>
            </a:r>
          </a:p>
          <a:p>
            <a:r>
              <a:rPr lang="en-US" sz="1200" kern="1200" baseline="0" dirty="0">
                <a:solidFill>
                  <a:schemeClr val="tx1"/>
                </a:solidFill>
                <a:latin typeface="Arial" charset="0"/>
                <a:ea typeface="ＭＳ Ｐゴシック" pitchFamily="-107" charset="-128"/>
                <a:cs typeface="ＭＳ Ｐゴシック" pitchFamily="-107" charset="-128"/>
              </a:rPr>
              <a:t>The opponent should be unable to decrypt ciphertext or discover the key even</a:t>
            </a:r>
          </a:p>
          <a:p>
            <a:r>
              <a:rPr lang="en-US" sz="1200" kern="1200" baseline="0" dirty="0">
                <a:solidFill>
                  <a:schemeClr val="tx1"/>
                </a:solidFill>
                <a:latin typeface="Arial" charset="0"/>
                <a:ea typeface="ＭＳ Ｐゴシック" pitchFamily="-107" charset="-128"/>
                <a:cs typeface="ＭＳ Ｐゴシック" pitchFamily="-107" charset="-128"/>
              </a:rPr>
              <a:t> if he or she is in possession of a number of </a:t>
            </a:r>
            <a:r>
              <a:rPr lang="en-US" sz="1200" kern="1200" baseline="0" dirty="0" err="1">
                <a:solidFill>
                  <a:schemeClr val="tx1"/>
                </a:solidFill>
                <a:latin typeface="Arial" charset="0"/>
                <a:ea typeface="ＭＳ Ｐゴシック" pitchFamily="-107" charset="-128"/>
                <a:cs typeface="ＭＳ Ｐゴシック" pitchFamily="-107" charset="-128"/>
              </a:rPr>
              <a:t>ciphertexts</a:t>
            </a:r>
            <a:r>
              <a:rPr lang="en-US" sz="1200" kern="1200" baseline="0" dirty="0">
                <a:solidFill>
                  <a:schemeClr val="tx1"/>
                </a:solidFill>
                <a:latin typeface="Arial" charset="0"/>
                <a:ea typeface="ＭＳ Ｐゴシック" pitchFamily="-107" charset="-128"/>
                <a:cs typeface="ＭＳ Ｐゴシック" pitchFamily="-107" charset="-128"/>
              </a:rPr>
              <a:t> together with the plaintext</a:t>
            </a:r>
          </a:p>
          <a:p>
            <a:r>
              <a:rPr lang="en-US" sz="1200" kern="1200" baseline="0" dirty="0">
                <a:solidFill>
                  <a:schemeClr val="tx1"/>
                </a:solidFill>
                <a:latin typeface="Arial" charset="0"/>
                <a:ea typeface="ＭＳ Ｐゴシック" pitchFamily="-107" charset="-128"/>
                <a:cs typeface="ＭＳ Ｐゴシック" pitchFamily="-107" charset="-128"/>
              </a:rPr>
              <a:t>that produced each ciphertext.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Sender and receiver must have obtained copies of the secret key in a secure</a:t>
            </a:r>
          </a:p>
          <a:p>
            <a:r>
              <a:rPr lang="en-US" sz="1200" kern="1200" baseline="0" dirty="0">
                <a:solidFill>
                  <a:schemeClr val="tx1"/>
                </a:solidFill>
                <a:latin typeface="Arial" charset="0"/>
                <a:ea typeface="ＭＳ Ｐゴシック" pitchFamily="-107" charset="-128"/>
                <a:cs typeface="ＭＳ Ｐゴシック" pitchFamily="-107" charset="-128"/>
              </a:rPr>
              <a:t>fashion and must keep the key secure. If someone can discover the key and</a:t>
            </a:r>
          </a:p>
          <a:p>
            <a:r>
              <a:rPr lang="en-US" sz="1200" kern="1200" baseline="0" dirty="0">
                <a:solidFill>
                  <a:schemeClr val="tx1"/>
                </a:solidFill>
                <a:latin typeface="Arial" charset="0"/>
                <a:ea typeface="ＭＳ Ｐゴシック" pitchFamily="-107" charset="-128"/>
                <a:cs typeface="ＭＳ Ｐゴシック" pitchFamily="-107" charset="-128"/>
              </a:rPr>
              <a:t>knows the algorithm, all communication using this key is readable.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It is important to note that the security of symmetric encryption depends on</a:t>
            </a:r>
          </a:p>
          <a:p>
            <a:r>
              <a:rPr lang="en-US" sz="1200" kern="1200" baseline="0" dirty="0">
                <a:solidFill>
                  <a:schemeClr val="tx1"/>
                </a:solidFill>
                <a:latin typeface="Arial" charset="0"/>
                <a:ea typeface="ＭＳ Ｐゴシック" pitchFamily="-107" charset="-128"/>
                <a:cs typeface="ＭＳ Ｐゴシック" pitchFamily="-107" charset="-128"/>
              </a:rPr>
              <a:t>the secrecy of the key, not the secrecy of the algorithm. That is, it is assumed that</a:t>
            </a:r>
          </a:p>
          <a:p>
            <a:r>
              <a:rPr lang="en-US" sz="1200" kern="1200" baseline="0" dirty="0">
                <a:solidFill>
                  <a:schemeClr val="tx1"/>
                </a:solidFill>
                <a:latin typeface="Arial" charset="0"/>
                <a:ea typeface="ＭＳ Ｐゴシック" pitchFamily="-107" charset="-128"/>
                <a:cs typeface="ＭＳ Ｐゴシック" pitchFamily="-107" charset="-128"/>
              </a:rPr>
              <a:t>it is impractical to decrypt a message on the basis of the ciphertext plus  knowledge</a:t>
            </a:r>
          </a:p>
          <a:p>
            <a:r>
              <a:rPr lang="en-US" sz="1200" kern="1200" baseline="0" dirty="0">
                <a:solidFill>
                  <a:schemeClr val="tx1"/>
                </a:solidFill>
                <a:latin typeface="Arial" charset="0"/>
                <a:ea typeface="ＭＳ Ｐゴシック" pitchFamily="-107" charset="-128"/>
                <a:cs typeface="ＭＳ Ｐゴシック" pitchFamily="-107" charset="-128"/>
              </a:rPr>
              <a:t>of the encryption/decryption algorithm. In other words, we do not need to keep the</a:t>
            </a:r>
          </a:p>
          <a:p>
            <a:r>
              <a:rPr lang="en-US" sz="1200" kern="1200" baseline="0" dirty="0">
                <a:solidFill>
                  <a:schemeClr val="tx1"/>
                </a:solidFill>
                <a:latin typeface="Arial" charset="0"/>
                <a:ea typeface="ＭＳ Ｐゴシック" pitchFamily="-107" charset="-128"/>
                <a:cs typeface="ＭＳ Ｐゴシック" pitchFamily="-107" charset="-128"/>
              </a:rPr>
              <a:t>algorithm secret; we need to keep only the key secret.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This feature of symmetric encryption is what makes it feasible for widespread</a:t>
            </a:r>
          </a:p>
          <a:p>
            <a:r>
              <a:rPr lang="en-US" sz="1200" kern="1200" baseline="0" dirty="0">
                <a:solidFill>
                  <a:schemeClr val="tx1"/>
                </a:solidFill>
                <a:latin typeface="Arial" charset="0"/>
                <a:ea typeface="ＭＳ Ｐゴシック" pitchFamily="-107" charset="-128"/>
                <a:cs typeface="ＭＳ Ｐゴシック" pitchFamily="-107" charset="-128"/>
              </a:rPr>
              <a:t>use. The fact that the algorithm need not be kept secret means that manufacturers</a:t>
            </a:r>
          </a:p>
          <a:p>
            <a:r>
              <a:rPr lang="en-US" sz="1200" kern="1200" baseline="0" dirty="0">
                <a:solidFill>
                  <a:schemeClr val="tx1"/>
                </a:solidFill>
                <a:latin typeface="Arial" charset="0"/>
                <a:ea typeface="ＭＳ Ｐゴシック" pitchFamily="-107" charset="-128"/>
                <a:cs typeface="ＭＳ Ｐゴシック" pitchFamily="-107" charset="-128"/>
              </a:rPr>
              <a:t>can and have developed low-cost chip implementations of data encryption</a:t>
            </a:r>
          </a:p>
          <a:p>
            <a:r>
              <a:rPr lang="en-US" sz="1200" kern="1200" baseline="0" dirty="0">
                <a:solidFill>
                  <a:schemeClr val="tx1"/>
                </a:solidFill>
                <a:latin typeface="Arial" charset="0"/>
                <a:ea typeface="ＭＳ Ｐゴシック" pitchFamily="-107" charset="-128"/>
                <a:cs typeface="ＭＳ Ｐゴシック" pitchFamily="-107" charset="-128"/>
              </a:rPr>
              <a:t>algorithms. These chips are widely available and incorporated into a number of</a:t>
            </a:r>
          </a:p>
          <a:p>
            <a:r>
              <a:rPr lang="en-US" sz="1200" kern="1200" baseline="0" dirty="0">
                <a:solidFill>
                  <a:schemeClr val="tx1"/>
                </a:solidFill>
                <a:latin typeface="Arial" charset="0"/>
                <a:ea typeface="ＭＳ Ｐゴシック" pitchFamily="-107" charset="-128"/>
                <a:cs typeface="ＭＳ Ｐゴシック" pitchFamily="-107" charset="-128"/>
              </a:rPr>
              <a:t>products. With the use of symmetric encryption, the principal security problem is</a:t>
            </a:r>
          </a:p>
          <a:p>
            <a:r>
              <a:rPr lang="en-US" sz="1200" kern="1200" baseline="0" dirty="0">
                <a:solidFill>
                  <a:schemeClr val="tx1"/>
                </a:solidFill>
                <a:latin typeface="Arial" charset="0"/>
                <a:ea typeface="ＭＳ Ｐゴシック" pitchFamily="-107" charset="-128"/>
                <a:cs typeface="ＭＳ Ｐゴシック" pitchFamily="-107" charset="-128"/>
              </a:rPr>
              <a:t>maintaining the secrecy of the key.</a:t>
            </a:r>
            <a:endParaRPr lang="en-AU"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4</a:t>
            </a:fld>
            <a:endParaRPr lang="en-US"/>
          </a:p>
        </p:txBody>
      </p:sp>
    </p:spTree>
    <p:extLst>
      <p:ext uri="{BB962C8B-B14F-4D97-AF65-F5344CB8AC3E}">
        <p14:creationId xmlns:p14="http://schemas.microsoft.com/office/powerpoint/2010/main" val="178136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There are two requirements for secure use of symmetric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We need a strong encryption algorithm. At a minimum, we would like the</a:t>
            </a:r>
          </a:p>
          <a:p>
            <a:r>
              <a:rPr lang="en-US" sz="1200" kern="1200" baseline="0" dirty="0">
                <a:solidFill>
                  <a:schemeClr val="tx1"/>
                </a:solidFill>
                <a:latin typeface="Arial" charset="0"/>
                <a:ea typeface="ＭＳ Ｐゴシック" pitchFamily="-107" charset="-128"/>
                <a:cs typeface="ＭＳ Ｐゴシック" pitchFamily="-107" charset="-128"/>
              </a:rPr>
              <a:t>algorithm to be such that an opponent who knows the algorithm and has</a:t>
            </a:r>
          </a:p>
          <a:p>
            <a:r>
              <a:rPr lang="en-US" sz="1200" kern="1200" baseline="0" dirty="0">
                <a:solidFill>
                  <a:schemeClr val="tx1"/>
                </a:solidFill>
                <a:latin typeface="Arial" charset="0"/>
                <a:ea typeface="ＭＳ Ｐゴシック" pitchFamily="-107" charset="-128"/>
                <a:cs typeface="ＭＳ Ｐゴシック" pitchFamily="-107" charset="-128"/>
              </a:rPr>
              <a:t>access to one or more </a:t>
            </a:r>
            <a:r>
              <a:rPr lang="en-US" sz="1200" kern="1200" baseline="0" dirty="0" err="1">
                <a:solidFill>
                  <a:schemeClr val="tx1"/>
                </a:solidFill>
                <a:latin typeface="Arial" charset="0"/>
                <a:ea typeface="ＭＳ Ｐゴシック" pitchFamily="-107" charset="-128"/>
                <a:cs typeface="ＭＳ Ｐゴシック" pitchFamily="-107" charset="-128"/>
              </a:rPr>
              <a:t>ciphertexts</a:t>
            </a:r>
            <a:r>
              <a:rPr lang="en-US" sz="1200" kern="1200" baseline="0" dirty="0">
                <a:solidFill>
                  <a:schemeClr val="tx1"/>
                </a:solidFill>
                <a:latin typeface="Arial" charset="0"/>
                <a:ea typeface="ＭＳ Ｐゴシック" pitchFamily="-107" charset="-128"/>
                <a:cs typeface="ＭＳ Ｐゴシック" pitchFamily="-107" charset="-128"/>
              </a:rPr>
              <a:t> would be unable to decipher the ciphertext</a:t>
            </a:r>
          </a:p>
          <a:p>
            <a:r>
              <a:rPr lang="en-US" sz="1200" kern="1200" baseline="0" dirty="0">
                <a:solidFill>
                  <a:schemeClr val="tx1"/>
                </a:solidFill>
                <a:latin typeface="Arial" charset="0"/>
                <a:ea typeface="ＭＳ Ｐゴシック" pitchFamily="-107" charset="-128"/>
                <a:cs typeface="ＭＳ Ｐゴシック" pitchFamily="-107" charset="-128"/>
              </a:rPr>
              <a:t>or figure out the key. This requirement is usually stated in a stronger form:</a:t>
            </a:r>
          </a:p>
          <a:p>
            <a:r>
              <a:rPr lang="en-US" sz="1200" kern="1200" baseline="0" dirty="0">
                <a:solidFill>
                  <a:schemeClr val="tx1"/>
                </a:solidFill>
                <a:latin typeface="Arial" charset="0"/>
                <a:ea typeface="ＭＳ Ｐゴシック" pitchFamily="-107" charset="-128"/>
                <a:cs typeface="ＭＳ Ｐゴシック" pitchFamily="-107" charset="-128"/>
              </a:rPr>
              <a:t>The opponent should be unable to decrypt ciphertext or discover the key even</a:t>
            </a:r>
          </a:p>
          <a:p>
            <a:r>
              <a:rPr lang="en-US" sz="1200" kern="1200" baseline="0" dirty="0">
                <a:solidFill>
                  <a:schemeClr val="tx1"/>
                </a:solidFill>
                <a:latin typeface="Arial" charset="0"/>
                <a:ea typeface="ＭＳ Ｐゴシック" pitchFamily="-107" charset="-128"/>
                <a:cs typeface="ＭＳ Ｐゴシック" pitchFamily="-107" charset="-128"/>
              </a:rPr>
              <a:t> if he or she is in possession of a number of </a:t>
            </a:r>
            <a:r>
              <a:rPr lang="en-US" sz="1200" kern="1200" baseline="0" dirty="0" err="1">
                <a:solidFill>
                  <a:schemeClr val="tx1"/>
                </a:solidFill>
                <a:latin typeface="Arial" charset="0"/>
                <a:ea typeface="ＭＳ Ｐゴシック" pitchFamily="-107" charset="-128"/>
                <a:cs typeface="ＭＳ Ｐゴシック" pitchFamily="-107" charset="-128"/>
              </a:rPr>
              <a:t>ciphertexts</a:t>
            </a:r>
            <a:r>
              <a:rPr lang="en-US" sz="1200" kern="1200" baseline="0" dirty="0">
                <a:solidFill>
                  <a:schemeClr val="tx1"/>
                </a:solidFill>
                <a:latin typeface="Arial" charset="0"/>
                <a:ea typeface="ＭＳ Ｐゴシック" pitchFamily="-107" charset="-128"/>
                <a:cs typeface="ＭＳ Ｐゴシック" pitchFamily="-107" charset="-128"/>
              </a:rPr>
              <a:t> together with the plaintext</a:t>
            </a:r>
          </a:p>
          <a:p>
            <a:r>
              <a:rPr lang="en-US" sz="1200" kern="1200" baseline="0" dirty="0">
                <a:solidFill>
                  <a:schemeClr val="tx1"/>
                </a:solidFill>
                <a:latin typeface="Arial" charset="0"/>
                <a:ea typeface="ＭＳ Ｐゴシック" pitchFamily="-107" charset="-128"/>
                <a:cs typeface="ＭＳ Ｐゴシック" pitchFamily="-107" charset="-128"/>
              </a:rPr>
              <a:t>that produced each ciphertext.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Sender and receiver must have obtained copies of the secret key in a secure</a:t>
            </a:r>
          </a:p>
          <a:p>
            <a:r>
              <a:rPr lang="en-US" sz="1200" kern="1200" baseline="0" dirty="0">
                <a:solidFill>
                  <a:schemeClr val="tx1"/>
                </a:solidFill>
                <a:latin typeface="Arial" charset="0"/>
                <a:ea typeface="ＭＳ Ｐゴシック" pitchFamily="-107" charset="-128"/>
                <a:cs typeface="ＭＳ Ｐゴシック" pitchFamily="-107" charset="-128"/>
              </a:rPr>
              <a:t>fashion and must keep the key secure. If someone can discover the key and</a:t>
            </a:r>
          </a:p>
          <a:p>
            <a:r>
              <a:rPr lang="en-US" sz="1200" kern="1200" baseline="0" dirty="0">
                <a:solidFill>
                  <a:schemeClr val="tx1"/>
                </a:solidFill>
                <a:latin typeface="Arial" charset="0"/>
                <a:ea typeface="ＭＳ Ｐゴシック" pitchFamily="-107" charset="-128"/>
                <a:cs typeface="ＭＳ Ｐゴシック" pitchFamily="-107" charset="-128"/>
              </a:rPr>
              <a:t>knows the algorithm, all communication using this key is readable.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It is important to note that the security of symmetric encryption depends on</a:t>
            </a:r>
          </a:p>
          <a:p>
            <a:r>
              <a:rPr lang="en-US" sz="1200" kern="1200" baseline="0" dirty="0">
                <a:solidFill>
                  <a:schemeClr val="tx1"/>
                </a:solidFill>
                <a:latin typeface="Arial" charset="0"/>
                <a:ea typeface="ＭＳ Ｐゴシック" pitchFamily="-107" charset="-128"/>
                <a:cs typeface="ＭＳ Ｐゴシック" pitchFamily="-107" charset="-128"/>
              </a:rPr>
              <a:t>the secrecy of the key, not the secrecy of the algorithm. That is, it is assumed that</a:t>
            </a:r>
          </a:p>
          <a:p>
            <a:r>
              <a:rPr lang="en-US" sz="1200" kern="1200" baseline="0" dirty="0">
                <a:solidFill>
                  <a:schemeClr val="tx1"/>
                </a:solidFill>
                <a:latin typeface="Arial" charset="0"/>
                <a:ea typeface="ＭＳ Ｐゴシック" pitchFamily="-107" charset="-128"/>
                <a:cs typeface="ＭＳ Ｐゴシック" pitchFamily="-107" charset="-128"/>
              </a:rPr>
              <a:t>it is impractical to decrypt a message on the basis of the ciphertext plus  knowledge</a:t>
            </a:r>
          </a:p>
          <a:p>
            <a:r>
              <a:rPr lang="en-US" sz="1200" kern="1200" baseline="0" dirty="0">
                <a:solidFill>
                  <a:schemeClr val="tx1"/>
                </a:solidFill>
                <a:latin typeface="Arial" charset="0"/>
                <a:ea typeface="ＭＳ Ｐゴシック" pitchFamily="-107" charset="-128"/>
                <a:cs typeface="ＭＳ Ｐゴシック" pitchFamily="-107" charset="-128"/>
              </a:rPr>
              <a:t>of the encryption/decryption algorithm. In other words, we do not need to keep the</a:t>
            </a:r>
          </a:p>
          <a:p>
            <a:r>
              <a:rPr lang="en-US" sz="1200" kern="1200" baseline="0" dirty="0">
                <a:solidFill>
                  <a:schemeClr val="tx1"/>
                </a:solidFill>
                <a:latin typeface="Arial" charset="0"/>
                <a:ea typeface="ＭＳ Ｐゴシック" pitchFamily="-107" charset="-128"/>
                <a:cs typeface="ＭＳ Ｐゴシック" pitchFamily="-107" charset="-128"/>
              </a:rPr>
              <a:t>algorithm secret; we need to keep only the key secret.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This feature of symmetric encryption is what makes it feasible for widespread</a:t>
            </a:r>
          </a:p>
          <a:p>
            <a:r>
              <a:rPr lang="en-US" sz="1200" kern="1200" baseline="0" dirty="0">
                <a:solidFill>
                  <a:schemeClr val="tx1"/>
                </a:solidFill>
                <a:latin typeface="Arial" charset="0"/>
                <a:ea typeface="ＭＳ Ｐゴシック" pitchFamily="-107" charset="-128"/>
                <a:cs typeface="ＭＳ Ｐゴシック" pitchFamily="-107" charset="-128"/>
              </a:rPr>
              <a:t>use. The fact that the algorithm need not be kept secret means that manufacturers</a:t>
            </a:r>
          </a:p>
          <a:p>
            <a:r>
              <a:rPr lang="en-US" sz="1200" kern="1200" baseline="0" dirty="0">
                <a:solidFill>
                  <a:schemeClr val="tx1"/>
                </a:solidFill>
                <a:latin typeface="Arial" charset="0"/>
                <a:ea typeface="ＭＳ Ｐゴシック" pitchFamily="-107" charset="-128"/>
                <a:cs typeface="ＭＳ Ｐゴシック" pitchFamily="-107" charset="-128"/>
              </a:rPr>
              <a:t>can and have developed low-cost chip implementations of data encryption</a:t>
            </a:r>
          </a:p>
          <a:p>
            <a:r>
              <a:rPr lang="en-US" sz="1200" kern="1200" baseline="0" dirty="0">
                <a:solidFill>
                  <a:schemeClr val="tx1"/>
                </a:solidFill>
                <a:latin typeface="Arial" charset="0"/>
                <a:ea typeface="ＭＳ Ｐゴシック" pitchFamily="-107" charset="-128"/>
                <a:cs typeface="ＭＳ Ｐゴシック" pitchFamily="-107" charset="-128"/>
              </a:rPr>
              <a:t>algorithms. These chips are widely available and incorporated into a number of</a:t>
            </a:r>
          </a:p>
          <a:p>
            <a:r>
              <a:rPr lang="en-US" sz="1200" kern="1200" baseline="0" dirty="0">
                <a:solidFill>
                  <a:schemeClr val="tx1"/>
                </a:solidFill>
                <a:latin typeface="Arial" charset="0"/>
                <a:ea typeface="ＭＳ Ｐゴシック" pitchFamily="-107" charset="-128"/>
                <a:cs typeface="ＭＳ Ｐゴシック" pitchFamily="-107" charset="-128"/>
              </a:rPr>
              <a:t>products. With the use of symmetric encryption, the principal security problem is</a:t>
            </a:r>
          </a:p>
          <a:p>
            <a:r>
              <a:rPr lang="en-US" sz="1200" kern="1200" baseline="0" dirty="0">
                <a:solidFill>
                  <a:schemeClr val="tx1"/>
                </a:solidFill>
                <a:latin typeface="Arial" charset="0"/>
                <a:ea typeface="ＭＳ Ｐゴシック" pitchFamily="-107" charset="-128"/>
                <a:cs typeface="ＭＳ Ｐゴシック" pitchFamily="-107" charset="-128"/>
              </a:rPr>
              <a:t>maintaining the secrecy of the key.</a:t>
            </a:r>
            <a:endParaRPr lang="en-AU"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5</a:t>
            </a:fld>
            <a:endParaRPr lang="en-US"/>
          </a:p>
        </p:txBody>
      </p:sp>
    </p:spTree>
    <p:extLst>
      <p:ext uri="{BB962C8B-B14F-4D97-AF65-F5344CB8AC3E}">
        <p14:creationId xmlns:p14="http://schemas.microsoft.com/office/powerpoint/2010/main" val="39674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Cryptographic systems are generically classified along three independent</a:t>
            </a:r>
          </a:p>
          <a:p>
            <a:r>
              <a:rPr lang="en-US" sz="1200" kern="1200" baseline="0" dirty="0">
                <a:solidFill>
                  <a:schemeClr val="tx1"/>
                </a:solidFill>
                <a:latin typeface="Arial" charset="0"/>
                <a:ea typeface="ＭＳ Ｐゴシック" pitchFamily="-107" charset="-128"/>
                <a:cs typeface="ＭＳ Ｐゴシック" pitchFamily="-107" charset="-128"/>
              </a:rPr>
              <a:t>dimensions: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a:solidFill>
                  <a:schemeClr val="tx1"/>
                </a:solidFill>
                <a:latin typeface="Arial" charset="0"/>
                <a:ea typeface="ＭＳ Ｐゴシック" pitchFamily="-107" charset="-128"/>
                <a:cs typeface="ＭＳ Ｐゴシック" pitchFamily="-107" charset="-128"/>
              </a:rPr>
              <a:t>be lost (i.e., that all operations be reversible). Most systems, referred to as</a:t>
            </a:r>
          </a:p>
          <a:p>
            <a:r>
              <a:rPr lang="en-US" sz="1200" kern="1200" baseline="0" dirty="0">
                <a:solidFill>
                  <a:schemeClr val="tx1"/>
                </a:solidFill>
                <a:latin typeface="Arial" charset="0"/>
                <a:ea typeface="ＭＳ Ｐゴシック" pitchFamily="-107" charset="-128"/>
                <a:cs typeface="ＭＳ Ｐゴシック" pitchFamily="-107" charset="-128"/>
              </a:rPr>
              <a:t>product systems, involve multiple stages of substitutions and transpositions.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a:solidFill>
                  <a:schemeClr val="tx1"/>
                </a:solidFill>
                <a:latin typeface="Arial" charset="0"/>
                <a:ea typeface="ＭＳ Ｐゴシック" pitchFamily="-107" charset="-128"/>
                <a:cs typeface="ＭＳ Ｐゴシック" pitchFamily="-107" charset="-128"/>
              </a:rPr>
              <a:t>encryption.  If the sender and receiver each use a different key, the system is</a:t>
            </a:r>
          </a:p>
          <a:p>
            <a:r>
              <a:rPr lang="en-US" sz="1200" kern="1200" baseline="0" dirty="0">
                <a:solidFill>
                  <a:schemeClr val="tx1"/>
                </a:solidFill>
                <a:latin typeface="Arial" charset="0"/>
                <a:ea typeface="ＭＳ Ｐゴシック" pitchFamily="-107" charset="-128"/>
                <a:cs typeface="ＭＳ Ｐゴシック" pitchFamily="-107" charset="-128"/>
              </a:rPr>
              <a:t>referred to as asymmetric, two-key, or public-key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a:solidFill>
                  <a:schemeClr val="tx1"/>
                </a:solidFill>
                <a:latin typeface="Arial" charset="0"/>
                <a:ea typeface="ＭＳ Ｐゴシック" pitchFamily="-107" charset="-128"/>
                <a:cs typeface="ＭＳ Ｐゴシック" pitchFamily="-107" charset="-128"/>
              </a:rPr>
              <a:t>input block. A stream cipher  processes the input elements continuously, producing</a:t>
            </a:r>
          </a:p>
          <a:p>
            <a:r>
              <a:rPr lang="en-US" sz="1200" kern="1200" baseline="0" dirty="0">
                <a:solidFill>
                  <a:schemeClr val="tx1"/>
                </a:solidFill>
                <a:latin typeface="Arial" charset="0"/>
                <a:ea typeface="ＭＳ Ｐゴシック" pitchFamily="-107" charset="-128"/>
                <a:cs typeface="ＭＳ Ｐゴシック" pitchFamily="-107" charset="-128"/>
              </a:rPr>
              <a:t>output one element at a time, as it goes along.</a:t>
            </a:r>
            <a:endParaRPr lang="en-US" dirty="0">
              <a:latin typeface="Times-Roman"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6</a:t>
            </a:fld>
            <a:endParaRPr lang="en-US"/>
          </a:p>
        </p:txBody>
      </p:sp>
    </p:spTree>
    <p:extLst>
      <p:ext uri="{BB962C8B-B14F-4D97-AF65-F5344CB8AC3E}">
        <p14:creationId xmlns:p14="http://schemas.microsoft.com/office/powerpoint/2010/main" val="395134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Cryptographic systems are generically classified along three independent</a:t>
            </a:r>
          </a:p>
          <a:p>
            <a:r>
              <a:rPr lang="en-US" sz="1200" kern="1200" baseline="0" dirty="0">
                <a:solidFill>
                  <a:schemeClr val="tx1"/>
                </a:solidFill>
                <a:latin typeface="Arial" charset="0"/>
                <a:ea typeface="ＭＳ Ｐゴシック" pitchFamily="-107" charset="-128"/>
                <a:cs typeface="ＭＳ Ｐゴシック" pitchFamily="-107" charset="-128"/>
              </a:rPr>
              <a:t>dimensions: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a:solidFill>
                  <a:schemeClr val="tx1"/>
                </a:solidFill>
                <a:latin typeface="Arial" charset="0"/>
                <a:ea typeface="ＭＳ Ｐゴシック" pitchFamily="-107" charset="-128"/>
                <a:cs typeface="ＭＳ Ｐゴシック" pitchFamily="-107" charset="-128"/>
              </a:rPr>
              <a:t>be lost (i.e., that all operations be reversible). Most systems, referred to as</a:t>
            </a:r>
          </a:p>
          <a:p>
            <a:r>
              <a:rPr lang="en-US" sz="1200" kern="1200" baseline="0" dirty="0">
                <a:solidFill>
                  <a:schemeClr val="tx1"/>
                </a:solidFill>
                <a:latin typeface="Arial" charset="0"/>
                <a:ea typeface="ＭＳ Ｐゴシック" pitchFamily="-107" charset="-128"/>
                <a:cs typeface="ＭＳ Ｐゴシック" pitchFamily="-107" charset="-128"/>
              </a:rPr>
              <a:t>product systems, involve multiple stages of substitutions and transpositions.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a:solidFill>
                  <a:schemeClr val="tx1"/>
                </a:solidFill>
                <a:latin typeface="Arial" charset="0"/>
                <a:ea typeface="ＭＳ Ｐゴシック" pitchFamily="-107" charset="-128"/>
                <a:cs typeface="ＭＳ Ｐゴシック" pitchFamily="-107" charset="-128"/>
              </a:rPr>
              <a:t>encryption.  If the sender and receiver each use a different key, the system is</a:t>
            </a:r>
          </a:p>
          <a:p>
            <a:r>
              <a:rPr lang="en-US" sz="1200" kern="1200" baseline="0" dirty="0">
                <a:solidFill>
                  <a:schemeClr val="tx1"/>
                </a:solidFill>
                <a:latin typeface="Arial" charset="0"/>
                <a:ea typeface="ＭＳ Ｐゴシック" pitchFamily="-107" charset="-128"/>
                <a:cs typeface="ＭＳ Ｐゴシック" pitchFamily="-107" charset="-128"/>
              </a:rPr>
              <a:t>referred to as asymmetric, two-key, or public-key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a:solidFill>
                  <a:schemeClr val="tx1"/>
                </a:solidFill>
                <a:latin typeface="Arial" charset="0"/>
                <a:ea typeface="ＭＳ Ｐゴシック" pitchFamily="-107" charset="-128"/>
                <a:cs typeface="ＭＳ Ｐゴシック" pitchFamily="-107" charset="-128"/>
              </a:rPr>
              <a:t>input block. A stream cipher  processes the input elements continuously, producing</a:t>
            </a:r>
          </a:p>
          <a:p>
            <a:r>
              <a:rPr lang="en-US" sz="1200" kern="1200" baseline="0" dirty="0">
                <a:solidFill>
                  <a:schemeClr val="tx1"/>
                </a:solidFill>
                <a:latin typeface="Arial" charset="0"/>
                <a:ea typeface="ＭＳ Ｐゴシック" pitchFamily="-107" charset="-128"/>
                <a:cs typeface="ＭＳ Ｐゴシック" pitchFamily="-107" charset="-128"/>
              </a:rPr>
              <a:t>output one element at a time, as it goes along.</a:t>
            </a:r>
            <a:endParaRPr lang="en-US" dirty="0">
              <a:latin typeface="Times-Roman"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7</a:t>
            </a:fld>
            <a:endParaRPr lang="en-US"/>
          </a:p>
        </p:txBody>
      </p:sp>
    </p:spTree>
    <p:extLst>
      <p:ext uri="{BB962C8B-B14F-4D97-AF65-F5344CB8AC3E}">
        <p14:creationId xmlns:p14="http://schemas.microsoft.com/office/powerpoint/2010/main" val="107107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Cryptographic systems are generically classified along three independent</a:t>
            </a:r>
          </a:p>
          <a:p>
            <a:r>
              <a:rPr lang="en-US" sz="1200" kern="1200" baseline="0" dirty="0">
                <a:solidFill>
                  <a:schemeClr val="tx1"/>
                </a:solidFill>
                <a:latin typeface="Arial" charset="0"/>
                <a:ea typeface="ＭＳ Ｐゴシック" pitchFamily="-107" charset="-128"/>
                <a:cs typeface="ＭＳ Ｐゴシック" pitchFamily="-107" charset="-128"/>
              </a:rPr>
              <a:t>dimensions: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a:solidFill>
                  <a:schemeClr val="tx1"/>
                </a:solidFill>
                <a:latin typeface="Arial" charset="0"/>
                <a:ea typeface="ＭＳ Ｐゴシック" pitchFamily="-107" charset="-128"/>
                <a:cs typeface="ＭＳ Ｐゴシック" pitchFamily="-107" charset="-128"/>
              </a:rPr>
              <a:t>be lost (i.e., that all operations be reversible). Most systems, referred to as</a:t>
            </a:r>
          </a:p>
          <a:p>
            <a:r>
              <a:rPr lang="en-US" sz="1200" kern="1200" baseline="0" dirty="0">
                <a:solidFill>
                  <a:schemeClr val="tx1"/>
                </a:solidFill>
                <a:latin typeface="Arial" charset="0"/>
                <a:ea typeface="ＭＳ Ｐゴシック" pitchFamily="-107" charset="-128"/>
                <a:cs typeface="ＭＳ Ｐゴシック" pitchFamily="-107" charset="-128"/>
              </a:rPr>
              <a:t>product systems, involve multiple stages of substitutions and transpositions.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a:solidFill>
                  <a:schemeClr val="tx1"/>
                </a:solidFill>
                <a:latin typeface="Arial" charset="0"/>
                <a:ea typeface="ＭＳ Ｐゴシック" pitchFamily="-107" charset="-128"/>
                <a:cs typeface="ＭＳ Ｐゴシック" pitchFamily="-107" charset="-128"/>
              </a:rPr>
              <a:t>encryption.  If the sender and receiver each use a different key, the system is</a:t>
            </a:r>
          </a:p>
          <a:p>
            <a:r>
              <a:rPr lang="en-US" sz="1200" kern="1200" baseline="0" dirty="0">
                <a:solidFill>
                  <a:schemeClr val="tx1"/>
                </a:solidFill>
                <a:latin typeface="Arial" charset="0"/>
                <a:ea typeface="ＭＳ Ｐゴシック" pitchFamily="-107" charset="-128"/>
                <a:cs typeface="ＭＳ Ｐゴシック" pitchFamily="-107" charset="-128"/>
              </a:rPr>
              <a:t>referred to as asymmetric, two-key, or public-key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a:solidFill>
                  <a:schemeClr val="tx1"/>
                </a:solidFill>
                <a:latin typeface="Arial" charset="0"/>
                <a:ea typeface="ＭＳ Ｐゴシック" pitchFamily="-107" charset="-128"/>
                <a:cs typeface="ＭＳ Ｐゴシック" pitchFamily="-107" charset="-128"/>
              </a:rPr>
              <a:t>input block. A stream cipher  processes the input elements continuously, producing</a:t>
            </a:r>
          </a:p>
          <a:p>
            <a:r>
              <a:rPr lang="en-US" sz="1200" kern="1200" baseline="0" dirty="0">
                <a:solidFill>
                  <a:schemeClr val="tx1"/>
                </a:solidFill>
                <a:latin typeface="Arial" charset="0"/>
                <a:ea typeface="ＭＳ Ｐゴシック" pitchFamily="-107" charset="-128"/>
                <a:cs typeface="ＭＳ Ｐゴシック" pitchFamily="-107" charset="-128"/>
              </a:rPr>
              <a:t>output one element at a time, as it goes along.</a:t>
            </a:r>
            <a:endParaRPr lang="en-US" dirty="0">
              <a:latin typeface="Times-Roman"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8</a:t>
            </a:fld>
            <a:endParaRPr lang="en-US"/>
          </a:p>
        </p:txBody>
      </p:sp>
    </p:spTree>
    <p:extLst>
      <p:ext uri="{BB962C8B-B14F-4D97-AF65-F5344CB8AC3E}">
        <p14:creationId xmlns:p14="http://schemas.microsoft.com/office/powerpoint/2010/main" val="326662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process of attempting to discover the plaintext or key is known as cryptanalysis .</a:t>
            </a:r>
          </a:p>
          <a:p>
            <a:r>
              <a:rPr lang="en-US" sz="1200" kern="1200" baseline="0" dirty="0">
                <a:solidFill>
                  <a:schemeClr val="tx1"/>
                </a:solidFill>
                <a:latin typeface="Arial" charset="0"/>
                <a:ea typeface="ＭＳ Ｐゴシック" pitchFamily="-107" charset="-128"/>
                <a:cs typeface="ＭＳ Ｐゴシック" pitchFamily="-107" charset="-128"/>
              </a:rPr>
              <a:t>The strategy used by the cryptanalyst depends on the nature of the encryption scheme</a:t>
            </a:r>
          </a:p>
          <a:p>
            <a:r>
              <a:rPr lang="en-US" sz="1200" kern="1200" baseline="0" dirty="0">
                <a:solidFill>
                  <a:schemeClr val="tx1"/>
                </a:solidFill>
                <a:latin typeface="Arial" charset="0"/>
                <a:ea typeface="ＭＳ Ｐゴシック" pitchFamily="-107" charset="-128"/>
                <a:cs typeface="ＭＳ Ｐゴシック" pitchFamily="-107" charset="-128"/>
              </a:rPr>
              <a:t>and the information available to the cryptanalyst.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a:solidFill>
                  <a:schemeClr val="tx1"/>
                </a:solidFill>
                <a:latin typeface="Arial" charset="0"/>
                <a:ea typeface="ＭＳ Ｐゴシック" pitchFamily="-107" charset="-128"/>
                <a:cs typeface="ＭＳ Ｐゴシック" pitchFamily="-107" charset="-128"/>
              </a:rPr>
              <a:t> does know the algorithm used for encryption. One possible attack under these circumstances</a:t>
            </a:r>
          </a:p>
          <a:p>
            <a:r>
              <a:rPr lang="en-US" sz="1200" kern="1200" baseline="0" dirty="0">
                <a:solidFill>
                  <a:schemeClr val="tx1"/>
                </a:solidFill>
                <a:latin typeface="Arial" charset="0"/>
                <a:ea typeface="ＭＳ Ｐゴシック" pitchFamily="-107" charset="-128"/>
                <a:cs typeface="ＭＳ Ｐゴシック" pitchFamily="-107" charset="-128"/>
              </a:rPr>
              <a:t>is the brute-force approach of trying all possible keys. If the key space</a:t>
            </a:r>
          </a:p>
          <a:p>
            <a:r>
              <a:rPr lang="en-US" sz="1200" kern="1200" baseline="0" dirty="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a:solidFill>
                  <a:schemeClr val="tx1"/>
                </a:solidFill>
                <a:latin typeface="Arial" charset="0"/>
                <a:ea typeface="ＭＳ Ｐゴシック" pitchFamily="-107" charset="-128"/>
                <a:cs typeface="ＭＳ Ｐゴシック" pitchFamily="-107" charset="-128"/>
              </a:rPr>
              <a:t>the analyst has more information. The analyst may be able to capture one</a:t>
            </a:r>
          </a:p>
          <a:p>
            <a:r>
              <a:rPr lang="en-US" sz="1200" kern="1200" baseline="0" dirty="0">
                <a:solidFill>
                  <a:schemeClr val="tx1"/>
                </a:solidFill>
                <a:latin typeface="Arial" charset="0"/>
                <a:ea typeface="ＭＳ Ｐゴシック" pitchFamily="-107" charset="-128"/>
                <a:cs typeface="ＭＳ Ｐゴシック" pitchFamily="-107" charset="-128"/>
              </a:rPr>
              <a:t>or more plaintext messages as well as their encryptions. Or the analyst may know</a:t>
            </a:r>
          </a:p>
          <a:p>
            <a:r>
              <a:rPr lang="en-US" sz="1200" kern="1200" baseline="0" dirty="0">
                <a:solidFill>
                  <a:schemeClr val="tx1"/>
                </a:solidFill>
                <a:latin typeface="Arial" charset="0"/>
                <a:ea typeface="ＭＳ Ｐゴシック" pitchFamily="-107" charset="-128"/>
                <a:cs typeface="ＭＳ Ｐゴシック" pitchFamily="-107" charset="-128"/>
              </a:rPr>
              <a:t>that certain plaintext patterns will appear in a message. For example, a file that is</a:t>
            </a:r>
          </a:p>
          <a:p>
            <a:r>
              <a:rPr lang="en-US" sz="1200" kern="1200" baseline="0" dirty="0">
                <a:solidFill>
                  <a:schemeClr val="tx1"/>
                </a:solidFill>
                <a:latin typeface="Arial" charset="0"/>
                <a:ea typeface="ＭＳ Ｐゴシック" pitchFamily="-107" charset="-128"/>
                <a:cs typeface="ＭＳ Ｐゴシック" pitchFamily="-107" charset="-128"/>
              </a:rPr>
              <a:t>encoded in the Postscript format always begins with the same pattern, or there may</a:t>
            </a:r>
          </a:p>
          <a:p>
            <a:r>
              <a:rPr lang="en-US" sz="1200" kern="1200" baseline="0" dirty="0">
                <a:solidFill>
                  <a:schemeClr val="tx1"/>
                </a:solidFill>
                <a:latin typeface="Arial" charset="0"/>
                <a:ea typeface="ＭＳ Ｐゴシック" pitchFamily="-107" charset="-128"/>
                <a:cs typeface="ＭＳ Ｐゴシック" pitchFamily="-107" charset="-128"/>
              </a:rPr>
              <a:t>be a standardized header or banner to an electronic funds transfer message, and so</a:t>
            </a:r>
          </a:p>
          <a:p>
            <a:r>
              <a:rPr lang="en-US" sz="1200" kern="1200" baseline="0" dirty="0">
                <a:solidFill>
                  <a:schemeClr val="tx1"/>
                </a:solidFill>
                <a:latin typeface="Arial" charset="0"/>
                <a:ea typeface="ＭＳ Ｐゴシック" pitchFamily="-107" charset="-128"/>
                <a:cs typeface="ＭＳ Ｐゴシック" pitchFamily="-107" charset="-128"/>
              </a:rPr>
              <a:t>on. All of these are examples of known plaintext . With this knowledge, the analyst</a:t>
            </a:r>
          </a:p>
          <a:p>
            <a:r>
              <a:rPr lang="en-US" sz="1200" kern="1200" baseline="0" dirty="0">
                <a:solidFill>
                  <a:schemeClr val="tx1"/>
                </a:solidFill>
                <a:latin typeface="Arial" charset="0"/>
                <a:ea typeface="ＭＳ Ｐゴシック" pitchFamily="-107" charset="-128"/>
                <a:cs typeface="ＭＳ Ｐゴシック" pitchFamily="-107" charset="-128"/>
              </a:rPr>
              <a:t>may be able to deduce the key on the basis of the way in which the known plaintext</a:t>
            </a:r>
          </a:p>
          <a:p>
            <a:r>
              <a:rPr lang="en-US" sz="1200" kern="1200" baseline="0" dirty="0">
                <a:solidFill>
                  <a:schemeClr val="tx1"/>
                </a:solidFill>
                <a:latin typeface="Arial" charset="0"/>
                <a:ea typeface="ＭＳ Ｐゴシック" pitchFamily="-107" charset="-128"/>
                <a:cs typeface="ＭＳ Ｐゴシック" pitchFamily="-107" charset="-128"/>
              </a:rPr>
              <a:t>is transformed.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a:solidFill>
                  <a:schemeClr val="tx1"/>
                </a:solidFill>
                <a:latin typeface="Arial" charset="0"/>
                <a:ea typeface="ＭＳ Ｐゴシック" pitchFamily="-107" charset="-128"/>
                <a:cs typeface="ＭＳ Ｐゴシック" pitchFamily="-107" charset="-128"/>
              </a:rPr>
              <a:t>the opponent may know the placement of certain key words in the header of</a:t>
            </a:r>
          </a:p>
          <a:p>
            <a:r>
              <a:rPr lang="en-US" sz="1200" kern="1200" baseline="0" dirty="0">
                <a:solidFill>
                  <a:schemeClr val="tx1"/>
                </a:solidFill>
                <a:latin typeface="Arial" charset="0"/>
                <a:ea typeface="ＭＳ Ｐゴシック" pitchFamily="-107" charset="-128"/>
                <a:cs typeface="ＭＳ Ｐゴシック" pitchFamily="-107" charset="-128"/>
              </a:rPr>
              <a:t> the file. As another example, the source code for a program developed by a corporation</a:t>
            </a:r>
          </a:p>
          <a:p>
            <a:r>
              <a:rPr lang="en-US" sz="1200" kern="1200" baseline="0" dirty="0">
                <a:solidFill>
                  <a:schemeClr val="tx1"/>
                </a:solidFill>
                <a:latin typeface="Arial" charset="0"/>
                <a:ea typeface="ＭＳ Ｐゴシック" pitchFamily="-107" charset="-128"/>
                <a:cs typeface="ＭＳ Ｐゴシック" pitchFamily="-107" charset="-128"/>
              </a:rPr>
              <a:t>might include a copyright statement in some standardized 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If the analyst is able somehow to get the source system to insert into the system</a:t>
            </a:r>
          </a:p>
          <a:p>
            <a:r>
              <a:rPr lang="en-US" sz="1200" kern="1200" baseline="0" dirty="0">
                <a:solidFill>
                  <a:schemeClr val="tx1"/>
                </a:solidFill>
                <a:latin typeface="Arial" charset="0"/>
                <a:ea typeface="ＭＳ Ｐゴシック" pitchFamily="-107" charset="-128"/>
                <a:cs typeface="ＭＳ Ｐゴシック" pitchFamily="-107" charset="-128"/>
              </a:rPr>
              <a:t>a message chosen by the analyst, then a chosen-plaintext  attack is possible. In</a:t>
            </a:r>
          </a:p>
          <a:p>
            <a:r>
              <a:rPr lang="en-US" sz="1200" kern="1200" baseline="0" dirty="0">
                <a:solidFill>
                  <a:schemeClr val="tx1"/>
                </a:solidFill>
                <a:latin typeface="Arial" charset="0"/>
                <a:ea typeface="ＭＳ Ｐゴシック" pitchFamily="-107" charset="-128"/>
                <a:cs typeface="ＭＳ Ｐゴシック" pitchFamily="-107" charset="-128"/>
              </a:rPr>
              <a:t>general, if the analyst is able to choose the messages to encrypt, the analyst may</a:t>
            </a:r>
          </a:p>
          <a:p>
            <a:r>
              <a:rPr lang="en-US" sz="1200" kern="1200" baseline="0" dirty="0">
                <a:solidFill>
                  <a:schemeClr val="tx1"/>
                </a:solidFill>
                <a:latin typeface="Arial" charset="0"/>
                <a:ea typeface="ＭＳ Ｐゴシック" pitchFamily="-107" charset="-128"/>
                <a:cs typeface="ＭＳ Ｐゴシック" pitchFamily="-107" charset="-128"/>
              </a:rPr>
              <a:t>deliberately pick patterns that can be expected to reveal the structure of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Table 2.1 lists two other types of attack: chosen ciphertext and chosen text.</a:t>
            </a:r>
          </a:p>
          <a:p>
            <a:r>
              <a:rPr lang="en-US" sz="1200" kern="1200" baseline="0" dirty="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52697C05-DF03-4030-8640-8A2F765E1756}" type="slidenum">
              <a:rPr lang="en-US" smtClean="0"/>
              <a:t>9</a:t>
            </a:fld>
            <a:endParaRPr lang="en-US"/>
          </a:p>
        </p:txBody>
      </p:sp>
    </p:spTree>
    <p:extLst>
      <p:ext uri="{BB962C8B-B14F-4D97-AF65-F5344CB8AC3E}">
        <p14:creationId xmlns:p14="http://schemas.microsoft.com/office/powerpoint/2010/main" val="232825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None/>
            </a:pPr>
            <a:endParaRPr sz="135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4"/>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9"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413384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4"/>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a:off x="674689"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200" b="0" i="0" u="none" strike="noStrike" cap="none">
                <a:solidFill>
                  <a:srgbClr val="007FA3"/>
                </a:solidFill>
                <a:latin typeface="Arial"/>
                <a:ea typeface="Arial"/>
                <a:cs typeface="Arial"/>
                <a:sym typeface="Arial"/>
              </a:defRPr>
            </a:lvl1pPr>
            <a:lvl2pPr marL="342900" marR="0" lvl="1" indent="0" algn="l" rtl="0">
              <a:spcBef>
                <a:spcPts val="450"/>
              </a:spcBef>
              <a:buClr>
                <a:srgbClr val="007FA3"/>
              </a:buClr>
              <a:buFont typeface="Arial"/>
              <a:buNone/>
              <a:defRPr sz="1350" b="0" i="0" u="none" strike="noStrike" cap="none">
                <a:solidFill>
                  <a:srgbClr val="888888"/>
                </a:solidFill>
                <a:latin typeface="Arial"/>
                <a:ea typeface="Arial"/>
                <a:cs typeface="Arial"/>
                <a:sym typeface="Arial"/>
              </a:defRPr>
            </a:lvl2pPr>
            <a:lvl3pPr marL="685800" marR="0" lvl="2" indent="0" algn="l"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l" rtl="0">
              <a:spcBef>
                <a:spcPts val="450"/>
              </a:spcBef>
              <a:buClr>
                <a:srgbClr val="007FA3"/>
              </a:buClr>
              <a:buFont typeface="Arial"/>
              <a:buNone/>
              <a:defRPr sz="1050" b="0" i="0" u="none" strike="noStrike" cap="none">
                <a:solidFill>
                  <a:srgbClr val="888888"/>
                </a:solidFill>
                <a:latin typeface="Arial"/>
                <a:ea typeface="Arial"/>
                <a:cs typeface="Arial"/>
                <a:sym typeface="Arial"/>
              </a:defRPr>
            </a:lvl4pPr>
            <a:lvl5pPr marL="1371600" marR="0" lvl="4" indent="0" algn="l" rtl="0">
              <a:spcBef>
                <a:spcPts val="450"/>
              </a:spcBef>
              <a:buClr>
                <a:srgbClr val="007FA3"/>
              </a:buClr>
              <a:buFont typeface="Arial"/>
              <a:buNone/>
              <a:defRPr sz="1050" b="0" i="0" u="none" strike="noStrike" cap="none">
                <a:solidFill>
                  <a:srgbClr val="888888"/>
                </a:solidFill>
                <a:latin typeface="Arial"/>
                <a:ea typeface="Arial"/>
                <a:cs typeface="Arial"/>
                <a:sym typeface="Arial"/>
              </a:defRPr>
            </a:lvl5pPr>
            <a:lvl6pPr marL="1714500" marR="0" lvl="5"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6pPr>
            <a:lvl7pPr marL="2057400" marR="0" lvl="6"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7pPr>
            <a:lvl8pPr marL="2400300" marR="0" lvl="7"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8pPr>
            <a:lvl9pPr marL="2743200" marR="0" lvl="8"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8" name="TextBox 7"/>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33368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3" name="Content Placeholder 2"/>
          <p:cNvSpPr>
            <a:spLocks noGrp="1"/>
          </p:cNvSpPr>
          <p:nvPr>
            <p:ph sz="quarter" idx="13"/>
          </p:nvPr>
        </p:nvSpPr>
        <p:spPr>
          <a:xfrm>
            <a:off x="457200" y="1590126"/>
            <a:ext cx="8229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4"/>
          </p:nvPr>
        </p:nvSpPr>
        <p:spPr>
          <a:xfrm>
            <a:off x="457200" y="2776538"/>
            <a:ext cx="8229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5"/>
          </p:nvPr>
        </p:nvSpPr>
        <p:spPr>
          <a:xfrm>
            <a:off x="457200" y="4144963"/>
            <a:ext cx="8229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9581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idx="10"/>
          </p:nvPr>
        </p:nvSpPr>
        <p:spPr/>
        <p:txBody>
          <a:bodyPr/>
          <a:lstStyle/>
          <a:p>
            <a:endParaRPr lang="en-US"/>
          </a:p>
        </p:txBody>
      </p:sp>
      <p:sp>
        <p:nvSpPr>
          <p:cNvPr id="4" name="Date Placeholder 3"/>
          <p:cNvSpPr>
            <a:spLocks noGrp="1"/>
          </p:cNvSpPr>
          <p:nvPr>
            <p:ph type="dt" idx="11"/>
          </p:nvPr>
        </p:nvSpPr>
        <p:spPr/>
        <p:txBody>
          <a:bodyPr/>
          <a:lstStyle/>
          <a:p>
            <a:endParaRPr lang="en-US"/>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7" name="Content Placeholder 6"/>
          <p:cNvSpPr>
            <a:spLocks noGrp="1"/>
          </p:cNvSpPr>
          <p:nvPr>
            <p:ph sz="quarter" idx="13"/>
          </p:nvPr>
        </p:nvSpPr>
        <p:spPr>
          <a:xfrm>
            <a:off x="457201" y="1554552"/>
            <a:ext cx="4123346" cy="4350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5238142" y="1554547"/>
            <a:ext cx="3448658" cy="4350595"/>
          </a:xfrm>
        </p:spPr>
        <p:txBody>
          <a:bodyPr/>
          <a:lstStyle/>
          <a:p>
            <a:endParaRPr lang="en-US"/>
          </a:p>
        </p:txBody>
      </p:sp>
      <p:sp>
        <p:nvSpPr>
          <p:cNvPr id="11" name="TextBox 10"/>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4155340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idx="10"/>
          </p:nvPr>
        </p:nvSpPr>
        <p:spPr/>
        <p:txBody>
          <a:bodyPr/>
          <a:lstStyle/>
          <a:p>
            <a:endParaRPr lang="en-US"/>
          </a:p>
        </p:txBody>
      </p:sp>
      <p:sp>
        <p:nvSpPr>
          <p:cNvPr id="4" name="Date Placeholder 3"/>
          <p:cNvSpPr>
            <a:spLocks noGrp="1"/>
          </p:cNvSpPr>
          <p:nvPr>
            <p:ph type="dt" idx="11"/>
          </p:nvPr>
        </p:nvSpPr>
        <p:spPr/>
        <p:txBody>
          <a:bodyPr/>
          <a:lstStyle/>
          <a:p>
            <a:endParaRPr lang="en-US"/>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7" name="Content Placeholder 6"/>
          <p:cNvSpPr>
            <a:spLocks noGrp="1"/>
          </p:cNvSpPr>
          <p:nvPr>
            <p:ph sz="quarter" idx="13"/>
          </p:nvPr>
        </p:nvSpPr>
        <p:spPr>
          <a:xfrm>
            <a:off x="457200" y="1487488"/>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p:nvPr>
        </p:nvSpPr>
        <p:spPr>
          <a:xfrm>
            <a:off x="1700213" y="153828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3051175" y="158908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4554538" y="16414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7"/>
          </p:nvPr>
        </p:nvSpPr>
        <p:spPr>
          <a:xfrm>
            <a:off x="5862638" y="16827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8"/>
          </p:nvPr>
        </p:nvSpPr>
        <p:spPr>
          <a:xfrm>
            <a:off x="7196138" y="1641475"/>
            <a:ext cx="914400" cy="91440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levelM</a:t>
            </a:r>
            <a:endParaRPr lang="en-US" dirty="0"/>
          </a:p>
        </p:txBody>
      </p:sp>
      <p:sp>
        <p:nvSpPr>
          <p:cNvPr id="19" name="Content Placeholder 18"/>
          <p:cNvSpPr>
            <a:spLocks noGrp="1"/>
          </p:cNvSpPr>
          <p:nvPr>
            <p:ph sz="quarter" idx="19"/>
          </p:nvPr>
        </p:nvSpPr>
        <p:spPr>
          <a:xfrm>
            <a:off x="457200" y="32852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20"/>
          </p:nvPr>
        </p:nvSpPr>
        <p:spPr>
          <a:xfrm>
            <a:off x="1854200" y="328453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p:cNvSpPr>
            <a:spLocks noGrp="1"/>
          </p:cNvSpPr>
          <p:nvPr>
            <p:ph sz="quarter" idx="21"/>
          </p:nvPr>
        </p:nvSpPr>
        <p:spPr>
          <a:xfrm>
            <a:off x="3051175" y="33845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p:cNvSpPr>
            <a:spLocks noGrp="1"/>
          </p:cNvSpPr>
          <p:nvPr>
            <p:ph sz="quarter" idx="22"/>
          </p:nvPr>
        </p:nvSpPr>
        <p:spPr>
          <a:xfrm>
            <a:off x="4391025" y="328453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p:cNvSpPr>
            <a:spLocks noGrp="1"/>
          </p:cNvSpPr>
          <p:nvPr>
            <p:ph sz="quarter" idx="23"/>
          </p:nvPr>
        </p:nvSpPr>
        <p:spPr>
          <a:xfrm>
            <a:off x="5741988" y="33845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8"/>
          <p:cNvSpPr>
            <a:spLocks noGrp="1"/>
          </p:cNvSpPr>
          <p:nvPr>
            <p:ph sz="quarter" idx="24"/>
          </p:nvPr>
        </p:nvSpPr>
        <p:spPr>
          <a:xfrm>
            <a:off x="7110413" y="33845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68388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dk1"/>
                </a:solidFill>
                <a:ea typeface="Arial"/>
                <a:cs typeface="Arial"/>
                <a:sym typeface="Arial"/>
              </a:rPr>
              <a:pPr algn="r">
                <a:buSzPct val="25000"/>
              </a:pPr>
              <a:t>‹#›</a:t>
            </a:fld>
            <a:endParaRPr lang="en-US" sz="675">
              <a:solidFill>
                <a:schemeClr val="dk1"/>
              </a:solidFill>
              <a:ea typeface="Arial"/>
              <a:cs typeface="Arial"/>
              <a:sym typeface="Arial"/>
            </a:endParaRPr>
          </a:p>
        </p:txBody>
      </p:sp>
      <p:sp>
        <p:nvSpPr>
          <p:cNvPr id="6" name="TextBox 5"/>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1872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hasCustomPrompt="1"/>
          </p:nvPr>
        </p:nvSpPr>
        <p:spPr>
          <a:xfrm>
            <a:off x="457200" y="1600204"/>
            <a:ext cx="8229600" cy="4525963"/>
          </a:xfrm>
          <a:prstGeom prst="rect">
            <a:avLst/>
          </a:prstGeom>
          <a:noFill/>
          <a:ln>
            <a:noFill/>
          </a:ln>
        </p:spPr>
        <p:txBody>
          <a:bodyPr lIns="91425" tIns="91425" rIns="91425" bIns="91425" anchor="t" anchorCtr="0"/>
          <a:lstStyle>
            <a:lvl1pPr marL="191700" marR="0" lvl="0" indent="-191700" algn="l" rtl="0">
              <a:spcBef>
                <a:spcPts val="1125"/>
              </a:spcBef>
              <a:buClr>
                <a:srgbClr val="007FA3"/>
              </a:buClr>
              <a:buSzPct val="100000"/>
              <a:buFont typeface="Arial" panose="020B0604020202020204" pitchFamily="34" charset="0"/>
              <a:buChar char="•"/>
              <a:defRPr sz="1200" b="0" i="0" u="none" strike="noStrike" cap="none">
                <a:solidFill>
                  <a:schemeClr val="dk1"/>
                </a:solidFill>
                <a:latin typeface="Arial"/>
                <a:ea typeface="Arial"/>
                <a:cs typeface="Arial"/>
                <a:sym typeface="Arial"/>
              </a:defRPr>
            </a:lvl1pPr>
            <a:lvl2pPr marL="556200" marR="0" lvl="1" indent="-2133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8600" marR="0" lvl="2" indent="-17280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1500" marR="0" lvl="3" indent="-1728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r>
              <a:rPr lang="en-US" dirty="0"/>
              <a:t> </a:t>
            </a:r>
          </a:p>
          <a:p>
            <a:pPr lvl="1"/>
            <a:r>
              <a:rPr lang="en-US" dirty="0"/>
              <a:t> </a:t>
            </a:r>
          </a:p>
          <a:p>
            <a:pPr lvl="2"/>
            <a:r>
              <a:rPr lang="en-US" dirty="0"/>
              <a:t> </a:t>
            </a:r>
          </a:p>
          <a:p>
            <a:pPr lvl="3"/>
            <a:r>
              <a:rPr lang="en-US" dirty="0"/>
              <a:t> </a:t>
            </a:r>
          </a:p>
          <a:p>
            <a:pPr lvl="0"/>
            <a:endParaRPr lang="en-US" dirty="0"/>
          </a:p>
          <a:p>
            <a:pPr lvl="0"/>
            <a:endParaRPr lang="en-US" dirty="0"/>
          </a:p>
          <a:p>
            <a:pPr lvl="0"/>
            <a:endParaRPr lang="en-US" dirty="0"/>
          </a:p>
          <a:p>
            <a:pPr lvl="0"/>
            <a:r>
              <a:rPr lang="en-US" dirty="0"/>
              <a:t> </a:t>
            </a:r>
          </a:p>
          <a:p>
            <a:pPr lvl="2"/>
            <a:endParaRPr dirty="0"/>
          </a:p>
        </p:txBody>
      </p:sp>
      <p:sp>
        <p:nvSpPr>
          <p:cNvPr id="28" name="Shape 28"/>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7" name="TextBox 6"/>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9355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new">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28" name="Shape 28"/>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3" name="Content Placeholder 2"/>
          <p:cNvSpPr>
            <a:spLocks noGrp="1"/>
          </p:cNvSpPr>
          <p:nvPr>
            <p:ph sz="quarter" idx="13"/>
          </p:nvPr>
        </p:nvSpPr>
        <p:spPr>
          <a:xfrm>
            <a:off x="457200" y="1521552"/>
            <a:ext cx="8229600" cy="4614328"/>
          </a:xfrm>
        </p:spPr>
        <p:txBody>
          <a:bodyPr/>
          <a:lstStyle>
            <a:lvl1pPr indent="-256032">
              <a:defRPr sz="2400">
                <a:latin typeface="+mn-lt"/>
              </a:defRPr>
            </a:lvl1pPr>
            <a:lvl2pPr indent="-283464">
              <a:buClr>
                <a:schemeClr val="tx2"/>
              </a:buClr>
              <a:defRPr sz="2400">
                <a:latin typeface="+mn-lt"/>
              </a:defRPr>
            </a:lvl2pPr>
            <a:lvl3pPr indent="-228600">
              <a:defRPr sz="2400">
                <a:latin typeface="+mn-lt"/>
              </a:defRPr>
            </a:lvl3pPr>
            <a:lvl4pPr indent="-228600">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38264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hasCustomPrompt="1"/>
          </p:nvPr>
        </p:nvSpPr>
        <p:spPr>
          <a:xfrm>
            <a:off x="457200" y="1600204"/>
            <a:ext cx="3521676" cy="4525963"/>
          </a:xfrm>
          <a:prstGeom prst="rect">
            <a:avLst/>
          </a:prstGeom>
          <a:noFill/>
          <a:ln>
            <a:noFill/>
          </a:ln>
        </p:spPr>
        <p:txBody>
          <a:bodyPr lIns="91425" tIns="91425" rIns="91425" bIns="91425" anchor="t" anchorCtr="0"/>
          <a:lstStyle>
            <a:lvl1pPr marL="191700" marR="0" lvl="0" indent="-191700" algn="l" rtl="0">
              <a:spcBef>
                <a:spcPts val="1125"/>
              </a:spcBef>
              <a:buClr>
                <a:srgbClr val="007FA3"/>
              </a:buClr>
              <a:buSzPct val="100000"/>
              <a:buFont typeface="Arial"/>
              <a:buChar char="•"/>
              <a:defRPr sz="1200" b="0" i="0" u="none" strike="noStrike" cap="none" baseline="0">
                <a:solidFill>
                  <a:schemeClr val="dk1"/>
                </a:solidFill>
                <a:latin typeface="Arial"/>
                <a:ea typeface="Arial"/>
                <a:cs typeface="Arial"/>
                <a:sym typeface="Arial"/>
              </a:defRPr>
            </a:lvl1pPr>
            <a:lvl2pPr marL="556200" marR="0" lvl="1" indent="-2133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8600" marR="0" lvl="2" indent="-17280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1500" marR="0" lvl="3" indent="-1728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r>
              <a:rPr lang="en-US" dirty="0"/>
              <a:t> </a:t>
            </a:r>
          </a:p>
          <a:p>
            <a:pPr lvl="1"/>
            <a:r>
              <a:rPr lang="en-US" dirty="0"/>
              <a:t> </a:t>
            </a:r>
          </a:p>
          <a:p>
            <a:pPr lvl="2"/>
            <a:r>
              <a:rPr lang="en-US" dirty="0"/>
              <a:t> </a:t>
            </a:r>
          </a:p>
          <a:p>
            <a:pPr lvl="3"/>
            <a:endParaRPr dirty="0"/>
          </a:p>
        </p:txBody>
      </p:sp>
      <p:sp>
        <p:nvSpPr>
          <p:cNvPr id="28" name="Shape 28"/>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7" name="Shape 26"/>
          <p:cNvSpPr txBox="1">
            <a:spLocks noGrp="1"/>
          </p:cNvSpPr>
          <p:nvPr>
            <p:ph type="body" idx="13" hasCustomPrompt="1"/>
          </p:nvPr>
        </p:nvSpPr>
        <p:spPr>
          <a:xfrm>
            <a:off x="5165124" y="1644381"/>
            <a:ext cx="3521676" cy="4525963"/>
          </a:xfrm>
          <a:prstGeom prst="rect">
            <a:avLst/>
          </a:prstGeom>
          <a:noFill/>
          <a:ln>
            <a:noFill/>
          </a:ln>
        </p:spPr>
        <p:txBody>
          <a:bodyPr lIns="91425" tIns="91425" rIns="91425" bIns="91425" anchor="t" anchorCtr="0"/>
          <a:lstStyle>
            <a:lvl1pPr marL="191700" marR="0" lvl="0" indent="-191700" algn="l" rtl="0">
              <a:spcBef>
                <a:spcPts val="1125"/>
              </a:spcBef>
              <a:buClr>
                <a:srgbClr val="007FA3"/>
              </a:buClr>
              <a:buSzPct val="100000"/>
              <a:buFont typeface="Arial"/>
              <a:buChar char="•"/>
              <a:defRPr sz="1200" b="0" i="0" u="none" strike="noStrike" cap="none">
                <a:solidFill>
                  <a:schemeClr val="dk1"/>
                </a:solidFill>
                <a:latin typeface="Arial"/>
                <a:ea typeface="Arial"/>
                <a:cs typeface="Arial"/>
                <a:sym typeface="Arial"/>
              </a:defRPr>
            </a:lvl1pPr>
            <a:lvl2pPr marL="556200" marR="0" lvl="1" indent="-2133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8600" marR="0" lvl="2" indent="-17280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1500" marR="0" lvl="3" indent="-17280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r>
              <a:rPr lang="en-US" dirty="0"/>
              <a:t> </a:t>
            </a:r>
          </a:p>
          <a:p>
            <a:pPr lvl="1"/>
            <a:r>
              <a:rPr lang="en-US" dirty="0"/>
              <a:t> </a:t>
            </a:r>
          </a:p>
          <a:p>
            <a:pPr lvl="2"/>
            <a:r>
              <a:rPr lang="en-US" dirty="0"/>
              <a:t> </a:t>
            </a:r>
          </a:p>
          <a:p>
            <a:pPr lvl="3"/>
            <a:endParaRPr dirty="0"/>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34316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457200" y="1600201"/>
            <a:ext cx="8229600" cy="48397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2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3" name="Content Placeholder 2"/>
          <p:cNvSpPr>
            <a:spLocks noGrp="1"/>
          </p:cNvSpPr>
          <p:nvPr>
            <p:ph sz="quarter" idx="13"/>
          </p:nvPr>
        </p:nvSpPr>
        <p:spPr>
          <a:xfrm>
            <a:off x="457202" y="2371725"/>
            <a:ext cx="4106863" cy="3856038"/>
          </a:xfrm>
        </p:spPr>
        <p:txBody>
          <a:bodyPr/>
          <a:lstStyle>
            <a:lvl1pPr marL="324000" indent="-324000">
              <a:defRPr/>
            </a:lvl1pPr>
            <a:lvl2pPr marL="556200" indent="-213300">
              <a:defRPr/>
            </a:lvl2pPr>
            <a:lvl3pPr marL="858600" indent="-172800">
              <a:defRPr/>
            </a:lvl3pPr>
            <a:lvl4pPr marL="1201500" indent="-17280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5106988" y="2371725"/>
            <a:ext cx="3579812" cy="3856038"/>
          </a:xfrm>
        </p:spPr>
        <p:txBody>
          <a:bodyPr/>
          <a:lstStyle>
            <a:lvl1pPr marL="324000" indent="-324000">
              <a:defRPr/>
            </a:lvl1pPr>
            <a:lvl2pPr indent="-213300">
              <a:defRPr/>
            </a:lvl2pPr>
            <a:lvl3pPr marL="858600" indent="-172800">
              <a:defRPr/>
            </a:lvl3pPr>
            <a:lvl4pPr marL="1201500" indent="-17280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431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idx="10"/>
          </p:nvPr>
        </p:nvSpPr>
        <p:spPr/>
        <p:txBody>
          <a:bodyPr/>
          <a:lstStyle/>
          <a:p>
            <a:endParaRPr lang="en-US"/>
          </a:p>
        </p:txBody>
      </p:sp>
      <p:sp>
        <p:nvSpPr>
          <p:cNvPr id="4" name="Date Placeholder 3"/>
          <p:cNvSpPr>
            <a:spLocks noGrp="1"/>
          </p:cNvSpPr>
          <p:nvPr>
            <p:ph type="dt" idx="11"/>
          </p:nvPr>
        </p:nvSpPr>
        <p:spPr/>
        <p:txBody>
          <a:bodyPr/>
          <a:lstStyle/>
          <a:p>
            <a:endParaRPr lang="en-US"/>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7" name="Content Placeholder 6"/>
          <p:cNvSpPr>
            <a:spLocks noGrp="1"/>
          </p:cNvSpPr>
          <p:nvPr>
            <p:ph sz="quarter" idx="13"/>
          </p:nvPr>
        </p:nvSpPr>
        <p:spPr>
          <a:xfrm>
            <a:off x="457200" y="1573213"/>
            <a:ext cx="8229600" cy="4324350"/>
          </a:xfrm>
        </p:spPr>
        <p:txBody>
          <a:bodyPr/>
          <a:lstStyle>
            <a:lvl1pPr marL="76200" indent="0">
              <a:buNone/>
              <a:defRPr/>
            </a:lvl1pPr>
          </a:lstStyle>
          <a:p>
            <a:pPr lvl="0"/>
            <a:endParaRPr lang="en-US" dirty="0"/>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42556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5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25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33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4"/>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5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71"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3" name="Text Placeholder 2"/>
          <p:cNvSpPr>
            <a:spLocks noGrp="1"/>
          </p:cNvSpPr>
          <p:nvPr>
            <p:ph type="body" sz="quarter" idx="13" hasCustomPrompt="1"/>
          </p:nvPr>
        </p:nvSpPr>
        <p:spPr>
          <a:xfrm>
            <a:off x="2461130" y="6408523"/>
            <a:ext cx="6691416" cy="358641"/>
          </a:xfrm>
        </p:spPr>
        <p:txBody>
          <a:bodyPr/>
          <a:lstStyle>
            <a:lvl1pPr marL="101600" marR="0" indent="0" algn="r" defTabSz="914400" rtl="0" eaLnBrk="1" fontAlgn="auto" latinLnBrk="0" hangingPunct="1">
              <a:lnSpc>
                <a:spcPct val="100000"/>
              </a:lnSpc>
              <a:spcBef>
                <a:spcPts val="1500"/>
              </a:spcBef>
              <a:spcAft>
                <a:spcPts val="0"/>
              </a:spcAft>
              <a:buClr>
                <a:srgbClr val="007FA3"/>
              </a:buClr>
              <a:buSzPct val="100000"/>
              <a:buFontTx/>
              <a:buNone/>
              <a:tabLst/>
              <a:defRPr sz="1200">
                <a:latin typeface="Verdana" panose="020B0604030504040204" pitchFamily="34" charset="0"/>
                <a:ea typeface="Verdana" panose="020B0604030504040204" pitchFamily="34" charset="0"/>
                <a:cs typeface="Verdana" panose="020B0604030504040204" pitchFamily="34" charset="0"/>
              </a:defRPr>
            </a:lvl1pPr>
            <a:lvl2pPr marL="558800" indent="0">
              <a:buFontTx/>
              <a:buNone/>
              <a:defRPr/>
            </a:lvl2pPr>
            <a:lvl3pPr marL="1016000" indent="0">
              <a:buFontTx/>
              <a:buNone/>
              <a:defRPr/>
            </a:lvl3pPr>
            <a:lvl4pPr marL="1473200" indent="0">
              <a:buFontTx/>
              <a:buNone/>
              <a:defRPr/>
            </a:lvl4pPr>
            <a:lvl5pPr marL="1930400" indent="0">
              <a:buFontTx/>
              <a:buNone/>
              <a:defRPr/>
            </a:lvl5pPr>
          </a:lstStyle>
          <a:p>
            <a:pPr marL="101600" marR="0" lvl="0" indent="0" algn="r" defTabSz="914400" rtl="0" eaLnBrk="1" fontAlgn="auto" latinLnBrk="0" hangingPunct="1">
              <a:lnSpc>
                <a:spcPct val="100000"/>
              </a:lnSpc>
              <a:spcBef>
                <a:spcPts val="1500"/>
              </a:spcBef>
              <a:spcAft>
                <a:spcPts val="0"/>
              </a:spcAft>
              <a:buClr>
                <a:srgbClr val="007FA3"/>
              </a:buClr>
              <a:buSzPct val="100000"/>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98202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4"/>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dk1"/>
                </a:solidFill>
                <a:ea typeface="Arial"/>
                <a:cs typeface="Arial"/>
                <a:sym typeface="Arial"/>
              </a:rPr>
              <a:pPr algn="r">
                <a:buSzPct val="25000"/>
              </a:pPr>
              <a:t>‹#›</a:t>
            </a:fld>
            <a:endParaRPr lang="en-US" sz="675">
              <a:solidFill>
                <a:schemeClr val="dk1"/>
              </a:solidFill>
              <a:ea typeface="Arial"/>
              <a:cs typeface="Arial"/>
              <a:sym typeface="Arial"/>
            </a:endParaRPr>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809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255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txBox="1">
            <a:spLocks noGrp="1"/>
          </p:cNvSpPr>
          <p:nvPr>
            <p:ph type="body" idx="1"/>
          </p:nvPr>
        </p:nvSpPr>
        <p:spPr>
          <a:xfrm>
            <a:off x="457200" y="816433"/>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2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4"/>
            <a:ext cx="8229600" cy="452596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2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sp>
        <p:nvSpPr>
          <p:cNvPr id="9" name="TextBox 8"/>
          <p:cNvSpPr txBox="1"/>
          <p:nvPr userDrawn="1"/>
        </p:nvSpPr>
        <p:spPr>
          <a:xfrm>
            <a:off x="1981200" y="6457891"/>
            <a:ext cx="7162800" cy="27699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83106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4"/>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 </a:t>
            </a:r>
          </a:p>
          <a:p>
            <a:pPr lvl="1"/>
            <a:r>
              <a:rPr lang="en-US" dirty="0"/>
              <a:t> </a:t>
            </a:r>
          </a:p>
          <a:p>
            <a:pPr lvl="2"/>
            <a:r>
              <a:rPr lang="en-US" dirty="0"/>
              <a:t> </a:t>
            </a:r>
          </a:p>
          <a:p>
            <a:pPr lvl="3"/>
            <a:endParaRPr lang="en-US" dirty="0"/>
          </a:p>
          <a:p>
            <a:pPr lvl="3"/>
            <a:endParaRPr dirty="0"/>
          </a:p>
        </p:txBody>
      </p:sp>
      <p:sp>
        <p:nvSpPr>
          <p:cNvPr id="12" name="Shape 12"/>
          <p:cNvSpPr txBox="1">
            <a:spLocks noGrp="1"/>
          </p:cNvSpPr>
          <p:nvPr>
            <p:ph type="ftr" idx="11"/>
          </p:nvPr>
        </p:nvSpPr>
        <p:spPr>
          <a:xfrm>
            <a:off x="93971"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4" y="113075"/>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3" y="113075"/>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smtClean="0">
                <a:solidFill>
                  <a:schemeClr val="lt1"/>
                </a:solidFill>
                <a:ea typeface="Arial"/>
                <a:cs typeface="Arial"/>
                <a:sym typeface="Arial"/>
              </a:rPr>
              <a:pPr algn="r">
                <a:buSzPct val="25000"/>
              </a:pPr>
              <a:t>‹#›</a:t>
            </a:fld>
            <a:endParaRPr lang="en-US" sz="675">
              <a:solidFill>
                <a:schemeClr val="lt1"/>
              </a:solidFill>
              <a:ea typeface="Arial"/>
              <a:cs typeface="Arial"/>
              <a:sym typeface="Arial"/>
            </a:endParaRPr>
          </a:p>
        </p:txBody>
      </p:sp>
      <p:pic>
        <p:nvPicPr>
          <p:cNvPr id="15" name="Shape 15" descr="Pearson Logo"/>
          <p:cNvPicPr preferRelativeResize="0"/>
          <p:nvPr/>
        </p:nvPicPr>
        <p:blipFill rotWithShape="1">
          <a:blip r:embed="rId16">
            <a:alphaModFix/>
          </a:blip>
          <a:srcRect/>
          <a:stretch/>
        </p:blipFill>
        <p:spPr>
          <a:xfrm>
            <a:off x="443974" y="6429709"/>
            <a:ext cx="917999" cy="279914"/>
          </a:xfrm>
          <a:prstGeom prst="rect">
            <a:avLst/>
          </a:prstGeom>
          <a:noFill/>
          <a:ln>
            <a:noFill/>
          </a:ln>
        </p:spPr>
      </p:pic>
    </p:spTree>
    <p:extLst>
      <p:ext uri="{BB962C8B-B14F-4D97-AF65-F5344CB8AC3E}">
        <p14:creationId xmlns:p14="http://schemas.microsoft.com/office/powerpoint/2010/main" val="30977718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324000" marR="0" lvl="0" indent="-19202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556200" marR="0" lvl="1" indent="-21330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858600" marR="0" lvl="2" indent="-172800" algn="l" rtl="0">
        <a:lnSpc>
          <a:spcPct val="100000"/>
        </a:lnSpc>
        <a:spcBef>
          <a:spcPts val="0"/>
        </a:spcBef>
        <a:spcAft>
          <a:spcPts val="0"/>
        </a:spcAft>
        <a:buNone/>
        <a:defRPr sz="1050" b="0" i="0" u="sng"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notesSlide" Target="../notesSlides/notesSlide21.xml"/><Relationship Id="rId16" Type="http://schemas.openxmlformats.org/officeDocument/2006/relationships/image" Target="../media/image13.wmf"/><Relationship Id="rId20" Type="http://schemas.openxmlformats.org/officeDocument/2006/relationships/image" Target="../media/image15.wmf"/><Relationship Id="rId29" Type="http://schemas.openxmlformats.org/officeDocument/2006/relationships/oleObject" Target="../embeddings/oleObject14.bin"/><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oleObject" Target="../embeddings/oleObject5.bin"/><Relationship Id="rId24" Type="http://schemas.openxmlformats.org/officeDocument/2006/relationships/image" Target="../media/image17.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9.wmf"/><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13.bin"/><Relationship Id="rId30"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4347"/>
            <a:ext cx="8229600" cy="1029347"/>
          </a:xfrm>
        </p:spPr>
        <p:txBody>
          <a:bodyPr anchor="b"/>
          <a:lstStyle/>
          <a:p>
            <a:r>
              <a:rPr lang="en-US" sz="3400" dirty="0"/>
              <a:t>Network Security Essentials: Applications and Standards</a:t>
            </a:r>
            <a:endParaRPr lang="en-US" sz="3400"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idx="1"/>
          </p:nvPr>
        </p:nvSpPr>
        <p:spPr>
          <a:xfrm>
            <a:off x="457200" y="1262347"/>
            <a:ext cx="8229600" cy="416427"/>
          </a:xfrm>
        </p:spPr>
        <p:txBody>
          <a:bodyPr anchor="b"/>
          <a:lstStyle/>
          <a:p>
            <a:r>
              <a:rPr lang="en-US" sz="2000" dirty="0">
                <a:latin typeface="+mn-lt"/>
              </a:rPr>
              <a:t>Sixth Edition</a:t>
            </a:r>
          </a:p>
        </p:txBody>
      </p:sp>
      <p:sp>
        <p:nvSpPr>
          <p:cNvPr id="15" name="Text Placeholder 14"/>
          <p:cNvSpPr>
            <a:spLocks noGrp="1"/>
          </p:cNvSpPr>
          <p:nvPr>
            <p:ph type="body" idx="2"/>
          </p:nvPr>
        </p:nvSpPr>
        <p:spPr>
          <a:xfrm>
            <a:off x="5029200" y="2173856"/>
            <a:ext cx="3657600" cy="1026541"/>
          </a:xfrm>
        </p:spPr>
        <p:txBody>
          <a:bodyPr/>
          <a:lstStyle/>
          <a:p>
            <a:pPr algn="ctr"/>
            <a:r>
              <a:rPr lang="en-US" sz="3000" b="1" dirty="0">
                <a:latin typeface="+mn-lt"/>
              </a:rPr>
              <a:t>Chapter 2</a:t>
            </a:r>
          </a:p>
        </p:txBody>
      </p:sp>
      <p:sp>
        <p:nvSpPr>
          <p:cNvPr id="16" name="Text Placeholder 15"/>
          <p:cNvSpPr>
            <a:spLocks noGrp="1"/>
          </p:cNvSpPr>
          <p:nvPr>
            <p:ph type="body" idx="3"/>
          </p:nvPr>
        </p:nvSpPr>
        <p:spPr>
          <a:xfrm>
            <a:off x="5029200" y="3525804"/>
            <a:ext cx="3657600" cy="1932313"/>
          </a:xfrm>
        </p:spPr>
        <p:txBody>
          <a:bodyPr/>
          <a:lstStyle/>
          <a:p>
            <a:pPr algn="ctr"/>
            <a:r>
              <a:rPr lang="en-AU" sz="2200" dirty="0">
                <a:solidFill>
                  <a:schemeClr val="tx2">
                    <a:lumMod val="10000"/>
                  </a:schemeClr>
                </a:solidFill>
                <a:latin typeface="+mn-lt"/>
                <a:ea typeface="ＭＳ Ｐゴシック" pitchFamily="-84" charset="-128"/>
                <a:cs typeface="ＭＳ Ｐゴシック" pitchFamily="-84" charset="-128"/>
              </a:rPr>
              <a:t>Symmetric Encryption and </a:t>
            </a:r>
          </a:p>
          <a:p>
            <a:pPr algn="ctr"/>
            <a:r>
              <a:rPr lang="en-AU" sz="2200" dirty="0">
                <a:solidFill>
                  <a:schemeClr val="tx2">
                    <a:lumMod val="10000"/>
                  </a:schemeClr>
                </a:solidFill>
                <a:latin typeface="+mn-lt"/>
                <a:ea typeface="ＭＳ Ｐゴシック" pitchFamily="-84" charset="-128"/>
                <a:cs typeface="ＭＳ Ｐゴシック" pitchFamily="-84" charset="-128"/>
              </a:rPr>
              <a:t>Message Confidentiality</a:t>
            </a:r>
          </a:p>
        </p:txBody>
      </p:sp>
      <p:pic>
        <p:nvPicPr>
          <p:cNvPr id="22" name="Picture 6" descr="Front Cover: Network Security Essentials: Applications and Standards Sixth Edition by Stalling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818333" y="1828763"/>
            <a:ext cx="3454400" cy="4476285"/>
          </a:xfrm>
          <a:prstGeom prst="rect">
            <a:avLst/>
          </a:prstGeom>
          <a:noFill/>
          <a:ln>
            <a:noFill/>
          </a:ln>
        </p:spPr>
      </p:pic>
      <p:sp>
        <p:nvSpPr>
          <p:cNvPr id="8" name="Content Placeholder 7"/>
          <p:cNvSpPr>
            <a:spLocks noGrp="1"/>
          </p:cNvSpPr>
          <p:nvPr>
            <p:ph type="body" sz="quarter" idx="13"/>
          </p:nvPr>
        </p:nvSpPr>
        <p:spPr/>
        <p:txBody>
          <a:bodyPr/>
          <a:lstStyle/>
          <a:p>
            <a:pPr marL="0" indent="0" algn="r" defTabSz="685800">
              <a:spcBef>
                <a:spcPts val="0"/>
              </a:spcBef>
              <a:buClrTx/>
              <a:buSz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220699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 Types of Attacks on Encrypted Messages </a:t>
            </a:r>
            <a:r>
              <a:rPr lang="en-US" sz="2000" b="0" dirty="0"/>
              <a:t>(2 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5600332"/>
              </p:ext>
            </p:extLst>
          </p:nvPr>
        </p:nvGraphicFramePr>
        <p:xfrm>
          <a:off x="457200" y="1874520"/>
          <a:ext cx="8229600" cy="3108960"/>
        </p:xfrm>
        <a:graphic>
          <a:graphicData uri="http://schemas.openxmlformats.org/drawingml/2006/table">
            <a:tbl>
              <a:tblPr firstRow="1" bandRow="1">
                <a:tableStyleId>{5940675A-B579-460E-94D1-54222C63F5DA}</a:tableStyleId>
              </a:tblPr>
              <a:tblGrid>
                <a:gridCol w="2277374">
                  <a:extLst>
                    <a:ext uri="{9D8B030D-6E8A-4147-A177-3AD203B41FA5}">
                      <a16:colId xmlns:a16="http://schemas.microsoft.com/office/drawing/2014/main" val="4036918068"/>
                    </a:ext>
                  </a:extLst>
                </a:gridCol>
                <a:gridCol w="5952226">
                  <a:extLst>
                    <a:ext uri="{9D8B030D-6E8A-4147-A177-3AD203B41FA5}">
                      <a16:colId xmlns:a16="http://schemas.microsoft.com/office/drawing/2014/main" val="1007583821"/>
                    </a:ext>
                  </a:extLst>
                </a:gridCol>
              </a:tblGrid>
              <a:tr h="370840">
                <a:tc>
                  <a:txBody>
                    <a:bodyPr/>
                    <a:lstStyle/>
                    <a:p>
                      <a:r>
                        <a:rPr lang="en-US" sz="1600" b="0" i="0" u="none" strike="noStrike" cap="none" dirty="0">
                          <a:solidFill>
                            <a:schemeClr val="tx1"/>
                          </a:solidFill>
                          <a:effectLst/>
                          <a:latin typeface="+mn-lt"/>
                          <a:ea typeface="+mn-ea"/>
                          <a:cs typeface="+mn-cs"/>
                          <a:sym typeface="Arial"/>
                        </a:rPr>
                        <a:t>Chosen ciphertext </a:t>
                      </a:r>
                      <a:endParaRPr lang="en-US" sz="1600" dirty="0"/>
                    </a:p>
                  </a:txBody>
                  <a:tcPr/>
                </a:tc>
                <a:tc>
                  <a:txBody>
                    <a:bodyPr/>
                    <a:lstStyle/>
                    <a:p>
                      <a:r>
                        <a:rPr lang="en-US" sz="1600" b="0" i="0" u="none" strike="noStrike" cap="none" dirty="0">
                          <a:solidFill>
                            <a:schemeClr val="tx1"/>
                          </a:solidFill>
                          <a:effectLst/>
                          <a:latin typeface="+mn-lt"/>
                          <a:ea typeface="+mn-ea"/>
                          <a:cs typeface="+mn-cs"/>
                          <a:sym typeface="Arial"/>
                        </a:rPr>
                        <a:t>•Encryption algorithm </a:t>
                      </a:r>
                    </a:p>
                    <a:p>
                      <a:r>
                        <a:rPr lang="en-US" sz="1600" b="0" i="0" u="none" strike="noStrike" cap="none" dirty="0">
                          <a:solidFill>
                            <a:schemeClr val="tx1"/>
                          </a:solidFill>
                          <a:effectLst/>
                          <a:latin typeface="+mn-lt"/>
                          <a:ea typeface="+mn-ea"/>
                          <a:cs typeface="+mn-cs"/>
                          <a:sym typeface="Arial"/>
                        </a:rPr>
                        <a:t>•Ciphertext to be decoded </a:t>
                      </a:r>
                    </a:p>
                    <a:p>
                      <a:r>
                        <a:rPr lang="en-US" sz="1600" b="0" i="0" u="none" strike="noStrike" cap="none" dirty="0">
                          <a:solidFill>
                            <a:schemeClr val="tx1"/>
                          </a:solidFill>
                          <a:effectLst/>
                          <a:latin typeface="+mn-lt"/>
                          <a:ea typeface="+mn-ea"/>
                          <a:cs typeface="+mn-cs"/>
                          <a:sym typeface="Arial"/>
                        </a:rPr>
                        <a:t>•Purported ciphertext chosen by cryptanalyst. together with its </a:t>
                      </a:r>
                    </a:p>
                    <a:p>
                      <a:r>
                        <a:rPr lang="en-US" sz="1600" b="0" i="0" u="none" strike="noStrike" cap="none" dirty="0">
                          <a:solidFill>
                            <a:schemeClr val="tx1"/>
                          </a:solidFill>
                          <a:effectLst/>
                          <a:latin typeface="+mn-lt"/>
                          <a:ea typeface="+mn-ea"/>
                          <a:cs typeface="+mn-cs"/>
                          <a:sym typeface="Arial"/>
                        </a:rPr>
                        <a:t>corresponding decrypted plaintext generated with the secret </a:t>
                      </a:r>
                    </a:p>
                    <a:p>
                      <a:r>
                        <a:rPr lang="en-US" sz="1600" b="0" i="0" u="none" strike="noStrike" cap="none" dirty="0">
                          <a:solidFill>
                            <a:schemeClr val="tx1"/>
                          </a:solidFill>
                          <a:effectLst/>
                          <a:latin typeface="+mn-lt"/>
                          <a:ea typeface="+mn-ea"/>
                          <a:cs typeface="+mn-cs"/>
                          <a:sym typeface="Arial"/>
                        </a:rPr>
                        <a:t>key </a:t>
                      </a:r>
                    </a:p>
                  </a:txBody>
                  <a:tcPr/>
                </a:tc>
                <a:extLst>
                  <a:ext uri="{0D108BD9-81ED-4DB2-BD59-A6C34878D82A}">
                    <a16:rowId xmlns:a16="http://schemas.microsoft.com/office/drawing/2014/main" val="951555044"/>
                  </a:ext>
                </a:extLst>
              </a:tr>
              <a:tr h="370840">
                <a:tc>
                  <a:txBody>
                    <a:bodyPr/>
                    <a:lstStyle/>
                    <a:p>
                      <a:r>
                        <a:rPr lang="en-US" sz="1600" b="0" i="0" u="none" strike="noStrike" cap="none" dirty="0">
                          <a:solidFill>
                            <a:schemeClr val="tx1"/>
                          </a:solidFill>
                          <a:effectLst/>
                          <a:latin typeface="+mn-lt"/>
                          <a:ea typeface="+mn-ea"/>
                          <a:cs typeface="+mn-cs"/>
                          <a:sym typeface="Arial"/>
                        </a:rPr>
                        <a:t>Chosen text </a:t>
                      </a:r>
                      <a:endParaRPr lang="en-US" sz="1600" dirty="0"/>
                    </a:p>
                  </a:txBody>
                  <a:tcPr/>
                </a:tc>
                <a:tc>
                  <a:txBody>
                    <a:bodyPr/>
                    <a:lstStyle/>
                    <a:p>
                      <a:r>
                        <a:rPr lang="en-US" sz="1600" b="0" i="0" u="none" strike="noStrike" cap="none" dirty="0">
                          <a:solidFill>
                            <a:schemeClr val="tx1"/>
                          </a:solidFill>
                          <a:effectLst/>
                          <a:latin typeface="+mn-lt"/>
                          <a:ea typeface="+mn-ea"/>
                          <a:cs typeface="+mn-cs"/>
                          <a:sym typeface="Arial"/>
                        </a:rPr>
                        <a:t>•Encryption algorithm </a:t>
                      </a:r>
                    </a:p>
                    <a:p>
                      <a:r>
                        <a:rPr lang="en-US" sz="1600" b="0" i="0" u="none" strike="noStrike" cap="none" dirty="0">
                          <a:solidFill>
                            <a:schemeClr val="tx1"/>
                          </a:solidFill>
                          <a:effectLst/>
                          <a:latin typeface="+mn-lt"/>
                          <a:ea typeface="+mn-ea"/>
                          <a:cs typeface="+mn-cs"/>
                          <a:sym typeface="Arial"/>
                        </a:rPr>
                        <a:t>•Ciphertext to be decoded </a:t>
                      </a:r>
                    </a:p>
                    <a:p>
                      <a:r>
                        <a:rPr lang="en-US" sz="1600" b="0" i="0" u="none" strike="noStrike" cap="none" dirty="0">
                          <a:solidFill>
                            <a:schemeClr val="tx1"/>
                          </a:solidFill>
                          <a:effectLst/>
                          <a:latin typeface="+mn-lt"/>
                          <a:ea typeface="+mn-ea"/>
                          <a:cs typeface="+mn-cs"/>
                          <a:sym typeface="Arial"/>
                        </a:rPr>
                        <a:t>•Plaintext message chosen by cryptanalyst. together with its </a:t>
                      </a:r>
                    </a:p>
                    <a:p>
                      <a:r>
                        <a:rPr lang="en-US" sz="1600" b="0" i="0" u="none" strike="noStrike" cap="none" dirty="0">
                          <a:solidFill>
                            <a:schemeClr val="tx1"/>
                          </a:solidFill>
                          <a:effectLst/>
                          <a:latin typeface="+mn-lt"/>
                          <a:ea typeface="+mn-ea"/>
                          <a:cs typeface="+mn-cs"/>
                          <a:sym typeface="Arial"/>
                        </a:rPr>
                        <a:t>corresponding ciphertext generated with the secret key </a:t>
                      </a:r>
                    </a:p>
                    <a:p>
                      <a:r>
                        <a:rPr lang="en-US" sz="1600" b="0" i="0" u="none" strike="noStrike" cap="none" dirty="0">
                          <a:solidFill>
                            <a:schemeClr val="tx1"/>
                          </a:solidFill>
                          <a:effectLst/>
                          <a:latin typeface="+mn-lt"/>
                          <a:ea typeface="+mn-ea"/>
                          <a:cs typeface="+mn-cs"/>
                          <a:sym typeface="Arial"/>
                        </a:rPr>
                        <a:t>•Purported ciphertext chosen by cryptanalyst. together with its </a:t>
                      </a:r>
                    </a:p>
                    <a:p>
                      <a:r>
                        <a:rPr lang="en-US" sz="1600" b="0" i="0" u="none" strike="noStrike" cap="none" dirty="0">
                          <a:solidFill>
                            <a:schemeClr val="tx1"/>
                          </a:solidFill>
                          <a:effectLst/>
                          <a:latin typeface="+mn-lt"/>
                          <a:ea typeface="+mn-ea"/>
                          <a:cs typeface="+mn-cs"/>
                          <a:sym typeface="Arial"/>
                        </a:rPr>
                        <a:t>corresponding decrypted plaintext generated with the secret </a:t>
                      </a:r>
                    </a:p>
                    <a:p>
                      <a:r>
                        <a:rPr lang="en-US" sz="1600" b="0" i="0" u="none" strike="noStrike" cap="none" dirty="0">
                          <a:solidFill>
                            <a:schemeClr val="tx1"/>
                          </a:solidFill>
                          <a:effectLst/>
                          <a:latin typeface="+mn-lt"/>
                          <a:ea typeface="+mn-ea"/>
                          <a:cs typeface="+mn-cs"/>
                          <a:sym typeface="Arial"/>
                        </a:rPr>
                        <a:t>key </a:t>
                      </a:r>
                    </a:p>
                  </a:txBody>
                  <a:tcPr/>
                </a:tc>
                <a:extLst>
                  <a:ext uri="{0D108BD9-81ED-4DB2-BD59-A6C34878D82A}">
                    <a16:rowId xmlns:a16="http://schemas.microsoft.com/office/drawing/2014/main" val="3851778159"/>
                  </a:ext>
                </a:extLst>
              </a:tr>
            </a:tbl>
          </a:graphicData>
        </a:graphic>
      </p:graphicFrame>
    </p:spTree>
    <p:extLst>
      <p:ext uri="{BB962C8B-B14F-4D97-AF65-F5344CB8AC3E}">
        <p14:creationId xmlns:p14="http://schemas.microsoft.com/office/powerpoint/2010/main" val="98586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Cryptanalysis</a:t>
            </a:r>
          </a:p>
        </p:txBody>
      </p:sp>
      <p:sp>
        <p:nvSpPr>
          <p:cNvPr id="3" name="Content Placeholder 2"/>
          <p:cNvSpPr>
            <a:spLocks noGrp="1"/>
          </p:cNvSpPr>
          <p:nvPr>
            <p:ph sz="quarter" idx="13"/>
          </p:nvPr>
        </p:nvSpPr>
        <p:spPr/>
        <p:txBody>
          <a:bodyPr/>
          <a:lstStyle/>
          <a:p>
            <a:pPr indent="-256032"/>
            <a:r>
              <a:rPr lang="en-US" dirty="0">
                <a:solidFill>
                  <a:schemeClr val="tx2">
                    <a:lumMod val="10000"/>
                  </a:schemeClr>
                </a:solidFill>
              </a:rPr>
              <a:t>An encryption scheme is computationally secure if the ciphertext generated by the scheme meets one or both of the following criteria:</a:t>
            </a:r>
          </a:p>
          <a:p>
            <a:pPr lvl="1" indent="-283464">
              <a:buClr>
                <a:schemeClr val="tx2"/>
              </a:buClr>
            </a:pPr>
            <a:r>
              <a:rPr lang="en-US" dirty="0">
                <a:solidFill>
                  <a:schemeClr val="tx2">
                    <a:lumMod val="10000"/>
                  </a:schemeClr>
                </a:solidFill>
              </a:rPr>
              <a:t>The cost of breaking the cipher exceeds the value of the encrypted information</a:t>
            </a:r>
          </a:p>
          <a:p>
            <a:pPr lvl="1" indent="-283464">
              <a:buClr>
                <a:schemeClr val="tx2"/>
              </a:buClr>
            </a:pPr>
            <a:r>
              <a:rPr lang="en-US" dirty="0">
                <a:solidFill>
                  <a:schemeClr val="tx2">
                    <a:lumMod val="10000"/>
                  </a:schemeClr>
                </a:solidFill>
              </a:rPr>
              <a:t>The time required to break the cipher exceeds the useful lifetime of the information</a:t>
            </a:r>
          </a:p>
        </p:txBody>
      </p:sp>
      <p:pic>
        <p:nvPicPr>
          <p:cNvPr id="4" name="Picture 3" descr="Person looking at magnifying glass"/>
          <p:cNvPicPr>
            <a:picLocks noChangeAspect="1"/>
          </p:cNvPicPr>
          <p:nvPr/>
        </p:nvPicPr>
        <p:blipFill>
          <a:blip r:embed="rId3"/>
          <a:stretch>
            <a:fillRect/>
          </a:stretch>
        </p:blipFill>
        <p:spPr>
          <a:xfrm>
            <a:off x="5941370" y="4653203"/>
            <a:ext cx="1273389" cy="1351351"/>
          </a:xfrm>
          <a:prstGeom prst="rect">
            <a:avLst/>
          </a:prstGeom>
        </p:spPr>
      </p:pic>
    </p:spTree>
    <p:extLst>
      <p:ext uri="{BB962C8B-B14F-4D97-AF65-F5344CB8AC3E}">
        <p14:creationId xmlns:p14="http://schemas.microsoft.com/office/powerpoint/2010/main" val="249947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Brute Force Attack</a:t>
            </a:r>
          </a:p>
        </p:txBody>
      </p:sp>
      <p:sp>
        <p:nvSpPr>
          <p:cNvPr id="5" name="Content Placeholder 4"/>
          <p:cNvSpPr>
            <a:spLocks noGrp="1"/>
          </p:cNvSpPr>
          <p:nvPr>
            <p:ph sz="quarter" idx="13"/>
          </p:nvPr>
        </p:nvSpPr>
        <p:spPr/>
        <p:txBody>
          <a:bodyPr/>
          <a:lstStyle/>
          <a:p>
            <a:r>
              <a:rPr lang="en-AU" sz="2200" dirty="0">
                <a:solidFill>
                  <a:schemeClr val="tx2">
                    <a:lumMod val="10000"/>
                  </a:schemeClr>
                </a:solidFill>
              </a:rPr>
              <a:t>Involves trying every possible key until an intelligible translation of the cipher text into plaintext is obtained</a:t>
            </a:r>
          </a:p>
          <a:p>
            <a:r>
              <a:rPr lang="en-AU" sz="2200" dirty="0">
                <a:solidFill>
                  <a:schemeClr val="tx2">
                    <a:lumMod val="10000"/>
                  </a:schemeClr>
                </a:solidFill>
              </a:rPr>
              <a:t>On average, half of all possible keys must be tried to achieve success</a:t>
            </a:r>
          </a:p>
          <a:p>
            <a:r>
              <a:rPr lang="en-AU" sz="2200" dirty="0">
                <a:solidFill>
                  <a:schemeClr val="tx2">
                    <a:lumMod val="10000"/>
                  </a:schemeClr>
                </a:solidFill>
              </a:rPr>
              <a:t>Unless known plaintext is provided, the analyst must be able to recognize plaintext as plaintext</a:t>
            </a:r>
          </a:p>
          <a:p>
            <a:r>
              <a:rPr lang="en-AU" sz="2200" dirty="0">
                <a:solidFill>
                  <a:schemeClr val="tx2">
                    <a:lumMod val="10000"/>
                  </a:schemeClr>
                </a:solidFill>
              </a:rPr>
              <a:t>To supplement the brute-force approach</a:t>
            </a:r>
          </a:p>
          <a:p>
            <a:pPr lvl="1"/>
            <a:r>
              <a:rPr lang="en-AU" sz="2200" dirty="0">
                <a:solidFill>
                  <a:schemeClr val="tx2">
                    <a:lumMod val="10000"/>
                  </a:schemeClr>
                </a:solidFill>
              </a:rPr>
              <a:t>Some degree of knowledge about the expected plaintext is needed</a:t>
            </a:r>
          </a:p>
          <a:p>
            <a:pPr lvl="1"/>
            <a:r>
              <a:rPr lang="en-AU" sz="2200" dirty="0">
                <a:solidFill>
                  <a:schemeClr val="tx2">
                    <a:lumMod val="10000"/>
                  </a:schemeClr>
                </a:solidFill>
              </a:rPr>
              <a:t>Some means of automatically distinguishing plaintext from garble is also needed</a:t>
            </a:r>
          </a:p>
        </p:txBody>
      </p:sp>
    </p:spTree>
    <p:extLst>
      <p:ext uri="{BB962C8B-B14F-4D97-AF65-F5344CB8AC3E}">
        <p14:creationId xmlns:p14="http://schemas.microsoft.com/office/powerpoint/2010/main" val="402453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sz="3400"/>
              <a:t>Figure 2-2: </a:t>
            </a:r>
            <a:r>
              <a:rPr lang="en-US" sz="3400" dirty="0" err="1"/>
              <a:t>Feistel</a:t>
            </a:r>
            <a:r>
              <a:rPr lang="en-US" sz="3400" dirty="0"/>
              <a:t> Encryption and Decryption (16 Rounds) </a:t>
            </a:r>
          </a:p>
        </p:txBody>
      </p:sp>
      <p:pic>
        <p:nvPicPr>
          <p:cNvPr id="7" name="Picture 6" descr="Encryption and decryption processes. Encryption process: During round 1, input plain text L E sub 0 passes through X OR to R E sub 1, and R E sub 0 passes through F with input K sub 1 to L E sub 1. During round 2, L E sub 1 passes through X OR to R E sub 2, and R E sub 1 passes through F with input K sub 2 to L E sub 2. This processes repeats through round 16. L E sub 16 produces output cipher text R E sub 17, and R E sub 16 produces L E sub 17. Decryption process: This 16-round process is the reverse of the encryption process."/>
          <p:cNvPicPr>
            <a:picLocks noChangeAspect="1"/>
          </p:cNvPicPr>
          <p:nvPr/>
        </p:nvPicPr>
        <p:blipFill rotWithShape="1">
          <a:blip r:embed="rId3"/>
          <a:srcRect t="1819" b="9193"/>
          <a:stretch/>
        </p:blipFill>
        <p:spPr>
          <a:xfrm>
            <a:off x="2526795" y="1450671"/>
            <a:ext cx="4090409" cy="4532486"/>
          </a:xfrm>
          <a:prstGeom prst="rect">
            <a:avLst/>
          </a:prstGeom>
          <a:solidFill>
            <a:sysClr val="window" lastClr="FFFFFF"/>
          </a:solidFill>
        </p:spPr>
      </p:pic>
    </p:spTree>
    <p:extLst>
      <p:ext uri="{BB962C8B-B14F-4D97-AF65-F5344CB8AC3E}">
        <p14:creationId xmlns:p14="http://schemas.microsoft.com/office/powerpoint/2010/main" val="404788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err="1"/>
              <a:t>Feistel</a:t>
            </a:r>
            <a:r>
              <a:rPr lang="en-AU" dirty="0"/>
              <a:t> Cipher Design Elements </a:t>
            </a:r>
            <a:r>
              <a:rPr lang="en-AU" sz="2000" b="0" dirty="0"/>
              <a:t>(1 of 3)</a:t>
            </a:r>
            <a:endParaRPr lang="en-US" dirty="0"/>
          </a:p>
        </p:txBody>
      </p:sp>
      <p:sp>
        <p:nvSpPr>
          <p:cNvPr id="5" name="Content Placeholder 4"/>
          <p:cNvSpPr>
            <a:spLocks noGrp="1"/>
          </p:cNvSpPr>
          <p:nvPr>
            <p:ph sz="quarter" idx="13"/>
          </p:nvPr>
        </p:nvSpPr>
        <p:spPr/>
        <p:txBody>
          <a:bodyPr/>
          <a:lstStyle/>
          <a:p>
            <a:pPr marL="0" indent="0">
              <a:buNone/>
            </a:pPr>
            <a:r>
              <a:rPr lang="en-US" b="1" dirty="0"/>
              <a:t>Block size</a:t>
            </a:r>
          </a:p>
          <a:p>
            <a:pPr>
              <a:buFont typeface="Arial" panose="020B0604020202020204" pitchFamily="34" charset="0"/>
              <a:buChar char="•"/>
            </a:pPr>
            <a:r>
              <a:rPr lang="en-US" dirty="0"/>
              <a:t>Larger block sizes mean greater security but reduced encryption/decryption speed </a:t>
            </a:r>
          </a:p>
          <a:p>
            <a:pPr marL="0" indent="0">
              <a:buNone/>
            </a:pPr>
            <a:r>
              <a:rPr lang="en-US" b="1" dirty="0"/>
              <a:t>Key size</a:t>
            </a:r>
            <a:endParaRPr lang="en-US" dirty="0"/>
          </a:p>
          <a:p>
            <a:pPr>
              <a:buFont typeface="Arial" panose="020B0604020202020204" pitchFamily="34" charset="0"/>
              <a:buChar char="•"/>
            </a:pPr>
            <a:r>
              <a:rPr lang="en-US" dirty="0"/>
              <a:t>Larger key size means greater security but may decrease encryption/decryption speed</a:t>
            </a:r>
          </a:p>
          <a:p>
            <a:pPr marL="0" indent="0">
              <a:buNone/>
            </a:pPr>
            <a:r>
              <a:rPr lang="en-US" b="1" dirty="0"/>
              <a:t>Number of rounds </a:t>
            </a:r>
          </a:p>
          <a:p>
            <a:pPr>
              <a:buFont typeface="Arial" panose="020B0604020202020204" pitchFamily="34" charset="0"/>
              <a:buChar char="•"/>
            </a:pPr>
            <a:r>
              <a:rPr lang="en-US" dirty="0"/>
              <a:t>The essence of a symmetric block cipher is that a single round offers inadequate security but that multiple rounds offer increasing security</a:t>
            </a:r>
          </a:p>
        </p:txBody>
      </p:sp>
    </p:spTree>
    <p:extLst>
      <p:ext uri="{BB962C8B-B14F-4D97-AF65-F5344CB8AC3E}">
        <p14:creationId xmlns:p14="http://schemas.microsoft.com/office/powerpoint/2010/main" val="294064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Feistel</a:t>
            </a:r>
            <a:r>
              <a:rPr lang="en-AU" dirty="0"/>
              <a:t> Cipher Design Elements </a:t>
            </a:r>
            <a:r>
              <a:rPr lang="en-AU" sz="2000" b="0" dirty="0"/>
              <a:t>(2 of 3)</a:t>
            </a:r>
            <a:endParaRPr lang="en-US" dirty="0"/>
          </a:p>
        </p:txBody>
      </p:sp>
      <p:sp>
        <p:nvSpPr>
          <p:cNvPr id="3" name="Content Placeholder 2"/>
          <p:cNvSpPr>
            <a:spLocks noGrp="1"/>
          </p:cNvSpPr>
          <p:nvPr>
            <p:ph sz="quarter" idx="13"/>
          </p:nvPr>
        </p:nvSpPr>
        <p:spPr/>
        <p:txBody>
          <a:bodyPr/>
          <a:lstStyle/>
          <a:p>
            <a:pPr marL="0" indent="0">
              <a:buNone/>
            </a:pPr>
            <a:r>
              <a:rPr lang="en-US" b="1" dirty="0"/>
              <a:t>Sub key generation algorithm</a:t>
            </a:r>
          </a:p>
          <a:p>
            <a:pPr>
              <a:buFont typeface="Arial" panose="020B0604020202020204" pitchFamily="34" charset="0"/>
              <a:buChar char="•"/>
            </a:pPr>
            <a:r>
              <a:rPr lang="en-US" dirty="0"/>
              <a:t>Greater complexity in this algorithm should lead to greater difficulty of cryptanalysis</a:t>
            </a:r>
          </a:p>
          <a:p>
            <a:pPr marL="0" indent="0">
              <a:buNone/>
            </a:pPr>
            <a:r>
              <a:rPr lang="en-US" b="1" dirty="0"/>
              <a:t>Round function </a:t>
            </a:r>
            <a:endParaRPr lang="en-US" dirty="0"/>
          </a:p>
          <a:p>
            <a:pPr>
              <a:buFont typeface="Arial" panose="020B0604020202020204" pitchFamily="34" charset="0"/>
              <a:buChar char="•"/>
            </a:pPr>
            <a:r>
              <a:rPr lang="en-US" dirty="0"/>
              <a:t>Greater complexity generally means greater resistance to cryptanalysis</a:t>
            </a:r>
          </a:p>
        </p:txBody>
      </p:sp>
    </p:spTree>
    <p:extLst>
      <p:ext uri="{BB962C8B-B14F-4D97-AF65-F5344CB8AC3E}">
        <p14:creationId xmlns:p14="http://schemas.microsoft.com/office/powerpoint/2010/main" val="185464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Feistel</a:t>
            </a:r>
            <a:r>
              <a:rPr lang="en-AU" dirty="0"/>
              <a:t> Cipher Design Elements </a:t>
            </a:r>
            <a:r>
              <a:rPr lang="en-AU" sz="2000" b="0" dirty="0"/>
              <a:t>(3 of 3)</a:t>
            </a:r>
            <a:endParaRPr lang="en-US" dirty="0"/>
          </a:p>
        </p:txBody>
      </p:sp>
      <p:sp>
        <p:nvSpPr>
          <p:cNvPr id="3" name="Content Placeholder 2"/>
          <p:cNvSpPr>
            <a:spLocks noGrp="1"/>
          </p:cNvSpPr>
          <p:nvPr>
            <p:ph sz="quarter" idx="13"/>
          </p:nvPr>
        </p:nvSpPr>
        <p:spPr/>
        <p:txBody>
          <a:bodyPr/>
          <a:lstStyle/>
          <a:p>
            <a:pPr marL="0" indent="0">
              <a:buNone/>
            </a:pPr>
            <a:r>
              <a:rPr lang="en-US" b="1" dirty="0"/>
              <a:t>Fast software encryption/decryption</a:t>
            </a:r>
          </a:p>
          <a:p>
            <a:pPr>
              <a:buFont typeface="Arial" panose="020B0604020202020204" pitchFamily="34" charset="0"/>
              <a:buChar char="•"/>
            </a:pPr>
            <a:r>
              <a:rPr lang="en-US" dirty="0"/>
              <a:t>In many cases, encryption is embedded in applications or utility functions in such a way as to preclude a hardware implementation; accordingly, the seed of execution of the algorithm becomes a concern</a:t>
            </a:r>
          </a:p>
          <a:p>
            <a:pPr marL="0" indent="0">
              <a:buNone/>
            </a:pPr>
            <a:r>
              <a:rPr lang="en-US" b="1" dirty="0"/>
              <a:t>Ease of analysis</a:t>
            </a:r>
          </a:p>
          <a:p>
            <a:pPr>
              <a:buFont typeface="Arial" panose="020B0604020202020204" pitchFamily="34" charset="0"/>
              <a:buChar char="•"/>
            </a:pPr>
            <a:r>
              <a:rPr lang="en-US" dirty="0"/>
              <a:t>If the algorithm can be concisely and clearly explained, it is easier to analyze that algorithm for cryptanalytic vulnerabilities and therefore develop a higher level of assurance as to its strength</a:t>
            </a:r>
          </a:p>
        </p:txBody>
      </p:sp>
    </p:spTree>
    <p:extLst>
      <p:ext uri="{BB962C8B-B14F-4D97-AF65-F5344CB8AC3E}">
        <p14:creationId xmlns:p14="http://schemas.microsoft.com/office/powerpoint/2010/main" val="162050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Block Encryption Algorithms</a:t>
            </a:r>
          </a:p>
        </p:txBody>
      </p:sp>
      <p:sp>
        <p:nvSpPr>
          <p:cNvPr id="3" name="Content Placeholder 2"/>
          <p:cNvSpPr>
            <a:spLocks noGrp="1"/>
          </p:cNvSpPr>
          <p:nvPr>
            <p:ph sz="quarter" idx="13"/>
          </p:nvPr>
        </p:nvSpPr>
        <p:spPr/>
        <p:txBody>
          <a:bodyPr/>
          <a:lstStyle/>
          <a:p>
            <a:r>
              <a:rPr lang="en-US" dirty="0">
                <a:solidFill>
                  <a:schemeClr val="tx2">
                    <a:lumMod val="10000"/>
                  </a:schemeClr>
                </a:solidFill>
              </a:rPr>
              <a:t>Block cipher</a:t>
            </a:r>
          </a:p>
          <a:p>
            <a:pPr lvl="1"/>
            <a:r>
              <a:rPr lang="en-US" dirty="0">
                <a:solidFill>
                  <a:schemeClr val="tx2">
                    <a:lumMod val="10000"/>
                  </a:schemeClr>
                </a:solidFill>
              </a:rPr>
              <a:t>The most commonly used symmetric encryption algorithms</a:t>
            </a:r>
          </a:p>
          <a:p>
            <a:pPr lvl="1"/>
            <a:r>
              <a:rPr lang="en-US" dirty="0">
                <a:solidFill>
                  <a:schemeClr val="tx2">
                    <a:lumMod val="10000"/>
                  </a:schemeClr>
                </a:solidFill>
              </a:rPr>
              <a:t>Processes the plaintext input in fixed-sized blocks and produces a block of ciphertext of equal size for each plaintext block</a:t>
            </a:r>
          </a:p>
          <a:p>
            <a:pPr marL="256032" lvl="1" indent="-256032">
              <a:spcBef>
                <a:spcPts val="1500"/>
              </a:spcBef>
              <a:buFont typeface="Arial" panose="020B0604020202020204" pitchFamily="34" charset="0"/>
              <a:buChar char="•"/>
            </a:pPr>
            <a:r>
              <a:rPr lang="en-US" dirty="0">
                <a:solidFill>
                  <a:schemeClr val="tx1"/>
                </a:solidFill>
              </a:rPr>
              <a:t>The three most important symmetric block ciphers</a:t>
            </a:r>
          </a:p>
          <a:p>
            <a:pPr marL="740664" lvl="0" indent="-283464">
              <a:spcBef>
                <a:spcPts val="600"/>
              </a:spcBef>
              <a:buFont typeface="Arial" panose="020B0604020202020204" pitchFamily="34" charset="0"/>
              <a:buChar char="–"/>
            </a:pPr>
            <a:r>
              <a:rPr lang="en-US" dirty="0">
                <a:solidFill>
                  <a:schemeClr val="tx2">
                    <a:lumMod val="10000"/>
                  </a:schemeClr>
                </a:solidFill>
              </a:rPr>
              <a:t>Data Encryption Standard (D</a:t>
            </a:r>
            <a:r>
              <a:rPr lang="en-US" sz="100" dirty="0">
                <a:solidFill>
                  <a:schemeClr val="tx2">
                    <a:lumMod val="10000"/>
                  </a:schemeClr>
                </a:solidFill>
              </a:rPr>
              <a:t> </a:t>
            </a:r>
            <a:r>
              <a:rPr lang="en-US" dirty="0">
                <a:solidFill>
                  <a:schemeClr val="tx2">
                    <a:lumMod val="10000"/>
                  </a:schemeClr>
                </a:solidFill>
              </a:rPr>
              <a:t>E</a:t>
            </a:r>
            <a:r>
              <a:rPr lang="en-US" sz="100" dirty="0">
                <a:solidFill>
                  <a:schemeClr val="tx2">
                    <a:lumMod val="10000"/>
                  </a:schemeClr>
                </a:solidFill>
              </a:rPr>
              <a:t> </a:t>
            </a:r>
            <a:r>
              <a:rPr lang="en-US" dirty="0">
                <a:solidFill>
                  <a:schemeClr val="tx2">
                    <a:lumMod val="10000"/>
                  </a:schemeClr>
                </a:solidFill>
              </a:rPr>
              <a:t>S)</a:t>
            </a:r>
          </a:p>
          <a:p>
            <a:pPr marL="740664" lvl="0" indent="-283464">
              <a:spcBef>
                <a:spcPts val="600"/>
              </a:spcBef>
              <a:buFont typeface="Arial" panose="020B0604020202020204" pitchFamily="34" charset="0"/>
              <a:buChar char="–"/>
            </a:pPr>
            <a:r>
              <a:rPr lang="en-US" dirty="0">
                <a:solidFill>
                  <a:schemeClr val="tx2">
                    <a:lumMod val="10000"/>
                  </a:schemeClr>
                </a:solidFill>
              </a:rPr>
              <a:t>Triple DES (3</a:t>
            </a:r>
            <a:r>
              <a:rPr lang="en-US" sz="100" dirty="0">
                <a:solidFill>
                  <a:schemeClr val="tx2">
                    <a:lumMod val="10000"/>
                  </a:schemeClr>
                </a:solidFill>
              </a:rPr>
              <a:t> </a:t>
            </a:r>
            <a:r>
              <a:rPr lang="en-US" dirty="0">
                <a:solidFill>
                  <a:schemeClr val="tx2">
                    <a:lumMod val="10000"/>
                  </a:schemeClr>
                </a:solidFill>
              </a:rPr>
              <a:t>D</a:t>
            </a:r>
            <a:r>
              <a:rPr lang="en-US" sz="100" dirty="0">
                <a:solidFill>
                  <a:schemeClr val="tx2">
                    <a:lumMod val="10000"/>
                  </a:schemeClr>
                </a:solidFill>
              </a:rPr>
              <a:t> </a:t>
            </a:r>
            <a:r>
              <a:rPr lang="en-US" dirty="0">
                <a:solidFill>
                  <a:schemeClr val="tx2">
                    <a:lumMod val="10000"/>
                  </a:schemeClr>
                </a:solidFill>
              </a:rPr>
              <a:t>E</a:t>
            </a:r>
            <a:r>
              <a:rPr lang="en-US" sz="100" dirty="0">
                <a:solidFill>
                  <a:schemeClr val="tx2">
                    <a:lumMod val="10000"/>
                  </a:schemeClr>
                </a:solidFill>
              </a:rPr>
              <a:t> </a:t>
            </a:r>
            <a:r>
              <a:rPr lang="en-US" dirty="0">
                <a:solidFill>
                  <a:schemeClr val="tx2">
                    <a:lumMod val="10000"/>
                  </a:schemeClr>
                </a:solidFill>
              </a:rPr>
              <a:t>S)</a:t>
            </a:r>
          </a:p>
          <a:p>
            <a:pPr marL="740664" lvl="0" indent="-283464">
              <a:spcBef>
                <a:spcPts val="600"/>
              </a:spcBef>
              <a:buFont typeface="Arial" panose="020B0604020202020204" pitchFamily="34" charset="0"/>
              <a:buChar char="–"/>
            </a:pPr>
            <a:r>
              <a:rPr lang="en-US" dirty="0">
                <a:solidFill>
                  <a:schemeClr val="tx2">
                    <a:lumMod val="10000"/>
                  </a:schemeClr>
                </a:solidFill>
              </a:rPr>
              <a:t>Advanced Encryption Standard (A</a:t>
            </a:r>
            <a:r>
              <a:rPr lang="en-US" sz="100" dirty="0">
                <a:solidFill>
                  <a:schemeClr val="tx2">
                    <a:lumMod val="10000"/>
                  </a:schemeClr>
                </a:solidFill>
              </a:rPr>
              <a:t> </a:t>
            </a:r>
            <a:r>
              <a:rPr lang="en-US" dirty="0">
                <a:solidFill>
                  <a:schemeClr val="tx2">
                    <a:lumMod val="10000"/>
                  </a:schemeClr>
                </a:solidFill>
              </a:rPr>
              <a:t>E</a:t>
            </a:r>
            <a:r>
              <a:rPr lang="en-US" sz="100" dirty="0">
                <a:solidFill>
                  <a:schemeClr val="tx2">
                    <a:lumMod val="10000"/>
                  </a:schemeClr>
                </a:solidFill>
              </a:rPr>
              <a:t> </a:t>
            </a:r>
            <a:r>
              <a:rPr lang="en-US" dirty="0">
                <a:solidFill>
                  <a:schemeClr val="tx2">
                    <a:lumMod val="10000"/>
                  </a:schemeClr>
                </a:solidFill>
              </a:rPr>
              <a:t>S)</a:t>
            </a:r>
          </a:p>
        </p:txBody>
      </p:sp>
    </p:spTree>
    <p:extLst>
      <p:ext uri="{BB962C8B-B14F-4D97-AF65-F5344CB8AC3E}">
        <p14:creationId xmlns:p14="http://schemas.microsoft.com/office/powerpoint/2010/main" val="1123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Encryption Standard (</a:t>
            </a:r>
            <a:r>
              <a:rPr lang="en-US" dirty="0"/>
              <a:t>D</a:t>
            </a:r>
            <a:r>
              <a:rPr lang="en-US" sz="100" dirty="0"/>
              <a:t> </a:t>
            </a:r>
            <a:r>
              <a:rPr lang="en-US" dirty="0"/>
              <a:t>E</a:t>
            </a:r>
            <a:r>
              <a:rPr lang="en-US" sz="100" dirty="0"/>
              <a:t> </a:t>
            </a:r>
            <a:r>
              <a:rPr lang="en-US" dirty="0"/>
              <a:t>S</a:t>
            </a:r>
            <a:r>
              <a:rPr lang="en-AU" dirty="0"/>
              <a:t>)</a:t>
            </a:r>
            <a:endParaRPr lang="en-US" dirty="0"/>
          </a:p>
        </p:txBody>
      </p:sp>
      <p:sp>
        <p:nvSpPr>
          <p:cNvPr id="3" name="Content Placeholder 2"/>
          <p:cNvSpPr>
            <a:spLocks noGrp="1"/>
          </p:cNvSpPr>
          <p:nvPr>
            <p:ph sz="quarter" idx="13"/>
          </p:nvPr>
        </p:nvSpPr>
        <p:spPr/>
        <p:txBody>
          <a:bodyPr/>
          <a:lstStyle/>
          <a:p>
            <a:r>
              <a:rPr lang="en-AU" dirty="0">
                <a:solidFill>
                  <a:schemeClr val="tx2">
                    <a:lumMod val="10000"/>
                  </a:schemeClr>
                </a:solidFill>
              </a:rPr>
              <a:t>Most widely used encryption scheme</a:t>
            </a:r>
          </a:p>
          <a:p>
            <a:r>
              <a:rPr lang="en-AU" dirty="0">
                <a:solidFill>
                  <a:schemeClr val="tx2">
                    <a:lumMod val="10000"/>
                  </a:schemeClr>
                </a:solidFill>
              </a:rPr>
              <a:t>Issued in 1977 as Federal Information Processing Standard 46 (F</a:t>
            </a:r>
            <a:r>
              <a:rPr lang="en-AU" sz="100" dirty="0">
                <a:solidFill>
                  <a:schemeClr val="tx2">
                    <a:lumMod val="10000"/>
                  </a:schemeClr>
                </a:solidFill>
              </a:rPr>
              <a:t> </a:t>
            </a:r>
            <a:r>
              <a:rPr lang="en-AU" dirty="0">
                <a:solidFill>
                  <a:schemeClr val="tx2">
                    <a:lumMod val="10000"/>
                  </a:schemeClr>
                </a:solidFill>
              </a:rPr>
              <a:t>I</a:t>
            </a:r>
            <a:r>
              <a:rPr lang="en-AU" sz="100" dirty="0">
                <a:solidFill>
                  <a:schemeClr val="tx2">
                    <a:lumMod val="10000"/>
                  </a:schemeClr>
                </a:solidFill>
              </a:rPr>
              <a:t> </a:t>
            </a:r>
            <a:r>
              <a:rPr lang="en-AU" dirty="0">
                <a:solidFill>
                  <a:schemeClr val="tx2">
                    <a:lumMod val="10000"/>
                  </a:schemeClr>
                </a:solidFill>
              </a:rPr>
              <a:t>P</a:t>
            </a:r>
            <a:r>
              <a:rPr lang="en-AU" sz="100" dirty="0">
                <a:solidFill>
                  <a:schemeClr val="tx2">
                    <a:lumMod val="10000"/>
                  </a:schemeClr>
                </a:solidFill>
              </a:rPr>
              <a:t> </a:t>
            </a:r>
            <a:r>
              <a:rPr lang="en-AU" dirty="0">
                <a:solidFill>
                  <a:schemeClr val="tx2">
                    <a:lumMod val="10000"/>
                  </a:schemeClr>
                </a:solidFill>
              </a:rPr>
              <a:t>S 46) by the National Institute of Standards and Technology (N</a:t>
            </a:r>
            <a:r>
              <a:rPr lang="en-AU" sz="100" dirty="0">
                <a:solidFill>
                  <a:schemeClr val="tx2">
                    <a:lumMod val="10000"/>
                  </a:schemeClr>
                </a:solidFill>
              </a:rPr>
              <a:t> </a:t>
            </a:r>
            <a:r>
              <a:rPr lang="en-AU" dirty="0">
                <a:solidFill>
                  <a:schemeClr val="tx2">
                    <a:lumMod val="10000"/>
                  </a:schemeClr>
                </a:solidFill>
              </a:rPr>
              <a:t>I</a:t>
            </a:r>
            <a:r>
              <a:rPr lang="en-AU" sz="100" dirty="0">
                <a:solidFill>
                  <a:schemeClr val="tx2">
                    <a:lumMod val="10000"/>
                  </a:schemeClr>
                </a:solidFill>
              </a:rPr>
              <a:t> </a:t>
            </a:r>
            <a:r>
              <a:rPr lang="en-AU" dirty="0">
                <a:solidFill>
                  <a:schemeClr val="tx2">
                    <a:lumMod val="10000"/>
                  </a:schemeClr>
                </a:solidFill>
              </a:rPr>
              <a:t>S</a:t>
            </a:r>
            <a:r>
              <a:rPr lang="en-AU" sz="100" dirty="0">
                <a:solidFill>
                  <a:schemeClr val="tx2">
                    <a:lumMod val="10000"/>
                  </a:schemeClr>
                </a:solidFill>
              </a:rPr>
              <a:t> </a:t>
            </a:r>
            <a:r>
              <a:rPr lang="en-AU" dirty="0">
                <a:solidFill>
                  <a:schemeClr val="tx2">
                    <a:lumMod val="10000"/>
                  </a:schemeClr>
                </a:solidFill>
              </a:rPr>
              <a:t>T)</a:t>
            </a:r>
          </a:p>
          <a:p>
            <a:r>
              <a:rPr lang="en-AU" dirty="0">
                <a:solidFill>
                  <a:schemeClr val="tx2">
                    <a:lumMod val="10000"/>
                  </a:schemeClr>
                </a:solidFill>
              </a:rPr>
              <a:t>The algorithm itself is referred to as the Data Encryption Algorithm (D</a:t>
            </a:r>
            <a:r>
              <a:rPr lang="en-AU" sz="100" dirty="0">
                <a:solidFill>
                  <a:schemeClr val="tx2">
                    <a:lumMod val="10000"/>
                  </a:schemeClr>
                </a:solidFill>
              </a:rPr>
              <a:t> </a:t>
            </a:r>
            <a:r>
              <a:rPr lang="en-AU" dirty="0">
                <a:solidFill>
                  <a:schemeClr val="tx2">
                    <a:lumMod val="10000"/>
                  </a:schemeClr>
                </a:solidFill>
              </a:rPr>
              <a:t>E</a:t>
            </a:r>
            <a:r>
              <a:rPr lang="en-AU" sz="100" dirty="0">
                <a:solidFill>
                  <a:schemeClr val="tx2">
                    <a:lumMod val="10000"/>
                  </a:schemeClr>
                </a:solidFill>
              </a:rPr>
              <a:t> </a:t>
            </a:r>
            <a:r>
              <a:rPr lang="en-AU" dirty="0">
                <a:solidFill>
                  <a:schemeClr val="tx2">
                    <a:lumMod val="10000"/>
                  </a:schemeClr>
                </a:solidFill>
              </a:rPr>
              <a:t>A)</a:t>
            </a:r>
          </a:p>
        </p:txBody>
      </p:sp>
      <p:pic>
        <p:nvPicPr>
          <p:cNvPr id="4" name="Picture 3" descr="Computer"/>
          <p:cNvPicPr>
            <a:picLocks noChangeAspect="1"/>
          </p:cNvPicPr>
          <p:nvPr/>
        </p:nvPicPr>
        <p:blipFill>
          <a:blip r:embed="rId3"/>
          <a:stretch>
            <a:fillRect/>
          </a:stretch>
        </p:blipFill>
        <p:spPr>
          <a:xfrm>
            <a:off x="6743480" y="4721086"/>
            <a:ext cx="1441872" cy="990599"/>
          </a:xfrm>
          <a:prstGeom prst="rect">
            <a:avLst/>
          </a:prstGeom>
        </p:spPr>
      </p:pic>
    </p:spTree>
    <p:extLst>
      <p:ext uri="{BB962C8B-B14F-4D97-AF65-F5344CB8AC3E}">
        <p14:creationId xmlns:p14="http://schemas.microsoft.com/office/powerpoint/2010/main" val="290775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sz="100" dirty="0"/>
              <a:t> </a:t>
            </a:r>
            <a:r>
              <a:rPr lang="en-US" dirty="0"/>
              <a:t>E</a:t>
            </a:r>
            <a:r>
              <a:rPr lang="en-US" sz="100" dirty="0"/>
              <a:t> </a:t>
            </a:r>
            <a:r>
              <a:rPr lang="en-US" dirty="0"/>
              <a:t>S Algorithm </a:t>
            </a:r>
            <a:r>
              <a:rPr lang="en-US" sz="2000" b="0" dirty="0"/>
              <a:t>(1 of 2)</a:t>
            </a:r>
            <a:endParaRPr lang="en-US" dirty="0"/>
          </a:p>
        </p:txBody>
      </p:sp>
      <p:sp>
        <p:nvSpPr>
          <p:cNvPr id="3" name="Content Placeholder 2"/>
          <p:cNvSpPr>
            <a:spLocks noGrp="1"/>
          </p:cNvSpPr>
          <p:nvPr>
            <p:ph sz="quarter" idx="13"/>
          </p:nvPr>
        </p:nvSpPr>
        <p:spPr/>
        <p:txBody>
          <a:bodyPr/>
          <a:lstStyle/>
          <a:p>
            <a:r>
              <a:rPr lang="en-US" dirty="0">
                <a:solidFill>
                  <a:schemeClr val="tx2">
                    <a:lumMod val="10000"/>
                  </a:schemeClr>
                </a:solidFill>
              </a:rPr>
              <a:t>Description of the algorithm:</a:t>
            </a:r>
          </a:p>
          <a:p>
            <a:pPr lvl="1"/>
            <a:r>
              <a:rPr lang="en-US" dirty="0">
                <a:solidFill>
                  <a:schemeClr val="tx2">
                    <a:lumMod val="10000"/>
                  </a:schemeClr>
                </a:solidFill>
              </a:rPr>
              <a:t>Plaintext is 64 bits in length</a:t>
            </a:r>
          </a:p>
          <a:p>
            <a:pPr lvl="1"/>
            <a:r>
              <a:rPr lang="en-US" dirty="0">
                <a:solidFill>
                  <a:schemeClr val="tx2">
                    <a:lumMod val="10000"/>
                  </a:schemeClr>
                </a:solidFill>
              </a:rPr>
              <a:t>Key is 56 bits in length</a:t>
            </a:r>
          </a:p>
          <a:p>
            <a:pPr lvl="1"/>
            <a:r>
              <a:rPr lang="en-US" dirty="0">
                <a:solidFill>
                  <a:schemeClr val="tx2">
                    <a:lumMod val="10000"/>
                  </a:schemeClr>
                </a:solidFill>
              </a:rPr>
              <a:t>Structure is a minor variation of the </a:t>
            </a:r>
            <a:r>
              <a:rPr lang="en-US" dirty="0" err="1">
                <a:solidFill>
                  <a:schemeClr val="tx2">
                    <a:lumMod val="10000"/>
                  </a:schemeClr>
                </a:solidFill>
              </a:rPr>
              <a:t>Feistel</a:t>
            </a:r>
            <a:r>
              <a:rPr lang="en-US" dirty="0">
                <a:solidFill>
                  <a:schemeClr val="tx2">
                    <a:lumMod val="10000"/>
                  </a:schemeClr>
                </a:solidFill>
              </a:rPr>
              <a:t> network</a:t>
            </a:r>
          </a:p>
          <a:p>
            <a:pPr lvl="1"/>
            <a:r>
              <a:rPr lang="en-US" dirty="0">
                <a:solidFill>
                  <a:schemeClr val="tx2">
                    <a:lumMod val="10000"/>
                  </a:schemeClr>
                </a:solidFill>
              </a:rPr>
              <a:t>There are 16 rounds of processing</a:t>
            </a:r>
          </a:p>
          <a:p>
            <a:pPr lvl="1"/>
            <a:r>
              <a:rPr lang="en-US" dirty="0">
                <a:solidFill>
                  <a:schemeClr val="tx2">
                    <a:lumMod val="10000"/>
                  </a:schemeClr>
                </a:solidFill>
              </a:rPr>
              <a:t>Process of decryption is essentially the same as the encryption process</a:t>
            </a:r>
          </a:p>
        </p:txBody>
      </p:sp>
    </p:spTree>
    <p:extLst>
      <p:ext uri="{BB962C8B-B14F-4D97-AF65-F5344CB8AC3E}">
        <p14:creationId xmlns:p14="http://schemas.microsoft.com/office/powerpoint/2010/main" val="225593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B34D0-C8E0-84DC-A2CE-981B289AC2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EDE004-2B26-4B20-F088-AEF0140D94B0}"/>
              </a:ext>
            </a:extLst>
          </p:cNvPr>
          <p:cNvSpPr>
            <a:spLocks noGrp="1"/>
          </p:cNvSpPr>
          <p:nvPr>
            <p:ph type="title"/>
          </p:nvPr>
        </p:nvSpPr>
        <p:spPr/>
        <p:txBody>
          <a:bodyPr/>
          <a:lstStyle/>
          <a:p>
            <a:r>
              <a:rPr lang="en-US" dirty="0"/>
              <a:t>Symmetric encryption</a:t>
            </a:r>
            <a:endParaRPr lang="en-US" sz="3400" dirty="0"/>
          </a:p>
        </p:txBody>
      </p:sp>
      <p:sp>
        <p:nvSpPr>
          <p:cNvPr id="5" name="Content Placeholder 4">
            <a:extLst>
              <a:ext uri="{FF2B5EF4-FFF2-40B4-BE49-F238E27FC236}">
                <a16:creationId xmlns:a16="http://schemas.microsoft.com/office/drawing/2014/main" id="{F5A946FA-2841-5166-DF88-397795EA515C}"/>
              </a:ext>
            </a:extLst>
          </p:cNvPr>
          <p:cNvSpPr>
            <a:spLocks noGrp="1"/>
          </p:cNvSpPr>
          <p:nvPr>
            <p:ph sz="quarter" idx="13"/>
          </p:nvPr>
        </p:nvSpPr>
        <p:spPr/>
        <p:txBody>
          <a:bodyPr/>
          <a:lstStyle/>
          <a:p>
            <a:pPr indent="-256032"/>
            <a:r>
              <a:rPr lang="en-US" sz="2400" dirty="0">
                <a:solidFill>
                  <a:schemeClr val="tx2">
                    <a:lumMod val="10000"/>
                  </a:schemeClr>
                </a:solidFill>
                <a:latin typeface="+mn-lt"/>
              </a:rPr>
              <a:t>Also known as conventional encryption, single-key encryption, and secret-key encryption.</a:t>
            </a:r>
          </a:p>
          <a:p>
            <a:pPr indent="-256032"/>
            <a:r>
              <a:rPr lang="en-US" dirty="0">
                <a:solidFill>
                  <a:schemeClr val="tx2">
                    <a:lumMod val="10000"/>
                  </a:schemeClr>
                </a:solidFill>
              </a:rPr>
              <a:t>Most widely used encryption scheme.</a:t>
            </a:r>
            <a:endParaRPr lang="en-US" sz="2400" dirty="0">
              <a:solidFill>
                <a:schemeClr val="tx2">
                  <a:lumMod val="10000"/>
                </a:schemeClr>
              </a:solidFill>
              <a:latin typeface="+mn-lt"/>
            </a:endParaRPr>
          </a:p>
        </p:txBody>
      </p:sp>
    </p:spTree>
    <p:extLst>
      <p:ext uri="{BB962C8B-B14F-4D97-AF65-F5344CB8AC3E}">
        <p14:creationId xmlns:p14="http://schemas.microsoft.com/office/powerpoint/2010/main" val="17742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sz="100" dirty="0"/>
              <a:t> </a:t>
            </a:r>
            <a:r>
              <a:rPr lang="en-US" dirty="0"/>
              <a:t>E</a:t>
            </a:r>
            <a:r>
              <a:rPr lang="en-US" sz="100" dirty="0"/>
              <a:t> </a:t>
            </a:r>
            <a:r>
              <a:rPr lang="en-US" dirty="0"/>
              <a:t>S Algorithm </a:t>
            </a:r>
            <a:r>
              <a:rPr lang="en-US" sz="2000" b="0" dirty="0"/>
              <a:t>(2 of 2)</a:t>
            </a:r>
            <a:endParaRPr lang="en-US" dirty="0"/>
          </a:p>
        </p:txBody>
      </p:sp>
      <p:sp>
        <p:nvSpPr>
          <p:cNvPr id="3" name="Content Placeholder 2"/>
          <p:cNvSpPr>
            <a:spLocks noGrp="1"/>
          </p:cNvSpPr>
          <p:nvPr>
            <p:ph sz="quarter" idx="13"/>
          </p:nvPr>
        </p:nvSpPr>
        <p:spPr/>
        <p:txBody>
          <a:bodyPr/>
          <a:lstStyle/>
          <a:p>
            <a:r>
              <a:rPr lang="en-US" dirty="0">
                <a:solidFill>
                  <a:schemeClr val="tx2">
                    <a:lumMod val="10000"/>
                  </a:schemeClr>
                </a:solidFill>
              </a:rPr>
              <a:t>The strength of D</a:t>
            </a:r>
            <a:r>
              <a:rPr lang="en-US" sz="100" dirty="0">
                <a:solidFill>
                  <a:schemeClr val="tx2">
                    <a:lumMod val="10000"/>
                  </a:schemeClr>
                </a:solidFill>
              </a:rPr>
              <a:t> </a:t>
            </a:r>
            <a:r>
              <a:rPr lang="en-US" dirty="0">
                <a:solidFill>
                  <a:schemeClr val="tx2">
                    <a:lumMod val="10000"/>
                  </a:schemeClr>
                </a:solidFill>
              </a:rPr>
              <a:t>E</a:t>
            </a:r>
            <a:r>
              <a:rPr lang="en-US" sz="100" dirty="0">
                <a:solidFill>
                  <a:schemeClr val="tx2">
                    <a:lumMod val="10000"/>
                  </a:schemeClr>
                </a:solidFill>
              </a:rPr>
              <a:t> </a:t>
            </a:r>
            <a:r>
              <a:rPr lang="en-US" dirty="0">
                <a:solidFill>
                  <a:schemeClr val="tx2">
                    <a:lumMod val="10000"/>
                  </a:schemeClr>
                </a:solidFill>
              </a:rPr>
              <a:t>S:</a:t>
            </a:r>
          </a:p>
          <a:p>
            <a:pPr lvl="1"/>
            <a:r>
              <a:rPr lang="en-US" dirty="0">
                <a:solidFill>
                  <a:schemeClr val="tx2">
                    <a:lumMod val="10000"/>
                  </a:schemeClr>
                </a:solidFill>
              </a:rPr>
              <a:t>Concerns fall into two categories</a:t>
            </a:r>
          </a:p>
          <a:p>
            <a:pPr lvl="2"/>
            <a:r>
              <a:rPr lang="en-US" dirty="0">
                <a:solidFill>
                  <a:schemeClr val="tx2">
                    <a:lumMod val="10000"/>
                  </a:schemeClr>
                </a:solidFill>
              </a:rPr>
              <a:t>The algorithm itself</a:t>
            </a:r>
          </a:p>
          <a:p>
            <a:pPr lvl="3">
              <a:buClr>
                <a:schemeClr val="tx2"/>
              </a:buClr>
            </a:pPr>
            <a:r>
              <a:rPr lang="en-US" dirty="0">
                <a:solidFill>
                  <a:schemeClr val="tx2">
                    <a:lumMod val="10000"/>
                  </a:schemeClr>
                </a:solidFill>
              </a:rPr>
              <a:t>Refers to the possibility that cryptanalysis is possible by exploiting the characteristics of the algorithm</a:t>
            </a:r>
          </a:p>
          <a:p>
            <a:pPr lvl="2"/>
            <a:r>
              <a:rPr lang="en-US" dirty="0">
                <a:solidFill>
                  <a:schemeClr val="tx2">
                    <a:lumMod val="10000"/>
                  </a:schemeClr>
                </a:solidFill>
              </a:rPr>
              <a:t>The use of a 56-bit key</a:t>
            </a:r>
          </a:p>
          <a:p>
            <a:pPr lvl="3">
              <a:buClr>
                <a:schemeClr val="tx2"/>
              </a:buClr>
            </a:pPr>
            <a:r>
              <a:rPr lang="en-US" dirty="0">
                <a:solidFill>
                  <a:schemeClr val="tx2">
                    <a:lumMod val="10000"/>
                  </a:schemeClr>
                </a:solidFill>
              </a:rPr>
              <a:t>Speed of commercial, off-the-shelf processors threatens the security</a:t>
            </a:r>
          </a:p>
        </p:txBody>
      </p:sp>
    </p:spTree>
    <p:extLst>
      <p:ext uri="{BB962C8B-B14F-4D97-AF65-F5344CB8AC3E}">
        <p14:creationId xmlns:p14="http://schemas.microsoft.com/office/powerpoint/2010/main" val="21893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2-2: Average Time Required for Exhaustive Key Search </a:t>
            </a:r>
          </a:p>
        </p:txBody>
      </p:sp>
      <p:graphicFrame>
        <p:nvGraphicFramePr>
          <p:cNvPr id="4" name="Table 3"/>
          <p:cNvGraphicFramePr>
            <a:graphicFrameLocks noGrp="1"/>
          </p:cNvGraphicFramePr>
          <p:nvPr/>
        </p:nvGraphicFramePr>
        <p:xfrm>
          <a:off x="457200" y="2136140"/>
          <a:ext cx="8229600" cy="2372360"/>
        </p:xfrm>
        <a:graphic>
          <a:graphicData uri="http://schemas.openxmlformats.org/drawingml/2006/table">
            <a:tbl>
              <a:tblPr firstRow="1" bandRow="1">
                <a:tableStyleId>{5940675A-B579-460E-94D1-54222C63F5DA}</a:tableStyleId>
              </a:tblPr>
              <a:tblGrid>
                <a:gridCol w="1026543">
                  <a:extLst>
                    <a:ext uri="{9D8B030D-6E8A-4147-A177-3AD203B41FA5}">
                      <a16:colId xmlns:a16="http://schemas.microsoft.com/office/drawing/2014/main" val="215897138"/>
                    </a:ext>
                  </a:extLst>
                </a:gridCol>
                <a:gridCol w="1190446">
                  <a:extLst>
                    <a:ext uri="{9D8B030D-6E8A-4147-A177-3AD203B41FA5}">
                      <a16:colId xmlns:a16="http://schemas.microsoft.com/office/drawing/2014/main" val="3759023746"/>
                    </a:ext>
                  </a:extLst>
                </a:gridCol>
                <a:gridCol w="1915064">
                  <a:extLst>
                    <a:ext uri="{9D8B030D-6E8A-4147-A177-3AD203B41FA5}">
                      <a16:colId xmlns:a16="http://schemas.microsoft.com/office/drawing/2014/main" val="2401862965"/>
                    </a:ext>
                  </a:extLst>
                </a:gridCol>
                <a:gridCol w="2122098">
                  <a:extLst>
                    <a:ext uri="{9D8B030D-6E8A-4147-A177-3AD203B41FA5}">
                      <a16:colId xmlns:a16="http://schemas.microsoft.com/office/drawing/2014/main" val="1626830104"/>
                    </a:ext>
                  </a:extLst>
                </a:gridCol>
                <a:gridCol w="1975449">
                  <a:extLst>
                    <a:ext uri="{9D8B030D-6E8A-4147-A177-3AD203B41FA5}">
                      <a16:colId xmlns:a16="http://schemas.microsoft.com/office/drawing/2014/main" val="1015919038"/>
                    </a:ext>
                  </a:extLst>
                </a:gridCol>
              </a:tblGrid>
              <a:tr h="370840">
                <a:tc>
                  <a:txBody>
                    <a:bodyPr/>
                    <a:lstStyle/>
                    <a:p>
                      <a:r>
                        <a:rPr lang="en-US" sz="1400" b="1" i="0" u="none" strike="noStrike" cap="none" dirty="0">
                          <a:solidFill>
                            <a:schemeClr val="tx1"/>
                          </a:solidFill>
                          <a:effectLst/>
                          <a:latin typeface="+mn-lt"/>
                          <a:ea typeface="+mn-ea"/>
                          <a:cs typeface="+mn-cs"/>
                          <a:sym typeface="Arial"/>
                        </a:rPr>
                        <a:t>Key size (bits) </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tx1"/>
                          </a:solidFill>
                          <a:effectLst/>
                          <a:latin typeface="+mn-lt"/>
                          <a:ea typeface="+mn-ea"/>
                          <a:cs typeface="+mn-cs"/>
                          <a:sym typeface="Arial"/>
                        </a:rPr>
                        <a:t>Cipher</a:t>
                      </a:r>
                    </a:p>
                  </a:txBody>
                  <a:tcPr/>
                </a:tc>
                <a:tc>
                  <a:txBody>
                    <a:bodyPr/>
                    <a:lstStyle/>
                    <a:p>
                      <a:r>
                        <a:rPr lang="en-US" sz="1400" b="1" i="0" u="none" strike="noStrike" cap="none" dirty="0">
                          <a:solidFill>
                            <a:schemeClr val="tx1"/>
                          </a:solidFill>
                          <a:effectLst/>
                          <a:latin typeface="+mn-lt"/>
                          <a:ea typeface="+mn-ea"/>
                          <a:cs typeface="+mn-cs"/>
                          <a:sym typeface="Arial"/>
                        </a:rPr>
                        <a:t>Number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tx1"/>
                          </a:solidFill>
                          <a:effectLst/>
                          <a:latin typeface="+mn-lt"/>
                          <a:ea typeface="+mn-ea"/>
                          <a:cs typeface="+mn-cs"/>
                          <a:sym typeface="Arial"/>
                        </a:rPr>
                        <a:t>Alternative Keys </a:t>
                      </a:r>
                    </a:p>
                  </a:txBody>
                  <a:tcPr/>
                </a:tc>
                <a:tc>
                  <a:txBody>
                    <a:bodyPr/>
                    <a:lstStyle/>
                    <a:p>
                      <a:r>
                        <a:rPr lang="en-US" sz="1400" b="1" dirty="0"/>
                        <a:t>Time Required at </a:t>
                      </a:r>
                      <a:r>
                        <a:rPr lang="en-US" sz="100" b="0" i="0" u="none" strike="noStrike" cap="none" dirty="0">
                          <a:solidFill>
                            <a:schemeClr val="bg1"/>
                          </a:solidFill>
                          <a:effectLst/>
                          <a:latin typeface="+mn-lt"/>
                          <a:ea typeface="+mn-ea"/>
                          <a:cs typeface="+mn-cs"/>
                          <a:sym typeface="Arial"/>
                        </a:rPr>
                        <a:t>10 to the ninth power</a:t>
                      </a:r>
                      <a:r>
                        <a:rPr lang="en-US" sz="1400" b="1" baseline="0" dirty="0"/>
                        <a:t> </a:t>
                      </a:r>
                      <a:r>
                        <a:rPr lang="en-US" sz="1400" b="1" dirty="0"/>
                        <a:t>decryptions/s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Time Required at </a:t>
                      </a:r>
                      <a:r>
                        <a:rPr lang="en-US" sz="100" b="0" i="0" u="none" strike="noStrike" cap="none" dirty="0">
                          <a:solidFill>
                            <a:schemeClr val="bg1"/>
                          </a:solidFill>
                          <a:effectLst/>
                          <a:latin typeface="+mn-lt"/>
                          <a:ea typeface="+mn-ea"/>
                          <a:cs typeface="+mn-cs"/>
                          <a:sym typeface="Arial"/>
                        </a:rPr>
                        <a:t>10 to the thirteenth power </a:t>
                      </a:r>
                      <a:r>
                        <a:rPr lang="en-US" sz="100" b="1" dirty="0">
                          <a:solidFill>
                            <a:schemeClr val="bg1"/>
                          </a:solidFill>
                        </a:rPr>
                        <a:t> </a:t>
                      </a:r>
                      <a:r>
                        <a:rPr lang="en-US" sz="1400" b="1" dirty="0"/>
                        <a:t>decryptions/s</a:t>
                      </a:r>
                    </a:p>
                  </a:txBody>
                  <a:tcPr/>
                </a:tc>
                <a:extLst>
                  <a:ext uri="{0D108BD9-81ED-4DB2-BD59-A6C34878D82A}">
                    <a16:rowId xmlns:a16="http://schemas.microsoft.com/office/drawing/2014/main" val="1168676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D</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S </a:t>
                      </a:r>
                    </a:p>
                  </a:txBody>
                  <a:tcPr/>
                </a:tc>
                <a:tc>
                  <a:txBody>
                    <a:bodyPr/>
                    <a:lstStyle/>
                    <a:p>
                      <a:r>
                        <a:rPr lang="en-US" sz="100" b="0" i="0" u="none" strike="noStrike" cap="none" dirty="0">
                          <a:solidFill>
                            <a:schemeClr val="bg1"/>
                          </a:solidFill>
                          <a:effectLst/>
                          <a:latin typeface="+mn-lt"/>
                          <a:ea typeface="+mn-ea"/>
                          <a:cs typeface="+mn-cs"/>
                          <a:sym typeface="Arial"/>
                        </a:rPr>
                        <a:t>2 to the fifty sixth power approximately equals 7.2 times 10 to the sixteenth power</a:t>
                      </a:r>
                      <a:endParaRPr lang="en-US" sz="100" dirty="0">
                        <a:solidFill>
                          <a:schemeClr val="bg1"/>
                        </a:solidFill>
                      </a:endParaRPr>
                    </a:p>
                  </a:txBody>
                  <a:tcPr/>
                </a:tc>
                <a:tc>
                  <a:txBody>
                    <a:bodyPr/>
                    <a:lstStyle/>
                    <a:p>
                      <a:r>
                        <a:rPr lang="en-US" sz="100" b="0" i="0" u="none" strike="noStrike" cap="none" dirty="0">
                          <a:solidFill>
                            <a:schemeClr val="bg1"/>
                          </a:solidFill>
                          <a:effectLst/>
                          <a:latin typeface="+mn-lt"/>
                          <a:ea typeface="+mn-ea"/>
                          <a:cs typeface="+mn-cs"/>
                          <a:sym typeface="Arial"/>
                        </a:rPr>
                        <a:t>2 to the fifty fifth power nanoseconds = 1.125 years.</a:t>
                      </a:r>
                      <a:endParaRPr lang="en-US" sz="100" dirty="0">
                        <a:solidFill>
                          <a:schemeClr val="bg1"/>
                        </a:solidFill>
                      </a:endParaRPr>
                    </a:p>
                  </a:txBody>
                  <a:tcPr/>
                </a:tc>
                <a:tc>
                  <a:txBody>
                    <a:bodyPr/>
                    <a:lstStyle/>
                    <a:p>
                      <a:r>
                        <a:rPr lang="en-US" sz="1400" dirty="0">
                          <a:solidFill>
                            <a:schemeClr val="tx1"/>
                          </a:solidFill>
                        </a:rPr>
                        <a:t>1 hour</a:t>
                      </a:r>
                    </a:p>
                  </a:txBody>
                  <a:tcPr/>
                </a:tc>
                <a:extLst>
                  <a:ext uri="{0D108BD9-81ED-4DB2-BD59-A6C34878D82A}">
                    <a16:rowId xmlns:a16="http://schemas.microsoft.com/office/drawing/2014/main" val="757361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128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A</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S</a:t>
                      </a:r>
                    </a:p>
                  </a:txBody>
                  <a:tcPr/>
                </a:tc>
                <a:tc>
                  <a:txBody>
                    <a:bodyPr/>
                    <a:lstStyle/>
                    <a:p>
                      <a:r>
                        <a:rPr lang="en-US" sz="100" b="0" i="0" u="none" strike="noStrike" cap="none" dirty="0">
                          <a:solidFill>
                            <a:schemeClr val="bg1"/>
                          </a:solidFill>
                          <a:effectLst/>
                          <a:latin typeface="+mn-lt"/>
                          <a:ea typeface="+mn-ea"/>
                          <a:cs typeface="+mn-cs"/>
                          <a:sym typeface="Arial"/>
                        </a:rPr>
                        <a:t>2 to the 120 eighth power approximately equals 3.4 times 10 to the thirty eighth power</a:t>
                      </a:r>
                      <a:endParaRPr lang="en-US" sz="100" dirty="0">
                        <a:solidFill>
                          <a:schemeClr val="bg1"/>
                        </a:solidFill>
                      </a:endParaRPr>
                    </a:p>
                  </a:txBody>
                  <a:tcPr/>
                </a:tc>
                <a:tc>
                  <a:txBody>
                    <a:bodyPr/>
                    <a:lstStyle/>
                    <a:p>
                      <a:r>
                        <a:rPr lang="en-US" sz="100" b="0" i="0" u="none" strike="noStrike" cap="none" dirty="0">
                          <a:solidFill>
                            <a:schemeClr val="bg1"/>
                          </a:solidFill>
                          <a:effectLst/>
                          <a:latin typeface="+mn-lt"/>
                          <a:ea typeface="+mn-ea"/>
                          <a:cs typeface="+mn-cs"/>
                          <a:sym typeface="Arial"/>
                        </a:rPr>
                        <a:t>2 to the 120 seventh power nanoseconds = 5.3 times 10 to the twenty first power years.</a:t>
                      </a:r>
                      <a:endParaRPr lang="en-US" sz="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b="0" i="0" u="none" strike="noStrike" cap="none" dirty="0">
                          <a:solidFill>
                            <a:schemeClr val="bg1"/>
                          </a:solidFill>
                          <a:effectLst/>
                          <a:latin typeface="+mn-lt"/>
                          <a:ea typeface="+mn-ea"/>
                          <a:cs typeface="+mn-cs"/>
                          <a:sym typeface="Arial"/>
                        </a:rPr>
                        <a:t>5.3 times 10 to the seventeenth power years</a:t>
                      </a:r>
                      <a:endParaRPr lang="en-US" sz="100" dirty="0">
                        <a:solidFill>
                          <a:schemeClr val="bg1"/>
                        </a:solidFill>
                      </a:endParaRPr>
                    </a:p>
                  </a:txBody>
                  <a:tcPr/>
                </a:tc>
                <a:extLst>
                  <a:ext uri="{0D108BD9-81ED-4DB2-BD59-A6C34878D82A}">
                    <a16:rowId xmlns:a16="http://schemas.microsoft.com/office/drawing/2014/main" val="104119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168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Triple D</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S</a:t>
                      </a:r>
                    </a:p>
                  </a:txBody>
                  <a:tcPr/>
                </a:tc>
                <a:tc>
                  <a:txBody>
                    <a:bodyPr/>
                    <a:lstStyle/>
                    <a:p>
                      <a:r>
                        <a:rPr lang="en-US" sz="100" b="0" i="0" u="none" strike="noStrike" cap="none" dirty="0">
                          <a:solidFill>
                            <a:schemeClr val="bg1"/>
                          </a:solidFill>
                          <a:effectLst/>
                          <a:latin typeface="+mn-lt"/>
                          <a:ea typeface="+mn-ea"/>
                          <a:cs typeface="+mn-cs"/>
                          <a:sym typeface="Arial"/>
                        </a:rPr>
                        <a:t>2 to the 160 eighth power approximately equals 3.7 times 10 to the fiftieth power</a:t>
                      </a:r>
                      <a:endParaRPr lang="en-US" sz="100" dirty="0">
                        <a:solidFill>
                          <a:schemeClr val="bg1"/>
                        </a:solidFill>
                      </a:endParaRPr>
                    </a:p>
                  </a:txBody>
                  <a:tcPr/>
                </a:tc>
                <a:tc>
                  <a:txBody>
                    <a:bodyPr/>
                    <a:lstStyle/>
                    <a:p>
                      <a:r>
                        <a:rPr lang="en-US" sz="100" b="0" i="0" u="none" strike="noStrike" cap="none" dirty="0">
                          <a:solidFill>
                            <a:schemeClr val="bg1"/>
                          </a:solidFill>
                          <a:effectLst/>
                          <a:latin typeface="+mn-lt"/>
                          <a:ea typeface="+mn-ea"/>
                          <a:cs typeface="+mn-cs"/>
                          <a:sym typeface="Arial"/>
                        </a:rPr>
                        <a:t>2 to the 160 seventh power nanoseconds = 5.8 times 10 to the thirty third power years</a:t>
                      </a:r>
                      <a:endParaRPr lang="en-US" sz="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b="0" i="0" u="none" strike="noStrike" cap="none" dirty="0">
                          <a:solidFill>
                            <a:schemeClr val="bg1"/>
                          </a:solidFill>
                          <a:effectLst/>
                          <a:latin typeface="+mn-lt"/>
                          <a:ea typeface="+mn-ea"/>
                          <a:cs typeface="+mn-cs"/>
                          <a:sym typeface="Arial"/>
                        </a:rPr>
                        <a:t>5.8 times 10 to the twenty ninth power years</a:t>
                      </a:r>
                      <a:endParaRPr lang="en-US" sz="100" dirty="0">
                        <a:solidFill>
                          <a:schemeClr val="bg1"/>
                        </a:solidFill>
                      </a:endParaRPr>
                    </a:p>
                  </a:txBody>
                  <a:tcPr/>
                </a:tc>
                <a:extLst>
                  <a:ext uri="{0D108BD9-81ED-4DB2-BD59-A6C34878D82A}">
                    <a16:rowId xmlns:a16="http://schemas.microsoft.com/office/drawing/2014/main" val="11675275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192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A</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S</a:t>
                      </a:r>
                    </a:p>
                  </a:txBody>
                  <a:tcPr/>
                </a:tc>
                <a:tc>
                  <a:txBody>
                    <a:bodyPr/>
                    <a:lstStyle/>
                    <a:p>
                      <a:r>
                        <a:rPr lang="en-US" sz="100" b="0" i="0" u="none" strike="noStrike" cap="none" dirty="0">
                          <a:solidFill>
                            <a:schemeClr val="bg1"/>
                          </a:solidFill>
                          <a:effectLst/>
                          <a:latin typeface="+mn-lt"/>
                          <a:ea typeface="+mn-ea"/>
                          <a:cs typeface="+mn-cs"/>
                          <a:sym typeface="Arial"/>
                        </a:rPr>
                        <a:t>2 to the 190 second power approximately equals 6.3 times 10 to the fifty seventh power</a:t>
                      </a:r>
                      <a:endParaRPr lang="en-US" sz="100" dirty="0">
                        <a:solidFill>
                          <a:schemeClr val="bg1"/>
                        </a:solidFill>
                      </a:endParaRPr>
                    </a:p>
                  </a:txBody>
                  <a:tcPr/>
                </a:tc>
                <a:tc>
                  <a:txBody>
                    <a:bodyPr/>
                    <a:lstStyle/>
                    <a:p>
                      <a:r>
                        <a:rPr lang="en-US" sz="100" b="0" i="0" u="none" strike="noStrike" cap="none" dirty="0">
                          <a:solidFill>
                            <a:schemeClr val="bg1"/>
                          </a:solidFill>
                          <a:effectLst/>
                          <a:latin typeface="+mn-lt"/>
                          <a:ea typeface="+mn-ea"/>
                          <a:cs typeface="+mn-cs"/>
                          <a:sym typeface="Arial"/>
                        </a:rPr>
                        <a:t>2 to the 190 first power nanoseconds = 9.8 times 10 to the fortieth power years.</a:t>
                      </a:r>
                      <a:endParaRPr lang="en-US" sz="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b="0" i="0" u="none" strike="noStrike" cap="none" dirty="0">
                          <a:solidFill>
                            <a:schemeClr val="bg1"/>
                          </a:solidFill>
                          <a:effectLst/>
                          <a:latin typeface="+mn-lt"/>
                          <a:ea typeface="+mn-ea"/>
                          <a:cs typeface="+mn-cs"/>
                          <a:sym typeface="Arial"/>
                        </a:rPr>
                        <a:t>9.8 times 10 to the thirty sixth power years</a:t>
                      </a:r>
                      <a:endParaRPr lang="en-US" sz="100" dirty="0">
                        <a:solidFill>
                          <a:schemeClr val="bg1"/>
                        </a:solidFill>
                      </a:endParaRPr>
                    </a:p>
                  </a:txBody>
                  <a:tcPr/>
                </a:tc>
                <a:extLst>
                  <a:ext uri="{0D108BD9-81ED-4DB2-BD59-A6C34878D82A}">
                    <a16:rowId xmlns:a16="http://schemas.microsoft.com/office/drawing/2014/main" val="2440232152"/>
                  </a:ext>
                </a:extLst>
              </a:tr>
              <a:tr h="370840">
                <a:tc>
                  <a:txBody>
                    <a:bodyPr/>
                    <a:lstStyle/>
                    <a:p>
                      <a:r>
                        <a:rPr lang="en-US" sz="1400" dirty="0"/>
                        <a:t>256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A</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E</a:t>
                      </a:r>
                      <a:r>
                        <a:rPr lang="en-US" sz="100" b="0" i="0" u="none" strike="noStrike" cap="none"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S</a:t>
                      </a:r>
                    </a:p>
                  </a:txBody>
                  <a:tcPr/>
                </a:tc>
                <a:tc>
                  <a:txBody>
                    <a:bodyPr/>
                    <a:lstStyle/>
                    <a:p>
                      <a:r>
                        <a:rPr lang="en-US" sz="100" b="0" i="0" u="none" strike="noStrike" cap="none" dirty="0">
                          <a:solidFill>
                            <a:schemeClr val="bg1"/>
                          </a:solidFill>
                          <a:effectLst/>
                          <a:latin typeface="+mn-lt"/>
                          <a:ea typeface="+mn-ea"/>
                          <a:cs typeface="+mn-cs"/>
                          <a:sym typeface="Arial"/>
                        </a:rPr>
                        <a:t>2 to the 250 sixth power approximately equals 1.2 times 10 to the seventy seventh power.</a:t>
                      </a:r>
                      <a:endParaRPr lang="en-US" sz="100" dirty="0">
                        <a:solidFill>
                          <a:schemeClr val="bg1"/>
                        </a:solidFill>
                      </a:endParaRPr>
                    </a:p>
                  </a:txBody>
                  <a:tcPr/>
                </a:tc>
                <a:tc>
                  <a:txBody>
                    <a:bodyPr/>
                    <a:lstStyle/>
                    <a:p>
                      <a:r>
                        <a:rPr lang="en-US" sz="100" b="0" i="0" u="none" strike="noStrike" cap="none" dirty="0">
                          <a:solidFill>
                            <a:schemeClr val="bg1"/>
                          </a:solidFill>
                          <a:effectLst/>
                          <a:latin typeface="+mn-lt"/>
                          <a:ea typeface="+mn-ea"/>
                          <a:cs typeface="+mn-cs"/>
                          <a:sym typeface="Arial"/>
                        </a:rPr>
                        <a:t>2 to the 250 fifth power nanoseconds = 1.8 times 10 to the sixtieth power years.</a:t>
                      </a:r>
                      <a:endParaRPr lang="en-US" sz="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b="0" i="0" u="none" strike="noStrike" cap="none" dirty="0">
                          <a:solidFill>
                            <a:schemeClr val="bg1"/>
                          </a:solidFill>
                          <a:effectLst/>
                          <a:latin typeface="+mn-lt"/>
                          <a:ea typeface="+mn-ea"/>
                          <a:cs typeface="+mn-cs"/>
                          <a:sym typeface="Arial"/>
                        </a:rPr>
                        <a:t>1.8 times 10 to the fifty sixth power years.</a:t>
                      </a:r>
                      <a:endParaRPr lang="en-US" sz="100" dirty="0">
                        <a:solidFill>
                          <a:schemeClr val="bg1"/>
                        </a:solidFill>
                      </a:endParaRPr>
                    </a:p>
                  </a:txBody>
                  <a:tcPr/>
                </a:tc>
                <a:extLst>
                  <a:ext uri="{0D108BD9-81ED-4DB2-BD59-A6C34878D82A}">
                    <a16:rowId xmlns:a16="http://schemas.microsoft.com/office/drawing/2014/main" val="3947953385"/>
                  </a:ext>
                </a:extLst>
              </a:tr>
            </a:tbl>
          </a:graphicData>
        </a:graphic>
      </p:graphicFrame>
      <p:graphicFrame>
        <p:nvGraphicFramePr>
          <p:cNvPr id="7" name="Object 6" descr="Number of &#10;Alternative Keys &#10;"/>
          <p:cNvGraphicFramePr>
            <a:graphicFrameLocks noChangeAspect="1"/>
          </p:cNvGraphicFramePr>
          <p:nvPr/>
        </p:nvGraphicFramePr>
        <p:xfrm>
          <a:off x="2898844" y="2711322"/>
          <a:ext cx="1338223" cy="297821"/>
        </p:xfrm>
        <a:graphic>
          <a:graphicData uri="http://schemas.openxmlformats.org/presentationml/2006/ole">
            <mc:AlternateContent xmlns:mc="http://schemas.openxmlformats.org/markup-compatibility/2006">
              <mc:Choice xmlns:v="urn:schemas-microsoft-com:vml" Requires="v">
                <p:oleObj name="Equation" r:id="rId3" imgW="914400" imgH="203040" progId="Equation.3">
                  <p:embed/>
                </p:oleObj>
              </mc:Choice>
              <mc:Fallback>
                <p:oleObj name="Equation" r:id="rId3" imgW="914400" imgH="203040" progId="Equation.3">
                  <p:embed/>
                  <p:pic>
                    <p:nvPicPr>
                      <p:cNvPr id="7" name="Object 6" descr="Number of &#10;Alternative Keys &#10;"/>
                      <p:cNvPicPr/>
                      <p:nvPr/>
                    </p:nvPicPr>
                    <p:blipFill>
                      <a:blip r:embed="rId4"/>
                      <a:stretch>
                        <a:fillRect/>
                      </a:stretch>
                    </p:blipFill>
                    <p:spPr>
                      <a:xfrm>
                        <a:off x="2898844" y="2711322"/>
                        <a:ext cx="1338223" cy="297821"/>
                      </a:xfrm>
                      <a:prstGeom prst="rect">
                        <a:avLst/>
                      </a:prstGeom>
                    </p:spPr>
                  </p:pic>
                </p:oleObj>
              </mc:Fallback>
            </mc:AlternateContent>
          </a:graphicData>
        </a:graphic>
      </p:graphicFrame>
      <p:graphicFrame>
        <p:nvGraphicFramePr>
          <p:cNvPr id="12" name="Object 11" descr="Time Required at 10 to the ninth power decryptions/s&#10;"/>
          <p:cNvGraphicFramePr>
            <a:graphicFrameLocks noChangeAspect="1"/>
          </p:cNvGraphicFramePr>
          <p:nvPr/>
        </p:nvGraphicFramePr>
        <p:xfrm>
          <a:off x="4784904" y="2750585"/>
          <a:ext cx="1475232" cy="276606"/>
        </p:xfrm>
        <a:graphic>
          <a:graphicData uri="http://schemas.openxmlformats.org/presentationml/2006/ole">
            <mc:AlternateContent xmlns:mc="http://schemas.openxmlformats.org/markup-compatibility/2006">
              <mc:Choice xmlns:v="urn:schemas-microsoft-com:vml" Requires="v">
                <p:oleObj name="Equation" r:id="rId5" imgW="1218960" imgH="228600" progId="Equation.3">
                  <p:embed/>
                </p:oleObj>
              </mc:Choice>
              <mc:Fallback>
                <p:oleObj name="Equation" r:id="rId5" imgW="1218960" imgH="228600" progId="Equation.3">
                  <p:embed/>
                  <p:pic>
                    <p:nvPicPr>
                      <p:cNvPr id="12" name="Object 11" descr="Time Required at 10 to the ninth power decryptions/s&#10;"/>
                      <p:cNvPicPr/>
                      <p:nvPr/>
                    </p:nvPicPr>
                    <p:blipFill>
                      <a:blip r:embed="rId6"/>
                      <a:stretch>
                        <a:fillRect/>
                      </a:stretch>
                    </p:blipFill>
                    <p:spPr>
                      <a:xfrm>
                        <a:off x="4784904" y="2750585"/>
                        <a:ext cx="1475232" cy="276606"/>
                      </a:xfrm>
                      <a:prstGeom prst="rect">
                        <a:avLst/>
                      </a:prstGeom>
                    </p:spPr>
                  </p:pic>
                </p:oleObj>
              </mc:Fallback>
            </mc:AlternateContent>
          </a:graphicData>
        </a:graphic>
      </p:graphicFrame>
      <p:graphicFrame>
        <p:nvGraphicFramePr>
          <p:cNvPr id="8" name="Object 7" descr="Number of &#10;Alternative Keys &#10;"/>
          <p:cNvGraphicFramePr>
            <a:graphicFrameLocks noChangeAspect="1"/>
          </p:cNvGraphicFramePr>
          <p:nvPr/>
        </p:nvGraphicFramePr>
        <p:xfrm>
          <a:off x="2870677" y="3091966"/>
          <a:ext cx="1394556" cy="297505"/>
        </p:xfrm>
        <a:graphic>
          <a:graphicData uri="http://schemas.openxmlformats.org/presentationml/2006/ole">
            <mc:AlternateContent xmlns:mc="http://schemas.openxmlformats.org/markup-compatibility/2006">
              <mc:Choice xmlns:v="urn:schemas-microsoft-com:vml" Requires="v">
                <p:oleObj name="Equation" r:id="rId7" imgW="952200" imgH="203040" progId="Equation.3">
                  <p:embed/>
                </p:oleObj>
              </mc:Choice>
              <mc:Fallback>
                <p:oleObj name="Equation" r:id="rId7" imgW="952200" imgH="203040" progId="Equation.3">
                  <p:embed/>
                  <p:pic>
                    <p:nvPicPr>
                      <p:cNvPr id="8" name="Object 7" descr="Number of &#10;Alternative Keys &#10;"/>
                      <p:cNvPicPr/>
                      <p:nvPr/>
                    </p:nvPicPr>
                    <p:blipFill>
                      <a:blip r:embed="rId8"/>
                      <a:stretch>
                        <a:fillRect/>
                      </a:stretch>
                    </p:blipFill>
                    <p:spPr>
                      <a:xfrm>
                        <a:off x="2870677" y="3091966"/>
                        <a:ext cx="1394556" cy="297505"/>
                      </a:xfrm>
                      <a:prstGeom prst="rect">
                        <a:avLst/>
                      </a:prstGeom>
                    </p:spPr>
                  </p:pic>
                </p:oleObj>
              </mc:Fallback>
            </mc:AlternateContent>
          </a:graphicData>
        </a:graphic>
      </p:graphicFrame>
      <p:graphicFrame>
        <p:nvGraphicFramePr>
          <p:cNvPr id="13" name="Object 12" descr="Time Required at 10 to the ninth power decryptions/s&#10;"/>
          <p:cNvGraphicFramePr>
            <a:graphicFrameLocks noChangeAspect="1"/>
          </p:cNvGraphicFramePr>
          <p:nvPr/>
        </p:nvGraphicFramePr>
        <p:xfrm>
          <a:off x="4605372" y="3064800"/>
          <a:ext cx="1994637" cy="304267"/>
        </p:xfrm>
        <a:graphic>
          <a:graphicData uri="http://schemas.openxmlformats.org/presentationml/2006/ole">
            <mc:AlternateContent xmlns:mc="http://schemas.openxmlformats.org/markup-compatibility/2006">
              <mc:Choice xmlns:v="urn:schemas-microsoft-com:vml" Requires="v">
                <p:oleObj name="Equation" r:id="rId9" imgW="1498320" imgH="228600" progId="Equation.3">
                  <p:embed/>
                </p:oleObj>
              </mc:Choice>
              <mc:Fallback>
                <p:oleObj name="Equation" r:id="rId9" imgW="1498320" imgH="228600" progId="Equation.3">
                  <p:embed/>
                  <p:pic>
                    <p:nvPicPr>
                      <p:cNvPr id="13" name="Object 12" descr="Time Required at 10 to the ninth power decryptions/s&#10;"/>
                      <p:cNvPicPr/>
                      <p:nvPr/>
                    </p:nvPicPr>
                    <p:blipFill>
                      <a:blip r:embed="rId10"/>
                      <a:stretch>
                        <a:fillRect/>
                      </a:stretch>
                    </p:blipFill>
                    <p:spPr>
                      <a:xfrm>
                        <a:off x="4605372" y="3064800"/>
                        <a:ext cx="1994637" cy="304267"/>
                      </a:xfrm>
                      <a:prstGeom prst="rect">
                        <a:avLst/>
                      </a:prstGeom>
                    </p:spPr>
                  </p:pic>
                </p:oleObj>
              </mc:Fallback>
            </mc:AlternateContent>
          </a:graphicData>
        </a:graphic>
      </p:graphicFrame>
      <p:graphicFrame>
        <p:nvGraphicFramePr>
          <p:cNvPr id="17" name="Object 16" descr="Time Required at 10 to the thirteenth power  decryptions/s&#10;"/>
          <p:cNvGraphicFramePr>
            <a:graphicFrameLocks noChangeAspect="1"/>
          </p:cNvGraphicFramePr>
          <p:nvPr/>
        </p:nvGraphicFramePr>
        <p:xfrm>
          <a:off x="6997998" y="3078630"/>
          <a:ext cx="1137158" cy="276606"/>
        </p:xfrm>
        <a:graphic>
          <a:graphicData uri="http://schemas.openxmlformats.org/presentationml/2006/ole">
            <mc:AlternateContent xmlns:mc="http://schemas.openxmlformats.org/markup-compatibility/2006">
              <mc:Choice xmlns:v="urn:schemas-microsoft-com:vml" Requires="v">
                <p:oleObj name="Equation" r:id="rId11" imgW="939600" imgH="228600" progId="Equation.3">
                  <p:embed/>
                </p:oleObj>
              </mc:Choice>
              <mc:Fallback>
                <p:oleObj name="Equation" r:id="rId11" imgW="939600" imgH="228600" progId="Equation.3">
                  <p:embed/>
                  <p:pic>
                    <p:nvPicPr>
                      <p:cNvPr id="17" name="Object 16" descr="Time Required at 10 to the thirteenth power  decryptions/s&#10;"/>
                      <p:cNvPicPr/>
                      <p:nvPr/>
                    </p:nvPicPr>
                    <p:blipFill>
                      <a:blip r:embed="rId12"/>
                      <a:stretch>
                        <a:fillRect/>
                      </a:stretch>
                    </p:blipFill>
                    <p:spPr>
                      <a:xfrm>
                        <a:off x="6997998" y="3078630"/>
                        <a:ext cx="1137158" cy="276606"/>
                      </a:xfrm>
                      <a:prstGeom prst="rect">
                        <a:avLst/>
                      </a:prstGeom>
                    </p:spPr>
                  </p:pic>
                </p:oleObj>
              </mc:Fallback>
            </mc:AlternateContent>
          </a:graphicData>
        </a:graphic>
      </p:graphicFrame>
      <p:graphicFrame>
        <p:nvGraphicFramePr>
          <p:cNvPr id="9" name="Object 8" descr="Number of &#10;Alternative Keys &#10;"/>
          <p:cNvGraphicFramePr>
            <a:graphicFrameLocks noChangeAspect="1"/>
          </p:cNvGraphicFramePr>
          <p:nvPr/>
        </p:nvGraphicFramePr>
        <p:xfrm>
          <a:off x="2851155" y="3463670"/>
          <a:ext cx="1413149" cy="297505"/>
        </p:xfrm>
        <a:graphic>
          <a:graphicData uri="http://schemas.openxmlformats.org/presentationml/2006/ole">
            <mc:AlternateContent xmlns:mc="http://schemas.openxmlformats.org/markup-compatibility/2006">
              <mc:Choice xmlns:v="urn:schemas-microsoft-com:vml" Requires="v">
                <p:oleObj name="Equation" r:id="rId13" imgW="965160" imgH="203040" progId="Equation.3">
                  <p:embed/>
                </p:oleObj>
              </mc:Choice>
              <mc:Fallback>
                <p:oleObj name="Equation" r:id="rId13" imgW="965160" imgH="203040" progId="Equation.3">
                  <p:embed/>
                  <p:pic>
                    <p:nvPicPr>
                      <p:cNvPr id="9" name="Object 8" descr="Number of &#10;Alternative Keys &#10;"/>
                      <p:cNvPicPr/>
                      <p:nvPr/>
                    </p:nvPicPr>
                    <p:blipFill>
                      <a:blip r:embed="rId14"/>
                      <a:stretch>
                        <a:fillRect/>
                      </a:stretch>
                    </p:blipFill>
                    <p:spPr>
                      <a:xfrm>
                        <a:off x="2851155" y="3463670"/>
                        <a:ext cx="1413149" cy="297505"/>
                      </a:xfrm>
                      <a:prstGeom prst="rect">
                        <a:avLst/>
                      </a:prstGeom>
                    </p:spPr>
                  </p:pic>
                </p:oleObj>
              </mc:Fallback>
            </mc:AlternateContent>
          </a:graphicData>
        </a:graphic>
      </p:graphicFrame>
      <p:graphicFrame>
        <p:nvGraphicFramePr>
          <p:cNvPr id="14" name="Object 13" descr="Time Required at 10 to the ninth power decryptions/s&#10;"/>
          <p:cNvGraphicFramePr>
            <a:graphicFrameLocks noChangeAspect="1"/>
          </p:cNvGraphicFramePr>
          <p:nvPr/>
        </p:nvGraphicFramePr>
        <p:xfrm>
          <a:off x="4639180" y="3447907"/>
          <a:ext cx="1960829" cy="304267"/>
        </p:xfrm>
        <a:graphic>
          <a:graphicData uri="http://schemas.openxmlformats.org/presentationml/2006/ole">
            <mc:AlternateContent xmlns:mc="http://schemas.openxmlformats.org/markup-compatibility/2006">
              <mc:Choice xmlns:v="urn:schemas-microsoft-com:vml" Requires="v">
                <p:oleObj name="Equation" r:id="rId15" imgW="1473120" imgH="228600" progId="Equation.3">
                  <p:embed/>
                </p:oleObj>
              </mc:Choice>
              <mc:Fallback>
                <p:oleObj name="Equation" r:id="rId15" imgW="1473120" imgH="228600" progId="Equation.3">
                  <p:embed/>
                  <p:pic>
                    <p:nvPicPr>
                      <p:cNvPr id="14" name="Object 13" descr="Time Required at 10 to the ninth power decryptions/s&#10;"/>
                      <p:cNvPicPr/>
                      <p:nvPr/>
                    </p:nvPicPr>
                    <p:blipFill>
                      <a:blip r:embed="rId16"/>
                      <a:stretch>
                        <a:fillRect/>
                      </a:stretch>
                    </p:blipFill>
                    <p:spPr>
                      <a:xfrm>
                        <a:off x="4639180" y="3447907"/>
                        <a:ext cx="1960829" cy="304267"/>
                      </a:xfrm>
                      <a:prstGeom prst="rect">
                        <a:avLst/>
                      </a:prstGeom>
                    </p:spPr>
                  </p:pic>
                </p:oleObj>
              </mc:Fallback>
            </mc:AlternateContent>
          </a:graphicData>
        </a:graphic>
      </p:graphicFrame>
      <p:graphicFrame>
        <p:nvGraphicFramePr>
          <p:cNvPr id="18" name="Object 17" descr="Time Required at 10 to the thirteenth power  decryptions/s&#10;"/>
          <p:cNvGraphicFramePr>
            <a:graphicFrameLocks noChangeAspect="1"/>
          </p:cNvGraphicFramePr>
          <p:nvPr/>
        </p:nvGraphicFramePr>
        <p:xfrm>
          <a:off x="6990314" y="3440069"/>
          <a:ext cx="1152525" cy="276606"/>
        </p:xfrm>
        <a:graphic>
          <a:graphicData uri="http://schemas.openxmlformats.org/presentationml/2006/ole">
            <mc:AlternateContent xmlns:mc="http://schemas.openxmlformats.org/markup-compatibility/2006">
              <mc:Choice xmlns:v="urn:schemas-microsoft-com:vml" Requires="v">
                <p:oleObj name="Equation" r:id="rId17" imgW="952200" imgH="228600" progId="Equation.3">
                  <p:embed/>
                </p:oleObj>
              </mc:Choice>
              <mc:Fallback>
                <p:oleObj name="Equation" r:id="rId17" imgW="952200" imgH="228600" progId="Equation.3">
                  <p:embed/>
                  <p:pic>
                    <p:nvPicPr>
                      <p:cNvPr id="18" name="Object 17" descr="Time Required at 10 to the thirteenth power  decryptions/s&#10;"/>
                      <p:cNvPicPr/>
                      <p:nvPr/>
                    </p:nvPicPr>
                    <p:blipFill>
                      <a:blip r:embed="rId18"/>
                      <a:stretch>
                        <a:fillRect/>
                      </a:stretch>
                    </p:blipFill>
                    <p:spPr>
                      <a:xfrm>
                        <a:off x="6990314" y="3440069"/>
                        <a:ext cx="1152525" cy="276606"/>
                      </a:xfrm>
                      <a:prstGeom prst="rect">
                        <a:avLst/>
                      </a:prstGeom>
                    </p:spPr>
                  </p:pic>
                </p:oleObj>
              </mc:Fallback>
            </mc:AlternateContent>
          </a:graphicData>
        </a:graphic>
      </p:graphicFrame>
      <p:graphicFrame>
        <p:nvGraphicFramePr>
          <p:cNvPr id="10" name="Object 9" descr="Number of &#10;Alternative Keys &#10;"/>
          <p:cNvGraphicFramePr>
            <a:graphicFrameLocks noChangeAspect="1"/>
          </p:cNvGraphicFramePr>
          <p:nvPr/>
        </p:nvGraphicFramePr>
        <p:xfrm>
          <a:off x="2860451" y="3839405"/>
          <a:ext cx="1394556" cy="297505"/>
        </p:xfrm>
        <a:graphic>
          <a:graphicData uri="http://schemas.openxmlformats.org/presentationml/2006/ole">
            <mc:AlternateContent xmlns:mc="http://schemas.openxmlformats.org/markup-compatibility/2006">
              <mc:Choice xmlns:v="urn:schemas-microsoft-com:vml" Requires="v">
                <p:oleObj name="Equation" r:id="rId19" imgW="952200" imgH="203040" progId="Equation.3">
                  <p:embed/>
                </p:oleObj>
              </mc:Choice>
              <mc:Fallback>
                <p:oleObj name="Equation" r:id="rId19" imgW="952200" imgH="203040" progId="Equation.3">
                  <p:embed/>
                  <p:pic>
                    <p:nvPicPr>
                      <p:cNvPr id="10" name="Object 9" descr="Number of &#10;Alternative Keys &#10;"/>
                      <p:cNvPicPr/>
                      <p:nvPr/>
                    </p:nvPicPr>
                    <p:blipFill>
                      <a:blip r:embed="rId20"/>
                      <a:stretch>
                        <a:fillRect/>
                      </a:stretch>
                    </p:blipFill>
                    <p:spPr>
                      <a:xfrm>
                        <a:off x="2860451" y="3839405"/>
                        <a:ext cx="1394556" cy="297505"/>
                      </a:xfrm>
                      <a:prstGeom prst="rect">
                        <a:avLst/>
                      </a:prstGeom>
                    </p:spPr>
                  </p:pic>
                </p:oleObj>
              </mc:Fallback>
            </mc:AlternateContent>
          </a:graphicData>
        </a:graphic>
      </p:graphicFrame>
      <p:graphicFrame>
        <p:nvGraphicFramePr>
          <p:cNvPr id="15" name="Object 14" descr="Time Required at 10 to the ninth power decryptions/s&#10;"/>
          <p:cNvGraphicFramePr>
            <a:graphicFrameLocks noChangeAspect="1"/>
          </p:cNvGraphicFramePr>
          <p:nvPr/>
        </p:nvGraphicFramePr>
        <p:xfrm>
          <a:off x="4639180" y="3801619"/>
          <a:ext cx="1960829" cy="304267"/>
        </p:xfrm>
        <a:graphic>
          <a:graphicData uri="http://schemas.openxmlformats.org/presentationml/2006/ole">
            <mc:AlternateContent xmlns:mc="http://schemas.openxmlformats.org/markup-compatibility/2006">
              <mc:Choice xmlns:v="urn:schemas-microsoft-com:vml" Requires="v">
                <p:oleObj name="Equation" r:id="rId21" imgW="1473120" imgH="228600" progId="Equation.3">
                  <p:embed/>
                </p:oleObj>
              </mc:Choice>
              <mc:Fallback>
                <p:oleObj name="Equation" r:id="rId21" imgW="1473120" imgH="228600" progId="Equation.3">
                  <p:embed/>
                  <p:pic>
                    <p:nvPicPr>
                      <p:cNvPr id="15" name="Object 14" descr="Time Required at 10 to the ninth power decryptions/s&#10;"/>
                      <p:cNvPicPr/>
                      <p:nvPr/>
                    </p:nvPicPr>
                    <p:blipFill>
                      <a:blip r:embed="rId22"/>
                      <a:stretch>
                        <a:fillRect/>
                      </a:stretch>
                    </p:blipFill>
                    <p:spPr>
                      <a:xfrm>
                        <a:off x="4639180" y="3801619"/>
                        <a:ext cx="1960829" cy="304267"/>
                      </a:xfrm>
                      <a:prstGeom prst="rect">
                        <a:avLst/>
                      </a:prstGeom>
                    </p:spPr>
                  </p:pic>
                </p:oleObj>
              </mc:Fallback>
            </mc:AlternateContent>
          </a:graphicData>
        </a:graphic>
      </p:graphicFrame>
      <p:graphicFrame>
        <p:nvGraphicFramePr>
          <p:cNvPr id="19" name="Object 18" descr="Time Required at 10 to the thirteenth power  decryptions/s&#10;"/>
          <p:cNvGraphicFramePr>
            <a:graphicFrameLocks noChangeAspect="1"/>
          </p:cNvGraphicFramePr>
          <p:nvPr/>
        </p:nvGraphicFramePr>
        <p:xfrm>
          <a:off x="6997997" y="3815449"/>
          <a:ext cx="1137158" cy="276606"/>
        </p:xfrm>
        <a:graphic>
          <a:graphicData uri="http://schemas.openxmlformats.org/presentationml/2006/ole">
            <mc:AlternateContent xmlns:mc="http://schemas.openxmlformats.org/markup-compatibility/2006">
              <mc:Choice xmlns:v="urn:schemas-microsoft-com:vml" Requires="v">
                <p:oleObj name="Equation" r:id="rId23" imgW="939600" imgH="228600" progId="Equation.3">
                  <p:embed/>
                </p:oleObj>
              </mc:Choice>
              <mc:Fallback>
                <p:oleObj name="Equation" r:id="rId23" imgW="939600" imgH="228600" progId="Equation.3">
                  <p:embed/>
                  <p:pic>
                    <p:nvPicPr>
                      <p:cNvPr id="19" name="Object 18" descr="Time Required at 10 to the thirteenth power  decryptions/s&#10;"/>
                      <p:cNvPicPr/>
                      <p:nvPr/>
                    </p:nvPicPr>
                    <p:blipFill>
                      <a:blip r:embed="rId24"/>
                      <a:stretch>
                        <a:fillRect/>
                      </a:stretch>
                    </p:blipFill>
                    <p:spPr>
                      <a:xfrm>
                        <a:off x="6997997" y="3815449"/>
                        <a:ext cx="1137158" cy="276606"/>
                      </a:xfrm>
                      <a:prstGeom prst="rect">
                        <a:avLst/>
                      </a:prstGeom>
                    </p:spPr>
                  </p:pic>
                </p:oleObj>
              </mc:Fallback>
            </mc:AlternateContent>
          </a:graphicData>
        </a:graphic>
      </p:graphicFrame>
      <p:graphicFrame>
        <p:nvGraphicFramePr>
          <p:cNvPr id="11" name="Object 10" descr="Number of &#10;Alternative Keys &#10;"/>
          <p:cNvGraphicFramePr>
            <a:graphicFrameLocks noChangeAspect="1"/>
          </p:cNvGraphicFramePr>
          <p:nvPr/>
        </p:nvGraphicFramePr>
        <p:xfrm>
          <a:off x="2870677" y="4201480"/>
          <a:ext cx="1394556" cy="297505"/>
        </p:xfrm>
        <a:graphic>
          <a:graphicData uri="http://schemas.openxmlformats.org/presentationml/2006/ole">
            <mc:AlternateContent xmlns:mc="http://schemas.openxmlformats.org/markup-compatibility/2006">
              <mc:Choice xmlns:v="urn:schemas-microsoft-com:vml" Requires="v">
                <p:oleObj name="Equation" r:id="rId25" imgW="952200" imgH="203040" progId="Equation.3">
                  <p:embed/>
                </p:oleObj>
              </mc:Choice>
              <mc:Fallback>
                <p:oleObj name="Equation" r:id="rId25" imgW="952200" imgH="203040" progId="Equation.3">
                  <p:embed/>
                  <p:pic>
                    <p:nvPicPr>
                      <p:cNvPr id="11" name="Object 10" descr="Number of &#10;Alternative Keys &#10;"/>
                      <p:cNvPicPr/>
                      <p:nvPr/>
                    </p:nvPicPr>
                    <p:blipFill>
                      <a:blip r:embed="rId26"/>
                      <a:stretch>
                        <a:fillRect/>
                      </a:stretch>
                    </p:blipFill>
                    <p:spPr>
                      <a:xfrm>
                        <a:off x="2870677" y="4201480"/>
                        <a:ext cx="1394556" cy="297505"/>
                      </a:xfrm>
                      <a:prstGeom prst="rect">
                        <a:avLst/>
                      </a:prstGeom>
                    </p:spPr>
                  </p:pic>
                </p:oleObj>
              </mc:Fallback>
            </mc:AlternateContent>
          </a:graphicData>
        </a:graphic>
      </p:graphicFrame>
      <p:graphicFrame>
        <p:nvGraphicFramePr>
          <p:cNvPr id="16" name="Object 15" descr="Time Required at 10 to the ninth power decryptions/s&#10;"/>
          <p:cNvGraphicFramePr>
            <a:graphicFrameLocks noChangeAspect="1"/>
          </p:cNvGraphicFramePr>
          <p:nvPr/>
        </p:nvGraphicFramePr>
        <p:xfrm>
          <a:off x="4639180" y="4178893"/>
          <a:ext cx="1960829" cy="304267"/>
        </p:xfrm>
        <a:graphic>
          <a:graphicData uri="http://schemas.openxmlformats.org/presentationml/2006/ole">
            <mc:AlternateContent xmlns:mc="http://schemas.openxmlformats.org/markup-compatibility/2006">
              <mc:Choice xmlns:v="urn:schemas-microsoft-com:vml" Requires="v">
                <p:oleObj name="Equation" r:id="rId27" imgW="1473120" imgH="228600" progId="Equation.3">
                  <p:embed/>
                </p:oleObj>
              </mc:Choice>
              <mc:Fallback>
                <p:oleObj name="Equation" r:id="rId27" imgW="1473120" imgH="228600" progId="Equation.3">
                  <p:embed/>
                  <p:pic>
                    <p:nvPicPr>
                      <p:cNvPr id="16" name="Object 15" descr="Time Required at 10 to the ninth power decryptions/s&#10;"/>
                      <p:cNvPicPr/>
                      <p:nvPr/>
                    </p:nvPicPr>
                    <p:blipFill>
                      <a:blip r:embed="rId28"/>
                      <a:stretch>
                        <a:fillRect/>
                      </a:stretch>
                    </p:blipFill>
                    <p:spPr>
                      <a:xfrm>
                        <a:off x="4639180" y="4178893"/>
                        <a:ext cx="1960829" cy="304267"/>
                      </a:xfrm>
                      <a:prstGeom prst="rect">
                        <a:avLst/>
                      </a:prstGeom>
                    </p:spPr>
                  </p:pic>
                </p:oleObj>
              </mc:Fallback>
            </mc:AlternateContent>
          </a:graphicData>
        </a:graphic>
      </p:graphicFrame>
      <p:graphicFrame>
        <p:nvGraphicFramePr>
          <p:cNvPr id="20" name="Object 19" descr="Time Required at 10 to the thirteenth power  decryptions/s&#10;"/>
          <p:cNvGraphicFramePr>
            <a:graphicFrameLocks noChangeAspect="1"/>
          </p:cNvGraphicFramePr>
          <p:nvPr/>
        </p:nvGraphicFramePr>
        <p:xfrm>
          <a:off x="7005680" y="4193179"/>
          <a:ext cx="1121791" cy="276606"/>
        </p:xfrm>
        <a:graphic>
          <a:graphicData uri="http://schemas.openxmlformats.org/presentationml/2006/ole">
            <mc:AlternateContent xmlns:mc="http://schemas.openxmlformats.org/markup-compatibility/2006">
              <mc:Choice xmlns:v="urn:schemas-microsoft-com:vml" Requires="v">
                <p:oleObj name="Equation" r:id="rId29" imgW="927000" imgH="228600" progId="Equation.3">
                  <p:embed/>
                </p:oleObj>
              </mc:Choice>
              <mc:Fallback>
                <p:oleObj name="Equation" r:id="rId29" imgW="927000" imgH="228600" progId="Equation.3">
                  <p:embed/>
                  <p:pic>
                    <p:nvPicPr>
                      <p:cNvPr id="20" name="Object 19" descr="Time Required at 10 to the thirteenth power  decryptions/s&#10;"/>
                      <p:cNvPicPr/>
                      <p:nvPr/>
                    </p:nvPicPr>
                    <p:blipFill>
                      <a:blip r:embed="rId30"/>
                      <a:stretch>
                        <a:fillRect/>
                      </a:stretch>
                    </p:blipFill>
                    <p:spPr>
                      <a:xfrm>
                        <a:off x="7005680" y="4193179"/>
                        <a:ext cx="1121791" cy="276606"/>
                      </a:xfrm>
                      <a:prstGeom prst="rect">
                        <a:avLst/>
                      </a:prstGeom>
                    </p:spPr>
                  </p:pic>
                </p:oleObj>
              </mc:Fallback>
            </mc:AlternateContent>
          </a:graphicData>
        </a:graphic>
      </p:graphicFrame>
    </p:spTree>
    <p:extLst>
      <p:ext uri="{BB962C8B-B14F-4D97-AF65-F5344CB8AC3E}">
        <p14:creationId xmlns:p14="http://schemas.microsoft.com/office/powerpoint/2010/main" val="29815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sz="3400" dirty="0"/>
              <a:t>Figure 2-3: Triple D</a:t>
            </a:r>
            <a:r>
              <a:rPr lang="en-US" sz="100" dirty="0"/>
              <a:t> </a:t>
            </a:r>
            <a:r>
              <a:rPr lang="en-US" sz="3400" dirty="0"/>
              <a:t>E</a:t>
            </a:r>
            <a:r>
              <a:rPr lang="en-US" sz="100" dirty="0"/>
              <a:t> </a:t>
            </a:r>
            <a:r>
              <a:rPr lang="en-US" sz="3400" dirty="0"/>
              <a:t>S</a:t>
            </a:r>
          </a:p>
        </p:txBody>
      </p:sp>
      <p:pic>
        <p:nvPicPr>
          <p:cNvPr id="7" name="Picture 6" descr="A diagram illustrates the triple D E S process. a, Encryption: input P, E with input K sub 1, signal A, D with input K sub 2, signal B, E with input K sub 3, output C. b, Decryption: input C, D with input K sub 3, signal B, E with input K sub 2, signal A, D with input K sub 1, output P."/>
          <p:cNvPicPr>
            <a:picLocks noChangeAspect="1"/>
          </p:cNvPicPr>
          <p:nvPr/>
        </p:nvPicPr>
        <p:blipFill rotWithShape="1">
          <a:blip r:embed="rId3"/>
          <a:srcRect t="20909" b="26775"/>
          <a:stretch/>
        </p:blipFill>
        <p:spPr>
          <a:xfrm>
            <a:off x="1580678" y="1520261"/>
            <a:ext cx="5982645" cy="4497170"/>
          </a:xfrm>
          <a:prstGeom prst="rect">
            <a:avLst/>
          </a:prstGeom>
          <a:solidFill>
            <a:sysClr val="window" lastClr="FFFFFF"/>
          </a:solidFill>
        </p:spPr>
      </p:pic>
    </p:spTree>
    <p:extLst>
      <p:ext uri="{BB962C8B-B14F-4D97-AF65-F5344CB8AC3E}">
        <p14:creationId xmlns:p14="http://schemas.microsoft.com/office/powerpoint/2010/main" val="217537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sz="100" dirty="0"/>
              <a:t> </a:t>
            </a:r>
            <a:r>
              <a:rPr lang="en-US" dirty="0"/>
              <a:t>D</a:t>
            </a:r>
            <a:r>
              <a:rPr lang="en-US" sz="100" dirty="0"/>
              <a:t> </a:t>
            </a:r>
            <a:r>
              <a:rPr lang="en-US" dirty="0"/>
              <a:t>E</a:t>
            </a:r>
            <a:r>
              <a:rPr lang="en-US" sz="100" dirty="0"/>
              <a:t> </a:t>
            </a:r>
            <a:r>
              <a:rPr lang="en-US" dirty="0"/>
              <a:t>S Guidelines</a:t>
            </a:r>
          </a:p>
        </p:txBody>
      </p:sp>
      <p:sp>
        <p:nvSpPr>
          <p:cNvPr id="5" name="Content Placeholder 4"/>
          <p:cNvSpPr>
            <a:spLocks noGrp="1"/>
          </p:cNvSpPr>
          <p:nvPr>
            <p:ph sz="quarter" idx="13"/>
          </p:nvPr>
        </p:nvSpPr>
        <p:spPr/>
        <p:txBody>
          <a:bodyPr/>
          <a:lstStyle/>
          <a:p>
            <a:r>
              <a:rPr lang="en-US" sz="2200" dirty="0">
                <a:solidFill>
                  <a:schemeClr val="tx2">
                    <a:lumMod val="10000"/>
                  </a:schemeClr>
                </a:solidFill>
              </a:rPr>
              <a:t>F</a:t>
            </a:r>
            <a:r>
              <a:rPr lang="en-US" sz="100" dirty="0">
                <a:solidFill>
                  <a:schemeClr val="tx2">
                    <a:lumMod val="10000"/>
                  </a:schemeClr>
                </a:solidFill>
              </a:rPr>
              <a:t> </a:t>
            </a:r>
            <a:r>
              <a:rPr lang="en-US" sz="2200" dirty="0">
                <a:solidFill>
                  <a:schemeClr val="tx2">
                    <a:lumMod val="10000"/>
                  </a:schemeClr>
                </a:solidFill>
              </a:rPr>
              <a:t>I</a:t>
            </a:r>
            <a:r>
              <a:rPr lang="en-US" sz="100" dirty="0">
                <a:solidFill>
                  <a:schemeClr val="tx2">
                    <a:lumMod val="10000"/>
                  </a:schemeClr>
                </a:solidFill>
              </a:rPr>
              <a:t> </a:t>
            </a:r>
            <a:r>
              <a:rPr lang="en-US" sz="2200" dirty="0">
                <a:solidFill>
                  <a:schemeClr val="tx2">
                    <a:lumMod val="10000"/>
                  </a:schemeClr>
                </a:solidFill>
              </a:rPr>
              <a:t>P</a:t>
            </a:r>
            <a:r>
              <a:rPr lang="en-US" sz="100" dirty="0">
                <a:solidFill>
                  <a:schemeClr val="tx2">
                    <a:lumMod val="10000"/>
                  </a:schemeClr>
                </a:solidFill>
              </a:rPr>
              <a:t> </a:t>
            </a:r>
            <a:r>
              <a:rPr lang="en-US" sz="2200" dirty="0">
                <a:solidFill>
                  <a:schemeClr val="tx2">
                    <a:lumMod val="10000"/>
                  </a:schemeClr>
                </a:solidFill>
              </a:rPr>
              <a:t>S 46-3 includes the following guidelines for 3</a:t>
            </a:r>
            <a:r>
              <a:rPr lang="en-US" sz="100" dirty="0">
                <a:solidFill>
                  <a:schemeClr val="tx2">
                    <a:lumMod val="10000"/>
                  </a:schemeClr>
                </a:solidFill>
              </a:rPr>
              <a:t> </a:t>
            </a:r>
            <a:r>
              <a:rPr lang="en-US" sz="2200" dirty="0">
                <a:solidFill>
                  <a:schemeClr val="tx2">
                    <a:lumMod val="10000"/>
                  </a:schemeClr>
                </a:solidFill>
              </a:rPr>
              <a:t>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a:t>
            </a:r>
          </a:p>
          <a:p>
            <a:pPr lvl="1"/>
            <a:r>
              <a:rPr lang="en-US" sz="2200" dirty="0">
                <a:solidFill>
                  <a:schemeClr val="tx2">
                    <a:lumMod val="10000"/>
                  </a:schemeClr>
                </a:solidFill>
              </a:rPr>
              <a:t>3</a:t>
            </a:r>
            <a:r>
              <a:rPr lang="en-US" sz="100" dirty="0">
                <a:solidFill>
                  <a:schemeClr val="tx2">
                    <a:lumMod val="10000"/>
                  </a:schemeClr>
                </a:solidFill>
              </a:rPr>
              <a:t> </a:t>
            </a:r>
            <a:r>
              <a:rPr lang="en-US" sz="2200" dirty="0">
                <a:solidFill>
                  <a:schemeClr val="tx2">
                    <a:lumMod val="10000"/>
                  </a:schemeClr>
                </a:solidFill>
              </a:rPr>
              <a:t>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 is the F</a:t>
            </a:r>
            <a:r>
              <a:rPr lang="en-US" sz="100" dirty="0">
                <a:solidFill>
                  <a:schemeClr val="tx2">
                    <a:lumMod val="10000"/>
                  </a:schemeClr>
                </a:solidFill>
              </a:rPr>
              <a:t> </a:t>
            </a:r>
            <a:r>
              <a:rPr lang="en-US" sz="2200" dirty="0">
                <a:solidFill>
                  <a:schemeClr val="tx2">
                    <a:lumMod val="10000"/>
                  </a:schemeClr>
                </a:solidFill>
              </a:rPr>
              <a:t>I</a:t>
            </a:r>
            <a:r>
              <a:rPr lang="en-US" sz="100" dirty="0">
                <a:solidFill>
                  <a:schemeClr val="tx2">
                    <a:lumMod val="10000"/>
                  </a:schemeClr>
                </a:solidFill>
              </a:rPr>
              <a:t> </a:t>
            </a:r>
            <a:r>
              <a:rPr lang="en-US" sz="2200" dirty="0">
                <a:solidFill>
                  <a:schemeClr val="tx2">
                    <a:lumMod val="10000"/>
                  </a:schemeClr>
                </a:solidFill>
              </a:rPr>
              <a:t>P</a:t>
            </a:r>
            <a:r>
              <a:rPr lang="en-US" sz="100" dirty="0">
                <a:solidFill>
                  <a:schemeClr val="tx2">
                    <a:lumMod val="10000"/>
                  </a:schemeClr>
                </a:solidFill>
              </a:rPr>
              <a:t> </a:t>
            </a:r>
            <a:r>
              <a:rPr lang="en-US" sz="2200" dirty="0">
                <a:solidFill>
                  <a:schemeClr val="tx2">
                    <a:lumMod val="10000"/>
                  </a:schemeClr>
                </a:solidFill>
              </a:rPr>
              <a:t>S-approved symmetric encryption algorithm of choice</a:t>
            </a:r>
          </a:p>
          <a:p>
            <a:pPr lvl="1"/>
            <a:r>
              <a:rPr lang="en-US" sz="2200" dirty="0">
                <a:solidFill>
                  <a:schemeClr val="tx2">
                    <a:lumMod val="10000"/>
                  </a:schemeClr>
                </a:solidFill>
              </a:rPr>
              <a:t>The original 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 which uses a single 56-bit key, is permitted under the standard for legacy systems only; new procurements should support 3</a:t>
            </a:r>
            <a:r>
              <a:rPr lang="en-US" sz="100" dirty="0">
                <a:solidFill>
                  <a:schemeClr val="tx2">
                    <a:lumMod val="10000"/>
                  </a:schemeClr>
                </a:solidFill>
              </a:rPr>
              <a:t> </a:t>
            </a:r>
            <a:r>
              <a:rPr lang="en-US" sz="2200" dirty="0">
                <a:solidFill>
                  <a:schemeClr val="tx2">
                    <a:lumMod val="10000"/>
                  </a:schemeClr>
                </a:solidFill>
              </a:rPr>
              <a:t>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a:t>
            </a:r>
          </a:p>
          <a:p>
            <a:pPr lvl="1"/>
            <a:r>
              <a:rPr lang="en-US" sz="2200" dirty="0">
                <a:solidFill>
                  <a:schemeClr val="tx2">
                    <a:lumMod val="10000"/>
                  </a:schemeClr>
                </a:solidFill>
              </a:rPr>
              <a:t>Government organizations with legacy 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 systems are encouraged to transition to 3</a:t>
            </a:r>
            <a:r>
              <a:rPr lang="en-US" sz="100" dirty="0">
                <a:solidFill>
                  <a:schemeClr val="tx2">
                    <a:lumMod val="10000"/>
                  </a:schemeClr>
                </a:solidFill>
              </a:rPr>
              <a:t> </a:t>
            </a:r>
            <a:r>
              <a:rPr lang="en-US" sz="2200" dirty="0">
                <a:solidFill>
                  <a:schemeClr val="tx2">
                    <a:lumMod val="10000"/>
                  </a:schemeClr>
                </a:solidFill>
              </a:rPr>
              <a:t>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a:t>
            </a:r>
          </a:p>
          <a:p>
            <a:pPr lvl="1"/>
            <a:r>
              <a:rPr lang="en-US" sz="2200" dirty="0">
                <a:solidFill>
                  <a:schemeClr val="tx2">
                    <a:lumMod val="10000"/>
                  </a:schemeClr>
                </a:solidFill>
              </a:rPr>
              <a:t>It is anticipated that 3</a:t>
            </a:r>
            <a:r>
              <a:rPr lang="en-US" sz="100" dirty="0">
                <a:solidFill>
                  <a:schemeClr val="tx2">
                    <a:lumMod val="10000"/>
                  </a:schemeClr>
                </a:solidFill>
              </a:rPr>
              <a:t> </a:t>
            </a:r>
            <a:r>
              <a:rPr lang="en-US" sz="2200" dirty="0">
                <a:solidFill>
                  <a:schemeClr val="tx2">
                    <a:lumMod val="10000"/>
                  </a:schemeClr>
                </a:solidFill>
              </a:rPr>
              <a:t>D</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 and the Advanced Encryption Standard (A</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 will coexist as F</a:t>
            </a:r>
            <a:r>
              <a:rPr lang="en-US" sz="100" dirty="0">
                <a:solidFill>
                  <a:schemeClr val="tx2">
                    <a:lumMod val="10000"/>
                  </a:schemeClr>
                </a:solidFill>
              </a:rPr>
              <a:t> </a:t>
            </a:r>
            <a:r>
              <a:rPr lang="en-US" sz="2200" dirty="0">
                <a:solidFill>
                  <a:schemeClr val="tx2">
                    <a:lumMod val="10000"/>
                  </a:schemeClr>
                </a:solidFill>
              </a:rPr>
              <a:t>I</a:t>
            </a:r>
            <a:r>
              <a:rPr lang="en-US" sz="100" dirty="0">
                <a:solidFill>
                  <a:schemeClr val="tx2">
                    <a:lumMod val="10000"/>
                  </a:schemeClr>
                </a:solidFill>
              </a:rPr>
              <a:t> </a:t>
            </a:r>
            <a:r>
              <a:rPr lang="en-US" sz="2200" dirty="0">
                <a:solidFill>
                  <a:schemeClr val="tx2">
                    <a:lumMod val="10000"/>
                  </a:schemeClr>
                </a:solidFill>
              </a:rPr>
              <a:t>P</a:t>
            </a:r>
            <a:r>
              <a:rPr lang="en-US" sz="100" dirty="0">
                <a:solidFill>
                  <a:schemeClr val="tx2">
                    <a:lumMod val="10000"/>
                  </a:schemeClr>
                </a:solidFill>
              </a:rPr>
              <a:t> </a:t>
            </a:r>
            <a:r>
              <a:rPr lang="en-US" sz="2200" dirty="0">
                <a:solidFill>
                  <a:schemeClr val="tx2">
                    <a:lumMod val="10000"/>
                  </a:schemeClr>
                </a:solidFill>
              </a:rPr>
              <a:t>S-approved algorithms, allowing for a gradual transition to A</a:t>
            </a:r>
            <a:r>
              <a:rPr lang="en-US" sz="100" dirty="0">
                <a:solidFill>
                  <a:schemeClr val="tx2">
                    <a:lumMod val="10000"/>
                  </a:schemeClr>
                </a:solidFill>
              </a:rPr>
              <a:t> </a:t>
            </a:r>
            <a:r>
              <a:rPr lang="en-US" sz="2200" dirty="0">
                <a:solidFill>
                  <a:schemeClr val="tx2">
                    <a:lumMod val="10000"/>
                  </a:schemeClr>
                </a:solidFill>
              </a:rPr>
              <a:t>E</a:t>
            </a:r>
            <a:r>
              <a:rPr lang="en-US" sz="100" dirty="0">
                <a:solidFill>
                  <a:schemeClr val="tx2">
                    <a:lumMod val="10000"/>
                  </a:schemeClr>
                </a:solidFill>
              </a:rPr>
              <a:t> </a:t>
            </a:r>
            <a:r>
              <a:rPr lang="en-US" sz="2200" dirty="0">
                <a:solidFill>
                  <a:schemeClr val="tx2">
                    <a:lumMod val="10000"/>
                  </a:schemeClr>
                </a:solidFill>
              </a:rPr>
              <a:t>S</a:t>
            </a:r>
          </a:p>
        </p:txBody>
      </p:sp>
    </p:spTree>
    <p:extLst>
      <p:ext uri="{BB962C8B-B14F-4D97-AF65-F5344CB8AC3E}">
        <p14:creationId xmlns:p14="http://schemas.microsoft.com/office/powerpoint/2010/main" val="425484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Encryption Standard (A</a:t>
            </a:r>
            <a:r>
              <a:rPr lang="en-US" sz="100" dirty="0"/>
              <a:t> </a:t>
            </a:r>
            <a:r>
              <a:rPr lang="en-US" dirty="0"/>
              <a:t>E</a:t>
            </a:r>
            <a:r>
              <a:rPr lang="en-US" sz="100" dirty="0"/>
              <a:t> </a:t>
            </a:r>
            <a:r>
              <a:rPr lang="en-US" dirty="0"/>
              <a:t>S) </a:t>
            </a:r>
            <a:r>
              <a:rPr lang="en-US" sz="2000" b="0" dirty="0"/>
              <a:t>(1 of 2)</a:t>
            </a:r>
            <a:endParaRPr lang="en-US" dirty="0"/>
          </a:p>
        </p:txBody>
      </p:sp>
      <p:sp>
        <p:nvSpPr>
          <p:cNvPr id="3" name="Content Placeholder 2"/>
          <p:cNvSpPr>
            <a:spLocks noGrp="1"/>
          </p:cNvSpPr>
          <p:nvPr>
            <p:ph sz="quarter" idx="13"/>
          </p:nvPr>
        </p:nvSpPr>
        <p:spPr/>
        <p:txBody>
          <a:bodyPr/>
          <a:lstStyle/>
          <a:p>
            <a:pPr>
              <a:buClr>
                <a:schemeClr val="tx2"/>
              </a:buClr>
            </a:pPr>
            <a:r>
              <a:rPr lang="en-US" dirty="0">
                <a:solidFill>
                  <a:schemeClr val="tx2">
                    <a:lumMod val="10000"/>
                  </a:schemeClr>
                </a:solidFill>
              </a:rPr>
              <a:t>In 1997 N</a:t>
            </a:r>
            <a:r>
              <a:rPr lang="en-US" sz="100" dirty="0">
                <a:solidFill>
                  <a:schemeClr val="tx2">
                    <a:lumMod val="10000"/>
                  </a:schemeClr>
                </a:solidFill>
              </a:rPr>
              <a:t> </a:t>
            </a:r>
            <a:r>
              <a:rPr lang="en-US" dirty="0">
                <a:solidFill>
                  <a:schemeClr val="tx2">
                    <a:lumMod val="10000"/>
                  </a:schemeClr>
                </a:solidFill>
              </a:rPr>
              <a:t>I</a:t>
            </a:r>
            <a:r>
              <a:rPr lang="en-US" sz="100" dirty="0">
                <a:solidFill>
                  <a:schemeClr val="tx2">
                    <a:lumMod val="10000"/>
                  </a:schemeClr>
                </a:solidFill>
              </a:rPr>
              <a:t> </a:t>
            </a:r>
            <a:r>
              <a:rPr lang="en-US" dirty="0">
                <a:solidFill>
                  <a:schemeClr val="tx2">
                    <a:lumMod val="10000"/>
                  </a:schemeClr>
                </a:solidFill>
              </a:rPr>
              <a:t>S</a:t>
            </a:r>
            <a:r>
              <a:rPr lang="en-US" sz="100" dirty="0">
                <a:solidFill>
                  <a:schemeClr val="tx2">
                    <a:lumMod val="10000"/>
                  </a:schemeClr>
                </a:solidFill>
              </a:rPr>
              <a:t> </a:t>
            </a:r>
            <a:r>
              <a:rPr lang="en-US" dirty="0">
                <a:solidFill>
                  <a:schemeClr val="tx2">
                    <a:lumMod val="10000"/>
                  </a:schemeClr>
                </a:solidFill>
              </a:rPr>
              <a:t>T issued a call for proposals for a new </a:t>
            </a:r>
            <a:r>
              <a:rPr lang="en-US" dirty="0"/>
              <a:t>A</a:t>
            </a:r>
            <a:r>
              <a:rPr lang="en-US" sz="100" dirty="0"/>
              <a:t>  </a:t>
            </a:r>
            <a:r>
              <a:rPr lang="en-US" dirty="0"/>
              <a:t>E</a:t>
            </a:r>
            <a:r>
              <a:rPr lang="en-US" sz="100" dirty="0"/>
              <a:t> </a:t>
            </a:r>
            <a:r>
              <a:rPr lang="en-US" dirty="0"/>
              <a:t>S</a:t>
            </a:r>
            <a:r>
              <a:rPr lang="en-US" dirty="0">
                <a:solidFill>
                  <a:schemeClr val="tx2">
                    <a:lumMod val="10000"/>
                  </a:schemeClr>
                </a:solidFill>
              </a:rPr>
              <a:t>:</a:t>
            </a:r>
          </a:p>
          <a:p>
            <a:pPr lvl="1"/>
            <a:r>
              <a:rPr lang="en-US" dirty="0">
                <a:solidFill>
                  <a:schemeClr val="tx2">
                    <a:lumMod val="10000"/>
                  </a:schemeClr>
                </a:solidFill>
              </a:rPr>
              <a:t>Should have a security strength equal to or better than 3</a:t>
            </a:r>
            <a:r>
              <a:rPr lang="en-US" sz="100" dirty="0">
                <a:solidFill>
                  <a:schemeClr val="tx2">
                    <a:lumMod val="10000"/>
                  </a:schemeClr>
                </a:solidFill>
              </a:rPr>
              <a:t> </a:t>
            </a:r>
            <a:r>
              <a:rPr lang="en-US" dirty="0">
                <a:solidFill>
                  <a:schemeClr val="tx2">
                    <a:lumMod val="10000"/>
                  </a:schemeClr>
                </a:solidFill>
              </a:rPr>
              <a:t>D</a:t>
            </a:r>
            <a:r>
              <a:rPr lang="en-US" sz="100" dirty="0">
                <a:solidFill>
                  <a:schemeClr val="tx2">
                    <a:lumMod val="10000"/>
                  </a:schemeClr>
                </a:solidFill>
              </a:rPr>
              <a:t> </a:t>
            </a:r>
            <a:r>
              <a:rPr lang="en-US" dirty="0">
                <a:solidFill>
                  <a:schemeClr val="tx2">
                    <a:lumMod val="10000"/>
                  </a:schemeClr>
                </a:solidFill>
              </a:rPr>
              <a:t>E</a:t>
            </a:r>
            <a:r>
              <a:rPr lang="en-US" sz="100" dirty="0">
                <a:solidFill>
                  <a:schemeClr val="tx2">
                    <a:lumMod val="10000"/>
                  </a:schemeClr>
                </a:solidFill>
              </a:rPr>
              <a:t> </a:t>
            </a:r>
            <a:r>
              <a:rPr lang="en-US" dirty="0">
                <a:solidFill>
                  <a:schemeClr val="tx2">
                    <a:lumMod val="10000"/>
                  </a:schemeClr>
                </a:solidFill>
              </a:rPr>
              <a:t>S and significantly improved efficiency</a:t>
            </a:r>
          </a:p>
          <a:p>
            <a:pPr lvl="1"/>
            <a:r>
              <a:rPr lang="en-US" dirty="0">
                <a:solidFill>
                  <a:schemeClr val="tx2">
                    <a:lumMod val="10000"/>
                  </a:schemeClr>
                </a:solidFill>
              </a:rPr>
              <a:t>Must be a symmetric block cipher with a block length of 128 bits and support for key lengths of 128, 192, and 256 bits</a:t>
            </a:r>
          </a:p>
          <a:p>
            <a:pPr lvl="1"/>
            <a:r>
              <a:rPr lang="en-US" dirty="0">
                <a:solidFill>
                  <a:schemeClr val="tx2">
                    <a:lumMod val="10000"/>
                  </a:schemeClr>
                </a:solidFill>
              </a:rPr>
              <a:t>Evaluation criteria included security, computational efficiency, memory requirements, hardware and software suitability, and flexibility</a:t>
            </a:r>
          </a:p>
        </p:txBody>
      </p:sp>
    </p:spTree>
    <p:extLst>
      <p:ext uri="{BB962C8B-B14F-4D97-AF65-F5344CB8AC3E}">
        <p14:creationId xmlns:p14="http://schemas.microsoft.com/office/powerpoint/2010/main" val="156944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Encryption Standard (A</a:t>
            </a:r>
            <a:r>
              <a:rPr lang="en-US" sz="100" dirty="0"/>
              <a:t> </a:t>
            </a:r>
            <a:r>
              <a:rPr lang="en-US" dirty="0"/>
              <a:t>E</a:t>
            </a:r>
            <a:r>
              <a:rPr lang="en-US" sz="100" dirty="0"/>
              <a:t> </a:t>
            </a:r>
            <a:r>
              <a:rPr lang="en-US" dirty="0"/>
              <a:t>S) </a:t>
            </a:r>
            <a:r>
              <a:rPr lang="en-US" sz="2000" b="0" dirty="0"/>
              <a:t>(2 of 2)</a:t>
            </a:r>
            <a:endParaRPr lang="en-US" dirty="0"/>
          </a:p>
        </p:txBody>
      </p:sp>
      <p:sp>
        <p:nvSpPr>
          <p:cNvPr id="3" name="Content Placeholder 2"/>
          <p:cNvSpPr>
            <a:spLocks noGrp="1"/>
          </p:cNvSpPr>
          <p:nvPr>
            <p:ph sz="quarter" idx="13"/>
          </p:nvPr>
        </p:nvSpPr>
        <p:spPr/>
        <p:txBody>
          <a:bodyPr/>
          <a:lstStyle/>
          <a:p>
            <a:r>
              <a:rPr lang="en-US" dirty="0">
                <a:solidFill>
                  <a:schemeClr val="tx2">
                    <a:lumMod val="10000"/>
                  </a:schemeClr>
                </a:solidFill>
              </a:rPr>
              <a:t>N</a:t>
            </a:r>
            <a:r>
              <a:rPr lang="en-US" sz="100" dirty="0">
                <a:solidFill>
                  <a:schemeClr val="tx2">
                    <a:lumMod val="10000"/>
                  </a:schemeClr>
                </a:solidFill>
              </a:rPr>
              <a:t> </a:t>
            </a:r>
            <a:r>
              <a:rPr lang="en-US" dirty="0">
                <a:solidFill>
                  <a:schemeClr val="tx2">
                    <a:lumMod val="10000"/>
                  </a:schemeClr>
                </a:solidFill>
              </a:rPr>
              <a:t>I</a:t>
            </a:r>
            <a:r>
              <a:rPr lang="en-US" sz="100" dirty="0">
                <a:solidFill>
                  <a:schemeClr val="tx2">
                    <a:lumMod val="10000"/>
                  </a:schemeClr>
                </a:solidFill>
              </a:rPr>
              <a:t> </a:t>
            </a:r>
            <a:r>
              <a:rPr lang="en-US" dirty="0">
                <a:solidFill>
                  <a:schemeClr val="tx2">
                    <a:lumMod val="10000"/>
                  </a:schemeClr>
                </a:solidFill>
              </a:rPr>
              <a:t>S</a:t>
            </a:r>
            <a:r>
              <a:rPr lang="en-US" sz="100" dirty="0">
                <a:solidFill>
                  <a:schemeClr val="tx2">
                    <a:lumMod val="10000"/>
                  </a:schemeClr>
                </a:solidFill>
              </a:rPr>
              <a:t> </a:t>
            </a:r>
            <a:r>
              <a:rPr lang="en-US" dirty="0">
                <a:solidFill>
                  <a:schemeClr val="tx2">
                    <a:lumMod val="10000"/>
                  </a:schemeClr>
                </a:solidFill>
              </a:rPr>
              <a:t>T selected </a:t>
            </a:r>
            <a:r>
              <a:rPr lang="en-US" dirty="0" err="1">
                <a:solidFill>
                  <a:schemeClr val="tx2">
                    <a:lumMod val="10000"/>
                  </a:schemeClr>
                </a:solidFill>
              </a:rPr>
              <a:t>Rijndael</a:t>
            </a:r>
            <a:r>
              <a:rPr lang="en-US" dirty="0">
                <a:solidFill>
                  <a:schemeClr val="tx2">
                    <a:lumMod val="10000"/>
                  </a:schemeClr>
                </a:solidFill>
              </a:rPr>
              <a:t> as the proposed </a:t>
            </a:r>
            <a:r>
              <a:rPr lang="en-US" dirty="0"/>
              <a:t>A</a:t>
            </a:r>
            <a:r>
              <a:rPr lang="en-US" sz="100" dirty="0"/>
              <a:t> </a:t>
            </a:r>
            <a:r>
              <a:rPr lang="en-US" dirty="0"/>
              <a:t>E</a:t>
            </a:r>
            <a:r>
              <a:rPr lang="en-US" sz="100" dirty="0"/>
              <a:t> </a:t>
            </a:r>
            <a:r>
              <a:rPr lang="en-US" dirty="0"/>
              <a:t>S</a:t>
            </a:r>
            <a:r>
              <a:rPr lang="en-US" dirty="0">
                <a:solidFill>
                  <a:schemeClr val="tx2">
                    <a:lumMod val="10000"/>
                  </a:schemeClr>
                </a:solidFill>
              </a:rPr>
              <a:t> algorithm</a:t>
            </a:r>
          </a:p>
          <a:p>
            <a:pPr lvl="1"/>
            <a:r>
              <a:rPr lang="en-US" dirty="0">
                <a:solidFill>
                  <a:schemeClr val="tx2">
                    <a:lumMod val="10000"/>
                  </a:schemeClr>
                </a:solidFill>
              </a:rPr>
              <a:t>F</a:t>
            </a:r>
            <a:r>
              <a:rPr lang="en-US" sz="100" dirty="0">
                <a:solidFill>
                  <a:schemeClr val="tx2">
                    <a:lumMod val="10000"/>
                  </a:schemeClr>
                </a:solidFill>
              </a:rPr>
              <a:t> </a:t>
            </a:r>
            <a:r>
              <a:rPr lang="en-US" dirty="0">
                <a:solidFill>
                  <a:schemeClr val="tx2">
                    <a:lumMod val="10000"/>
                  </a:schemeClr>
                </a:solidFill>
              </a:rPr>
              <a:t>I</a:t>
            </a:r>
            <a:r>
              <a:rPr lang="en-US" sz="100" dirty="0">
                <a:solidFill>
                  <a:schemeClr val="tx2">
                    <a:lumMod val="10000"/>
                  </a:schemeClr>
                </a:solidFill>
              </a:rPr>
              <a:t> </a:t>
            </a:r>
            <a:r>
              <a:rPr lang="en-US" dirty="0">
                <a:solidFill>
                  <a:schemeClr val="tx2">
                    <a:lumMod val="10000"/>
                  </a:schemeClr>
                </a:solidFill>
              </a:rPr>
              <a:t>P</a:t>
            </a:r>
            <a:r>
              <a:rPr lang="en-US" sz="100" dirty="0">
                <a:solidFill>
                  <a:schemeClr val="tx2">
                    <a:lumMod val="10000"/>
                  </a:schemeClr>
                </a:solidFill>
              </a:rPr>
              <a:t> </a:t>
            </a:r>
            <a:r>
              <a:rPr lang="en-US" dirty="0">
                <a:solidFill>
                  <a:schemeClr val="tx2">
                    <a:lumMod val="10000"/>
                  </a:schemeClr>
                </a:solidFill>
              </a:rPr>
              <a:t>S P</a:t>
            </a:r>
            <a:r>
              <a:rPr lang="en-US" sz="100" dirty="0">
                <a:solidFill>
                  <a:schemeClr val="tx2">
                    <a:lumMod val="10000"/>
                  </a:schemeClr>
                </a:solidFill>
              </a:rPr>
              <a:t> </a:t>
            </a:r>
            <a:r>
              <a:rPr lang="en-US" dirty="0">
                <a:solidFill>
                  <a:schemeClr val="tx2">
                    <a:lumMod val="10000"/>
                  </a:schemeClr>
                </a:solidFill>
              </a:rPr>
              <a:t>U</a:t>
            </a:r>
            <a:r>
              <a:rPr lang="en-US" sz="100" dirty="0">
                <a:solidFill>
                  <a:schemeClr val="tx2">
                    <a:lumMod val="10000"/>
                  </a:schemeClr>
                </a:solidFill>
              </a:rPr>
              <a:t> </a:t>
            </a:r>
            <a:r>
              <a:rPr lang="en-US" dirty="0">
                <a:solidFill>
                  <a:schemeClr val="tx2">
                    <a:lumMod val="10000"/>
                  </a:schemeClr>
                </a:solidFill>
              </a:rPr>
              <a:t>B 197</a:t>
            </a:r>
          </a:p>
          <a:p>
            <a:pPr lvl="1"/>
            <a:r>
              <a:rPr lang="en-US" dirty="0">
                <a:solidFill>
                  <a:schemeClr val="tx2">
                    <a:lumMod val="10000"/>
                  </a:schemeClr>
                </a:solidFill>
              </a:rPr>
              <a:t>Developers were two cryptographers from Belgium: Dr. Joan </a:t>
            </a:r>
            <a:r>
              <a:rPr lang="en-US" dirty="0" err="1">
                <a:solidFill>
                  <a:schemeClr val="tx2">
                    <a:lumMod val="10000"/>
                  </a:schemeClr>
                </a:solidFill>
              </a:rPr>
              <a:t>Daemen</a:t>
            </a:r>
            <a:r>
              <a:rPr lang="en-US" dirty="0">
                <a:solidFill>
                  <a:schemeClr val="tx2">
                    <a:lumMod val="10000"/>
                  </a:schemeClr>
                </a:solidFill>
              </a:rPr>
              <a:t> and Dr. Vincent </a:t>
            </a:r>
            <a:r>
              <a:rPr lang="en-US" dirty="0" err="1">
                <a:solidFill>
                  <a:schemeClr val="tx2">
                    <a:lumMod val="10000"/>
                  </a:schemeClr>
                </a:solidFill>
              </a:rPr>
              <a:t>Rijmen</a:t>
            </a:r>
            <a:endParaRPr lang="en-US" dirty="0">
              <a:solidFill>
                <a:schemeClr val="tx2">
                  <a:lumMod val="10000"/>
                </a:schemeClr>
              </a:solidFill>
            </a:endParaRPr>
          </a:p>
        </p:txBody>
      </p:sp>
    </p:spTree>
    <p:extLst>
      <p:ext uri="{BB962C8B-B14F-4D97-AF65-F5344CB8AC3E}">
        <p14:creationId xmlns:p14="http://schemas.microsoft.com/office/powerpoint/2010/main" val="149182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sz="3400" dirty="0"/>
              <a:t>Figure 2-4: </a:t>
            </a:r>
            <a:r>
              <a:rPr lang="en-US" dirty="0"/>
              <a:t>A</a:t>
            </a:r>
            <a:r>
              <a:rPr lang="en-US" sz="100" dirty="0"/>
              <a:t> </a:t>
            </a:r>
            <a:r>
              <a:rPr lang="en-US" dirty="0"/>
              <a:t>E</a:t>
            </a:r>
            <a:r>
              <a:rPr lang="en-US" sz="100" dirty="0"/>
              <a:t> </a:t>
            </a:r>
            <a:r>
              <a:rPr lang="en-US" dirty="0"/>
              <a:t>S</a:t>
            </a:r>
            <a:r>
              <a:rPr lang="en-US" sz="3400" dirty="0"/>
              <a:t> Encryption and Decryption </a:t>
            </a:r>
          </a:p>
        </p:txBody>
      </p:sp>
      <p:pic>
        <p:nvPicPr>
          <p:cNvPr id="7" name="Picture 6" descr="Diagrams illustrate A E S encryption and decryption. a. A flow is depicted from plaintext,16 bytes, to Add round key, and then through 10 rounds. Each round, 1 through 9, has flow through substitute bytes, shift rows, mix columns, and add round key. Flow through round 10 passes through substitute bytes, shift rows, and add round key, with output cipher text, 16 bytes. A key, 16 bytes passes through expand key, resulting in w left bracket0, 3right bracket, leading to first add round key in encryption, w 4, 7, leading to add round key in encryption round 1, w 36, 39, leading to add round key in round 9, and w 40, 43, to add round key in round 10. b. A flow is depicted from cipher text, 16 bytes, to Add round key, and then through 10 rounds. Each round, 1 through 9, has flow through inverse shift rows, inverse sub bytes, add round key, and inverse mix columns. Flow through round 10 passes through inverse shift rows, inverse sub bytes, and add round key, with output plaintext, 16 bytes. The key, 16 bytes, passes through expand key, resulting in the same values in encryption leading to the corresponding rounds in encryption, for example, w 4, 7 to encryption round 1 and decryption round 9."/>
          <p:cNvPicPr>
            <a:picLocks noChangeAspect="1"/>
          </p:cNvPicPr>
          <p:nvPr/>
        </p:nvPicPr>
        <p:blipFill rotWithShape="1">
          <a:blip r:embed="rId3"/>
          <a:srcRect t="1818" b="13571"/>
          <a:stretch/>
        </p:blipFill>
        <p:spPr>
          <a:xfrm>
            <a:off x="2382168" y="1367123"/>
            <a:ext cx="4379664" cy="4795545"/>
          </a:xfrm>
          <a:prstGeom prst="rect">
            <a:avLst/>
          </a:prstGeom>
          <a:solidFill>
            <a:sysClr val="window" lastClr="FFFFFF"/>
          </a:solidFill>
        </p:spPr>
      </p:pic>
    </p:spTree>
    <p:extLst>
      <p:ext uri="{BB962C8B-B14F-4D97-AF65-F5344CB8AC3E}">
        <p14:creationId xmlns:p14="http://schemas.microsoft.com/office/powerpoint/2010/main" val="111671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2-5: A</a:t>
            </a:r>
            <a:r>
              <a:rPr lang="en-US" sz="100" dirty="0"/>
              <a:t> </a:t>
            </a:r>
            <a:r>
              <a:rPr lang="en-US" dirty="0"/>
              <a:t>E</a:t>
            </a:r>
            <a:r>
              <a:rPr lang="en-US" sz="100" dirty="0"/>
              <a:t> </a:t>
            </a:r>
            <a:r>
              <a:rPr lang="en-US" dirty="0"/>
              <a:t>S Encryption Round</a:t>
            </a:r>
          </a:p>
        </p:txBody>
      </p:sp>
      <p:pic>
        <p:nvPicPr>
          <p:cNvPr id="5" name="Picture 4" descr="A diagram illustrates a full A E S encryption round. Flow extends from each of 16 states to separate sub-bytes then separate states, with flow from each then leading to an illustration of shift rows. Shifts are illustrated for each state, extending left and right, four in each of four rows, to under a different state. Flow then leads from these shifted states with groups of four leading to four Mix Columns, and then flowing back to separate states, through Add Round Key r sub 0 through r sub 15, from left to right, to states."/>
          <p:cNvPicPr>
            <a:picLocks noChangeAspect="1"/>
          </p:cNvPicPr>
          <p:nvPr/>
        </p:nvPicPr>
        <p:blipFill rotWithShape="1">
          <a:blip r:embed="rId3"/>
          <a:srcRect b="7778"/>
          <a:stretch/>
        </p:blipFill>
        <p:spPr>
          <a:xfrm>
            <a:off x="1226906" y="1394826"/>
            <a:ext cx="6690189" cy="4767594"/>
          </a:xfrm>
          <a:prstGeom prst="rect">
            <a:avLst/>
          </a:prstGeom>
          <a:solidFill>
            <a:sysClr val="window" lastClr="FFFFFF"/>
          </a:solidFill>
        </p:spPr>
      </p:pic>
    </p:spTree>
    <p:extLst>
      <p:ext uri="{BB962C8B-B14F-4D97-AF65-F5344CB8AC3E}">
        <p14:creationId xmlns:p14="http://schemas.microsoft.com/office/powerpoint/2010/main" val="253807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74C9-5F66-BE43-09F8-DEAC6574DC10}"/>
              </a:ext>
            </a:extLst>
          </p:cNvPr>
          <p:cNvSpPr>
            <a:spLocks noGrp="1"/>
          </p:cNvSpPr>
          <p:nvPr>
            <p:ph type="title"/>
          </p:nvPr>
        </p:nvSpPr>
        <p:spPr/>
        <p:txBody>
          <a:bodyPr/>
          <a:lstStyle/>
          <a:p>
            <a:r>
              <a:rPr lang="en-US" dirty="0"/>
              <a:t>AES modes of operations</a:t>
            </a:r>
          </a:p>
        </p:txBody>
      </p:sp>
      <p:sp>
        <p:nvSpPr>
          <p:cNvPr id="3" name="Text Placeholder 2">
            <a:extLst>
              <a:ext uri="{FF2B5EF4-FFF2-40B4-BE49-F238E27FC236}">
                <a16:creationId xmlns:a16="http://schemas.microsoft.com/office/drawing/2014/main" id="{6A99F17C-F22B-BA68-479C-06DD885EFCB8}"/>
              </a:ext>
            </a:extLst>
          </p:cNvPr>
          <p:cNvSpPr>
            <a:spLocks noGrp="1"/>
          </p:cNvSpPr>
          <p:nvPr>
            <p:ph type="body" idx="1"/>
          </p:nvPr>
        </p:nvSpPr>
        <p:spPr/>
        <p:txBody>
          <a:bodyPr/>
          <a:lstStyle/>
          <a:p>
            <a:r>
              <a:rPr lang="en-US" sz="2400" dirty="0"/>
              <a:t>AES has several modes of operations</a:t>
            </a:r>
          </a:p>
          <a:p>
            <a:pPr lvl="1"/>
            <a:r>
              <a:rPr lang="en-US" sz="2400" dirty="0"/>
              <a:t>ECB (Electronic Codebook): Encrypts each block of plaintext separately</a:t>
            </a:r>
          </a:p>
          <a:p>
            <a:pPr lvl="1"/>
            <a:r>
              <a:rPr lang="en-US" sz="2400" dirty="0"/>
              <a:t> CBC (Cipher Block Chaining): XORs each plaintext block with the previous ciphertext block</a:t>
            </a:r>
          </a:p>
          <a:p>
            <a:pPr lvl="1"/>
            <a:r>
              <a:rPr lang="en-US" sz="2400" dirty="0"/>
              <a:t>CFB (Cipher feedback): Encrypts the initialization vector (IV) and XOR the resulting output with the plaintext.</a:t>
            </a:r>
          </a:p>
          <a:p>
            <a:pPr lvl="1"/>
            <a:r>
              <a:rPr lang="en-US" sz="2400" dirty="0"/>
              <a:t>…….</a:t>
            </a:r>
          </a:p>
        </p:txBody>
      </p:sp>
    </p:spTree>
    <p:extLst>
      <p:ext uri="{BB962C8B-B14F-4D97-AF65-F5344CB8AC3E}">
        <p14:creationId xmlns:p14="http://schemas.microsoft.com/office/powerpoint/2010/main" val="398513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414C-C4A9-DED0-4192-0657D59FD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60080-0559-9481-1109-30382A717B7B}"/>
              </a:ext>
            </a:extLst>
          </p:cNvPr>
          <p:cNvSpPr>
            <a:spLocks noGrp="1"/>
          </p:cNvSpPr>
          <p:nvPr>
            <p:ph type="title"/>
          </p:nvPr>
        </p:nvSpPr>
        <p:spPr/>
        <p:txBody>
          <a:bodyPr/>
          <a:lstStyle/>
          <a:p>
            <a:r>
              <a:rPr lang="en-US" dirty="0"/>
              <a:t>Initialization Vector (IV) in AES</a:t>
            </a:r>
          </a:p>
        </p:txBody>
      </p:sp>
      <p:sp>
        <p:nvSpPr>
          <p:cNvPr id="3" name="Text Placeholder 2">
            <a:extLst>
              <a:ext uri="{FF2B5EF4-FFF2-40B4-BE49-F238E27FC236}">
                <a16:creationId xmlns:a16="http://schemas.microsoft.com/office/drawing/2014/main" id="{FEF6485C-1A00-A14E-492E-E29496C618E3}"/>
              </a:ext>
            </a:extLst>
          </p:cNvPr>
          <p:cNvSpPr>
            <a:spLocks noGrp="1"/>
          </p:cNvSpPr>
          <p:nvPr>
            <p:ph type="body" idx="1"/>
          </p:nvPr>
        </p:nvSpPr>
        <p:spPr/>
        <p:txBody>
          <a:bodyPr>
            <a:normAutofit fontScale="92500"/>
          </a:bodyPr>
          <a:lstStyle/>
          <a:p>
            <a:r>
              <a:rPr lang="en-US" sz="2400" dirty="0"/>
              <a:t>IV is required for some modes in AES such as the CFB mode.</a:t>
            </a:r>
          </a:p>
          <a:p>
            <a:pPr lvl="1"/>
            <a:r>
              <a:rPr lang="en-US" sz="2400" dirty="0"/>
              <a:t>CFB (Cipher feedback): Encrypts the initialization vector (IV) and XOR the resulting output with the plaintext.</a:t>
            </a:r>
          </a:p>
          <a:p>
            <a:pPr marL="321300" indent="-342900"/>
            <a:r>
              <a:rPr lang="en-US" sz="2400" dirty="0"/>
              <a:t>Purpose: to enhance security, different encryption should use unique IV (but not secret IV).</a:t>
            </a:r>
          </a:p>
          <a:p>
            <a:pPr marL="685800" lvl="1" indent="-342900"/>
            <a:r>
              <a:rPr lang="en-US" sz="2400" dirty="0"/>
              <a:t>Consider encrypting a pdf file, which has the same header field.</a:t>
            </a:r>
          </a:p>
          <a:p>
            <a:pPr marL="685800" lvl="1" indent="-342900"/>
            <a:r>
              <a:rPr lang="en-US" sz="2400" dirty="0"/>
              <a:t>Without using IV, all encrypted pdf file will have the same first few blocks – some information is leaked.</a:t>
            </a:r>
          </a:p>
          <a:p>
            <a:pPr marL="685800" lvl="1" indent="-342900"/>
            <a:r>
              <a:rPr lang="en-US" sz="2400" dirty="0"/>
              <a:t>Using IV solves this problem </a:t>
            </a:r>
          </a:p>
          <a:p>
            <a:pPr marL="321300" indent="-342900"/>
            <a:endParaRPr lang="en-US" sz="2400" dirty="0"/>
          </a:p>
        </p:txBody>
      </p:sp>
    </p:spTree>
    <p:extLst>
      <p:ext uri="{BB962C8B-B14F-4D97-AF65-F5344CB8AC3E}">
        <p14:creationId xmlns:p14="http://schemas.microsoft.com/office/powerpoint/2010/main" val="74811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b"/>
          <a:lstStyle/>
          <a:p>
            <a:r>
              <a:rPr lang="en-US" sz="3400" dirty="0"/>
              <a:t>Figure 2-1: Simplified Model of Symmetric Encryption </a:t>
            </a:r>
          </a:p>
        </p:txBody>
      </p:sp>
      <p:pic>
        <p:nvPicPr>
          <p:cNvPr id="13" name="Picture 12" descr="A diagram illustrates a simplified model of symmetric encryption. The sender and recipient can access encryption and decryption algorithms via a secret key, K. The plain text input X enters the encryption algorithm, such as A E S. The resulting transmitted cipher text Y = E of K, X enters the decryption algorithm, which is the reverse of the encryption algorithm. This algorithm produces X = D of K, Y as the plain text output."/>
          <p:cNvPicPr>
            <a:picLocks noChangeAspect="1"/>
          </p:cNvPicPr>
          <p:nvPr/>
        </p:nvPicPr>
        <p:blipFill rotWithShape="1">
          <a:blip r:embed="rId3"/>
          <a:srcRect t="17273" b="47529"/>
          <a:stretch/>
        </p:blipFill>
        <p:spPr>
          <a:xfrm>
            <a:off x="266700" y="1883323"/>
            <a:ext cx="8610600" cy="3922254"/>
          </a:xfrm>
          <a:prstGeom prst="rect">
            <a:avLst/>
          </a:prstGeom>
          <a:solidFill>
            <a:sysClr val="window" lastClr="FFFFFF"/>
          </a:solidFill>
        </p:spPr>
      </p:pic>
    </p:spTree>
    <p:extLst>
      <p:ext uri="{BB962C8B-B14F-4D97-AF65-F5344CB8AC3E}">
        <p14:creationId xmlns:p14="http://schemas.microsoft.com/office/powerpoint/2010/main" val="2564236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4D0A-CDF8-BB6A-46F3-772E05E49BC2}"/>
              </a:ext>
            </a:extLst>
          </p:cNvPr>
          <p:cNvSpPr>
            <a:spLocks noGrp="1"/>
          </p:cNvSpPr>
          <p:nvPr>
            <p:ph type="title"/>
          </p:nvPr>
        </p:nvSpPr>
        <p:spPr/>
        <p:txBody>
          <a:bodyPr/>
          <a:lstStyle/>
          <a:p>
            <a:r>
              <a:rPr lang="en-US" dirty="0"/>
              <a:t>Symmetric Encryption in Python</a:t>
            </a:r>
          </a:p>
        </p:txBody>
      </p:sp>
      <p:sp>
        <p:nvSpPr>
          <p:cNvPr id="3" name="Text Placeholder 2">
            <a:extLst>
              <a:ext uri="{FF2B5EF4-FFF2-40B4-BE49-F238E27FC236}">
                <a16:creationId xmlns:a16="http://schemas.microsoft.com/office/drawing/2014/main" id="{4C0D89A3-7D63-8A37-D3A4-A10AC8F99137}"/>
              </a:ext>
            </a:extLst>
          </p:cNvPr>
          <p:cNvSpPr>
            <a:spLocks noGrp="1"/>
          </p:cNvSpPr>
          <p:nvPr>
            <p:ph type="body" idx="1"/>
          </p:nvPr>
        </p:nvSpPr>
        <p:spPr/>
        <p:txBody>
          <a:bodyPr/>
          <a:lstStyle/>
          <a:p>
            <a:r>
              <a:rPr lang="en-US" sz="2400" dirty="0"/>
              <a:t>There are several cryptography libraries in Python</a:t>
            </a:r>
          </a:p>
          <a:p>
            <a:r>
              <a:rPr lang="en-US" sz="2400" dirty="0"/>
              <a:t>On </a:t>
            </a:r>
            <a:r>
              <a:rPr lang="en-US" sz="2400" dirty="0" err="1"/>
              <a:t>linprog</a:t>
            </a:r>
            <a:r>
              <a:rPr lang="en-US" sz="2400" dirty="0"/>
              <a:t>, </a:t>
            </a:r>
            <a:r>
              <a:rPr lang="en-US" sz="2400" dirty="0" err="1"/>
              <a:t>pycryptodomex</a:t>
            </a:r>
            <a:r>
              <a:rPr lang="en-US" sz="2400" dirty="0"/>
              <a:t> has been installed.</a:t>
            </a:r>
          </a:p>
          <a:p>
            <a:r>
              <a:rPr lang="en-US" sz="2400" dirty="0"/>
              <a:t>See lect15/encryption.py for an example AES encryption/decryption class.</a:t>
            </a:r>
          </a:p>
        </p:txBody>
      </p:sp>
    </p:spTree>
    <p:extLst>
      <p:ext uri="{BB962C8B-B14F-4D97-AF65-F5344CB8AC3E}">
        <p14:creationId xmlns:p14="http://schemas.microsoft.com/office/powerpoint/2010/main" val="3645246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sz="3400"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alphaModFix/>
          </a:blip>
          <a:stretch>
            <a:fillRect/>
          </a:stretch>
        </p:blipFill>
        <p:spPr>
          <a:xfrm>
            <a:off x="715650" y="2310096"/>
            <a:ext cx="7419975" cy="2466975"/>
          </a:xfrm>
          <a:prstGeom prst="rect">
            <a:avLst/>
          </a:prstGeom>
          <a:noFill/>
          <a:ln>
            <a:noFill/>
          </a:ln>
        </p:spPr>
      </p:pic>
    </p:spTree>
    <p:extLst>
      <p:ext uri="{BB962C8B-B14F-4D97-AF65-F5344CB8AC3E}">
        <p14:creationId xmlns:p14="http://schemas.microsoft.com/office/powerpoint/2010/main" val="293741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Requirements </a:t>
            </a:r>
            <a:r>
              <a:rPr lang="en-US" sz="2000" b="0" dirty="0"/>
              <a:t>(1 of 2)</a:t>
            </a:r>
            <a:endParaRPr lang="en-US" sz="3400" dirty="0"/>
          </a:p>
        </p:txBody>
      </p:sp>
      <p:sp>
        <p:nvSpPr>
          <p:cNvPr id="5" name="Content Placeholder 4"/>
          <p:cNvSpPr>
            <a:spLocks noGrp="1"/>
          </p:cNvSpPr>
          <p:nvPr>
            <p:ph sz="quarter" idx="13"/>
          </p:nvPr>
        </p:nvSpPr>
        <p:spPr/>
        <p:txBody>
          <a:bodyPr/>
          <a:lstStyle/>
          <a:p>
            <a:pPr indent="-256032"/>
            <a:r>
              <a:rPr lang="en-US" sz="2400" dirty="0">
                <a:solidFill>
                  <a:schemeClr val="tx2">
                    <a:lumMod val="10000"/>
                  </a:schemeClr>
                </a:solidFill>
                <a:latin typeface="+mn-lt"/>
              </a:rPr>
              <a:t>There are two requirements for secure use of symmetric encryption:</a:t>
            </a:r>
          </a:p>
          <a:p>
            <a:pPr lvl="1" indent="-283464">
              <a:buClr>
                <a:schemeClr val="tx2"/>
              </a:buClr>
            </a:pPr>
            <a:r>
              <a:rPr lang="en-US" sz="2400" dirty="0">
                <a:solidFill>
                  <a:schemeClr val="tx2">
                    <a:lumMod val="10000"/>
                  </a:schemeClr>
                </a:solidFill>
                <a:latin typeface="+mn-lt"/>
              </a:rPr>
              <a:t>A strong encryption algorithm</a:t>
            </a:r>
          </a:p>
          <a:p>
            <a:pPr lvl="1" indent="-283464">
              <a:buClr>
                <a:schemeClr val="tx2"/>
              </a:buClr>
            </a:pPr>
            <a:r>
              <a:rPr lang="en-US" sz="2400" dirty="0">
                <a:solidFill>
                  <a:schemeClr val="tx2">
                    <a:lumMod val="10000"/>
                  </a:schemeClr>
                </a:solidFill>
                <a:latin typeface="+mn-lt"/>
              </a:rPr>
              <a:t>Sender and receiver must have obtained copies of the secret key in a secure fashion and must keep the key secure</a:t>
            </a:r>
          </a:p>
          <a:p>
            <a:pPr indent="-256032"/>
            <a:r>
              <a:rPr lang="en-US" sz="2400" dirty="0">
                <a:solidFill>
                  <a:schemeClr val="tx2">
                    <a:lumMod val="10000"/>
                  </a:schemeClr>
                </a:solidFill>
                <a:latin typeface="+mn-lt"/>
              </a:rPr>
              <a:t>The security of symmetric encryption depends on the secrecy of the key, not the secrecy of the algorithm</a:t>
            </a:r>
          </a:p>
          <a:p>
            <a:pPr lvl="1" indent="-283464">
              <a:buClr>
                <a:schemeClr val="tx2"/>
              </a:buClr>
            </a:pPr>
            <a:r>
              <a:rPr lang="en-US" sz="2400" dirty="0">
                <a:solidFill>
                  <a:schemeClr val="tx2">
                    <a:lumMod val="10000"/>
                  </a:schemeClr>
                </a:solidFill>
                <a:latin typeface="+mn-lt"/>
              </a:rPr>
              <a:t>This makes it feasible for widespread use</a:t>
            </a:r>
          </a:p>
        </p:txBody>
      </p:sp>
    </p:spTree>
    <p:extLst>
      <p:ext uri="{BB962C8B-B14F-4D97-AF65-F5344CB8AC3E}">
        <p14:creationId xmlns:p14="http://schemas.microsoft.com/office/powerpoint/2010/main" val="412408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Requirements </a:t>
            </a:r>
            <a:r>
              <a:rPr lang="en-US" sz="2000" b="0" dirty="0"/>
              <a:t>(2 of 2)</a:t>
            </a:r>
            <a:endParaRPr lang="en-US" dirty="0"/>
          </a:p>
        </p:txBody>
      </p:sp>
      <p:sp>
        <p:nvSpPr>
          <p:cNvPr id="3" name="Content Placeholder 2"/>
          <p:cNvSpPr>
            <a:spLocks noGrp="1"/>
          </p:cNvSpPr>
          <p:nvPr>
            <p:ph sz="quarter" idx="13"/>
          </p:nvPr>
        </p:nvSpPr>
        <p:spPr/>
        <p:txBody>
          <a:bodyPr/>
          <a:lstStyle/>
          <a:p>
            <a:pPr lvl="1" indent="-283464">
              <a:buClr>
                <a:schemeClr val="tx2"/>
              </a:buClr>
            </a:pPr>
            <a:r>
              <a:rPr lang="en-US" sz="2400" dirty="0">
                <a:solidFill>
                  <a:schemeClr val="tx2">
                    <a:lumMod val="10000"/>
                  </a:schemeClr>
                </a:solidFill>
                <a:latin typeface="+mn-lt"/>
              </a:rPr>
              <a:t>Manufacturers can and have developed low-cost chip implementations of data encryption algorithms</a:t>
            </a:r>
          </a:p>
          <a:p>
            <a:pPr lvl="1" indent="-283464">
              <a:buClr>
                <a:schemeClr val="tx2"/>
              </a:buClr>
            </a:pPr>
            <a:r>
              <a:rPr lang="en-US" sz="2400" dirty="0">
                <a:solidFill>
                  <a:schemeClr val="tx2">
                    <a:lumMod val="10000"/>
                  </a:schemeClr>
                </a:solidFill>
                <a:latin typeface="+mn-lt"/>
              </a:rPr>
              <a:t>These chips are widely available and incorporated into a number of products</a:t>
            </a:r>
          </a:p>
        </p:txBody>
      </p:sp>
    </p:spTree>
    <p:extLst>
      <p:ext uri="{BB962C8B-B14F-4D97-AF65-F5344CB8AC3E}">
        <p14:creationId xmlns:p14="http://schemas.microsoft.com/office/powerpoint/2010/main" val="267015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a:t>
            </a:r>
            <a:r>
              <a:rPr lang="en-US" sz="2000" b="0" dirty="0"/>
              <a:t>(1 of 3)</a:t>
            </a:r>
            <a:endParaRPr lang="en-US" dirty="0"/>
          </a:p>
        </p:txBody>
      </p:sp>
      <p:sp>
        <p:nvSpPr>
          <p:cNvPr id="3" name="Content Placeholder 2"/>
          <p:cNvSpPr>
            <a:spLocks noGrp="1"/>
          </p:cNvSpPr>
          <p:nvPr>
            <p:ph sz="quarter" idx="13"/>
          </p:nvPr>
        </p:nvSpPr>
        <p:spPr/>
        <p:txBody>
          <a:bodyPr/>
          <a:lstStyle/>
          <a:p>
            <a:pPr marL="0" indent="0">
              <a:buNone/>
            </a:pPr>
            <a:r>
              <a:rPr lang="en-US" dirty="0"/>
              <a:t>Cryptographic systems are generically classified along three independent dimensions:</a:t>
            </a:r>
          </a:p>
          <a:p>
            <a:pPr lvl="0" indent="-256032"/>
            <a:r>
              <a:rPr lang="en-US" b="1" dirty="0">
                <a:solidFill>
                  <a:schemeClr val="tx2">
                    <a:lumMod val="10000"/>
                  </a:schemeClr>
                </a:solidFill>
              </a:rPr>
              <a:t>The type of operations used for transforming plaintext to ciphertext</a:t>
            </a:r>
          </a:p>
          <a:p>
            <a:pPr lvl="1" indent="-283464"/>
            <a:r>
              <a:rPr lang="en-US" dirty="0"/>
              <a:t>Substitution</a:t>
            </a:r>
          </a:p>
          <a:p>
            <a:pPr lvl="2" indent="-228600"/>
            <a:r>
              <a:rPr lang="en-US" dirty="0"/>
              <a:t>Each element in the plaintext is mapped into another element</a:t>
            </a:r>
          </a:p>
          <a:p>
            <a:pPr lvl="1" indent="-283464"/>
            <a:r>
              <a:rPr lang="en-US" dirty="0"/>
              <a:t>Transposition</a:t>
            </a:r>
          </a:p>
          <a:p>
            <a:pPr lvl="2" indent="-228600"/>
            <a:r>
              <a:rPr lang="en-US" dirty="0"/>
              <a:t>Elements in the plaintext are rearranged</a:t>
            </a:r>
          </a:p>
          <a:p>
            <a:pPr lvl="2" indent="-228600"/>
            <a:r>
              <a:rPr lang="en-US" dirty="0"/>
              <a:t>Fundamental requirement is that no information be lost</a:t>
            </a:r>
          </a:p>
        </p:txBody>
      </p:sp>
    </p:spTree>
    <p:extLst>
      <p:ext uri="{BB962C8B-B14F-4D97-AF65-F5344CB8AC3E}">
        <p14:creationId xmlns:p14="http://schemas.microsoft.com/office/powerpoint/2010/main" val="49100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a:t>
            </a:r>
            <a:r>
              <a:rPr lang="en-US" sz="2000" b="0" dirty="0"/>
              <a:t>(2 of 3)</a:t>
            </a:r>
            <a:endParaRPr lang="en-US" dirty="0"/>
          </a:p>
        </p:txBody>
      </p:sp>
      <p:sp>
        <p:nvSpPr>
          <p:cNvPr id="3" name="Content Placeholder 2"/>
          <p:cNvSpPr>
            <a:spLocks noGrp="1"/>
          </p:cNvSpPr>
          <p:nvPr>
            <p:ph sz="quarter" idx="13"/>
          </p:nvPr>
        </p:nvSpPr>
        <p:spPr/>
        <p:txBody>
          <a:bodyPr/>
          <a:lstStyle/>
          <a:p>
            <a:pPr lvl="1" indent="-283464"/>
            <a:r>
              <a:rPr lang="en-US" dirty="0"/>
              <a:t>Product systems</a:t>
            </a:r>
          </a:p>
          <a:p>
            <a:pPr lvl="2" indent="-228600"/>
            <a:r>
              <a:rPr lang="en-US" dirty="0"/>
              <a:t>Involve multiple stages of substitutions and transpositions</a:t>
            </a:r>
          </a:p>
          <a:p>
            <a:pPr lvl="0" indent="-256032"/>
            <a:r>
              <a:rPr lang="en-US" b="1" dirty="0">
                <a:solidFill>
                  <a:schemeClr val="tx2">
                    <a:lumMod val="10000"/>
                  </a:schemeClr>
                </a:solidFill>
              </a:rPr>
              <a:t>The number of keys used</a:t>
            </a:r>
          </a:p>
          <a:p>
            <a:pPr lvl="1" indent="-283464"/>
            <a:r>
              <a:rPr lang="en-US" dirty="0"/>
              <a:t>Referred to as symmetric, single-key, secret-key, or conventional encryption if both sender and receiver use the same key</a:t>
            </a:r>
          </a:p>
          <a:p>
            <a:pPr lvl="1" indent="-283464"/>
            <a:r>
              <a:rPr lang="en-US" dirty="0"/>
              <a:t>Referred to as asymmetric, two-key, or public-key encryption if the sender and receiver each use a different key</a:t>
            </a:r>
          </a:p>
        </p:txBody>
      </p:sp>
    </p:spTree>
    <p:extLst>
      <p:ext uri="{BB962C8B-B14F-4D97-AF65-F5344CB8AC3E}">
        <p14:creationId xmlns:p14="http://schemas.microsoft.com/office/powerpoint/2010/main" val="22286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a:t>
            </a:r>
            <a:r>
              <a:rPr lang="en-US" sz="2000" b="0" dirty="0"/>
              <a:t>(3 of 3)</a:t>
            </a:r>
            <a:endParaRPr lang="en-US" dirty="0"/>
          </a:p>
        </p:txBody>
      </p:sp>
      <p:sp>
        <p:nvSpPr>
          <p:cNvPr id="3" name="Content Placeholder 2"/>
          <p:cNvSpPr>
            <a:spLocks noGrp="1"/>
          </p:cNvSpPr>
          <p:nvPr>
            <p:ph sz="quarter" idx="13"/>
          </p:nvPr>
        </p:nvSpPr>
        <p:spPr/>
        <p:txBody>
          <a:bodyPr/>
          <a:lstStyle/>
          <a:p>
            <a:pPr lvl="0" indent="-256032"/>
            <a:r>
              <a:rPr lang="en-US" b="1" dirty="0">
                <a:solidFill>
                  <a:schemeClr val="tx2">
                    <a:lumMod val="10000"/>
                  </a:schemeClr>
                </a:solidFill>
              </a:rPr>
              <a:t>The way in which the plaintext is processed</a:t>
            </a:r>
          </a:p>
          <a:p>
            <a:pPr lvl="1" indent="-283464"/>
            <a:r>
              <a:rPr lang="en-US" dirty="0"/>
              <a:t>Block cipher processes the input one block of elements at a time, producing an output block for each input block</a:t>
            </a:r>
          </a:p>
          <a:p>
            <a:pPr lvl="1" indent="-283464"/>
            <a:r>
              <a:rPr lang="en-US" dirty="0"/>
              <a:t>Stream cipher processes the input elements continuously, producing output one element at a time, as it goes along</a:t>
            </a:r>
            <a:endParaRPr lang="en-AU" dirty="0"/>
          </a:p>
        </p:txBody>
      </p:sp>
    </p:spTree>
    <p:extLst>
      <p:ext uri="{BB962C8B-B14F-4D97-AF65-F5344CB8AC3E}">
        <p14:creationId xmlns:p14="http://schemas.microsoft.com/office/powerpoint/2010/main" val="424930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 Types of Attacks on Encrypted Messages </a:t>
            </a:r>
            <a:r>
              <a:rPr lang="en-US" sz="2000" b="0" dirty="0"/>
              <a:t>(1 of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24066936"/>
              </p:ext>
            </p:extLst>
          </p:nvPr>
        </p:nvGraphicFramePr>
        <p:xfrm>
          <a:off x="457200" y="1887220"/>
          <a:ext cx="8229600" cy="3083560"/>
        </p:xfrm>
        <a:graphic>
          <a:graphicData uri="http://schemas.openxmlformats.org/drawingml/2006/table">
            <a:tbl>
              <a:tblPr firstRow="1" bandRow="1">
                <a:tableStyleId>{5940675A-B579-460E-94D1-54222C63F5DA}</a:tableStyleId>
              </a:tblPr>
              <a:tblGrid>
                <a:gridCol w="2475781">
                  <a:extLst>
                    <a:ext uri="{9D8B030D-6E8A-4147-A177-3AD203B41FA5}">
                      <a16:colId xmlns:a16="http://schemas.microsoft.com/office/drawing/2014/main" val="3022227578"/>
                    </a:ext>
                  </a:extLst>
                </a:gridCol>
                <a:gridCol w="5753819">
                  <a:extLst>
                    <a:ext uri="{9D8B030D-6E8A-4147-A177-3AD203B41FA5}">
                      <a16:colId xmlns:a16="http://schemas.microsoft.com/office/drawing/2014/main" val="1852200558"/>
                    </a:ext>
                  </a:extLst>
                </a:gridCol>
              </a:tblGrid>
              <a:tr h="370840">
                <a:tc>
                  <a:txBody>
                    <a:bodyPr/>
                    <a:lstStyle/>
                    <a:p>
                      <a:pPr algn="ctr"/>
                      <a:r>
                        <a:rPr lang="en-US" sz="1600" b="1" i="0" u="none" strike="noStrike" cap="none" dirty="0">
                          <a:solidFill>
                            <a:schemeClr val="tx1"/>
                          </a:solidFill>
                          <a:effectLst/>
                          <a:latin typeface="+mn-lt"/>
                          <a:ea typeface="+mn-ea"/>
                          <a:cs typeface="+mn-cs"/>
                          <a:sym typeface="Arial"/>
                        </a:rPr>
                        <a:t>Type of Attack </a:t>
                      </a:r>
                      <a:endParaRPr lang="en-US" sz="1600" b="1" dirty="0"/>
                    </a:p>
                  </a:txBody>
                  <a:tcPr/>
                </a:tc>
                <a:tc>
                  <a:txBody>
                    <a:bodyPr/>
                    <a:lstStyle/>
                    <a:p>
                      <a:pPr algn="ctr"/>
                      <a:r>
                        <a:rPr lang="en-US" sz="1600" b="1" i="0" u="none" strike="noStrike" cap="none" dirty="0">
                          <a:solidFill>
                            <a:schemeClr val="tx1"/>
                          </a:solidFill>
                          <a:effectLst/>
                          <a:latin typeface="+mn-lt"/>
                          <a:ea typeface="+mn-ea"/>
                          <a:cs typeface="+mn-cs"/>
                          <a:sym typeface="Arial"/>
                        </a:rPr>
                        <a:t>Known to Cryptanalyst </a:t>
                      </a:r>
                      <a:endParaRPr lang="en-US" sz="1600" b="1" dirty="0"/>
                    </a:p>
                  </a:txBody>
                  <a:tcPr/>
                </a:tc>
                <a:extLst>
                  <a:ext uri="{0D108BD9-81ED-4DB2-BD59-A6C34878D82A}">
                    <a16:rowId xmlns:a16="http://schemas.microsoft.com/office/drawing/2014/main" val="14338824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a:solidFill>
                            <a:schemeClr val="tx1"/>
                          </a:solidFill>
                          <a:effectLst/>
                          <a:latin typeface="+mn-lt"/>
                          <a:ea typeface="+mn-ea"/>
                          <a:cs typeface="+mn-cs"/>
                          <a:sym typeface="Arial"/>
                        </a:rPr>
                        <a:t>Ciphertext only </a:t>
                      </a:r>
                    </a:p>
                  </a:txBody>
                  <a:tcPr/>
                </a:tc>
                <a:tc>
                  <a:txBody>
                    <a:bodyPr/>
                    <a:lstStyle/>
                    <a:p>
                      <a:r>
                        <a:rPr lang="en-US" sz="1600" b="0" i="0" u="none" strike="noStrike" cap="none" dirty="0">
                          <a:solidFill>
                            <a:schemeClr val="tx1"/>
                          </a:solidFill>
                          <a:effectLst/>
                          <a:latin typeface="+mn-lt"/>
                          <a:ea typeface="+mn-ea"/>
                          <a:cs typeface="+mn-cs"/>
                          <a:sym typeface="Arial"/>
                        </a:rPr>
                        <a:t>•Encryption algorithm </a:t>
                      </a:r>
                    </a:p>
                    <a:p>
                      <a:r>
                        <a:rPr lang="en-US" sz="1600" b="0" i="0" u="none" strike="noStrike" cap="none" dirty="0">
                          <a:solidFill>
                            <a:schemeClr val="tx1"/>
                          </a:solidFill>
                          <a:effectLst/>
                          <a:latin typeface="+mn-lt"/>
                          <a:ea typeface="+mn-ea"/>
                          <a:cs typeface="+mn-cs"/>
                          <a:sym typeface="Arial"/>
                        </a:rPr>
                        <a:t>•Ciphertext to be decoded </a:t>
                      </a:r>
                    </a:p>
                  </a:txBody>
                  <a:tcPr/>
                </a:tc>
                <a:extLst>
                  <a:ext uri="{0D108BD9-81ED-4DB2-BD59-A6C34878D82A}">
                    <a16:rowId xmlns:a16="http://schemas.microsoft.com/office/drawing/2014/main" val="4037884917"/>
                  </a:ext>
                </a:extLst>
              </a:tr>
              <a:tr h="370840">
                <a:tc>
                  <a:txBody>
                    <a:bodyPr/>
                    <a:lstStyle/>
                    <a:p>
                      <a:r>
                        <a:rPr lang="en-US" sz="1600" dirty="0">
                          <a:effectLst/>
                          <a:latin typeface="+mn-lt"/>
                        </a:rPr>
                        <a:t>Known plaintext </a:t>
                      </a:r>
                      <a:endParaRPr lang="en-US" sz="1600" dirty="0">
                        <a:latin typeface="+mn-lt"/>
                      </a:endParaRPr>
                    </a:p>
                  </a:txBody>
                  <a:tcPr/>
                </a:tc>
                <a:tc>
                  <a:txBody>
                    <a:bodyPr/>
                    <a:lstStyle/>
                    <a:p>
                      <a:r>
                        <a:rPr lang="en-US" sz="1600" b="0" i="0" u="none" strike="noStrike" cap="none" dirty="0">
                          <a:solidFill>
                            <a:schemeClr val="tx1"/>
                          </a:solidFill>
                          <a:effectLst/>
                          <a:latin typeface="+mn-lt"/>
                          <a:ea typeface="+mn-ea"/>
                          <a:cs typeface="+mn-cs"/>
                          <a:sym typeface="Arial"/>
                        </a:rPr>
                        <a:t>•Encryption algorithm </a:t>
                      </a:r>
                    </a:p>
                    <a:p>
                      <a:r>
                        <a:rPr lang="en-US" sz="1600" b="0" i="0" u="none" strike="noStrike" cap="none" dirty="0">
                          <a:solidFill>
                            <a:schemeClr val="tx1"/>
                          </a:solidFill>
                          <a:effectLst/>
                          <a:latin typeface="+mn-lt"/>
                          <a:ea typeface="+mn-ea"/>
                          <a:cs typeface="+mn-cs"/>
                          <a:sym typeface="Arial"/>
                        </a:rPr>
                        <a:t>•Ciphertext to be decoded </a:t>
                      </a:r>
                    </a:p>
                    <a:p>
                      <a:r>
                        <a:rPr lang="en-US" sz="1600" b="0" i="0" u="none" strike="noStrike" cap="none" dirty="0">
                          <a:solidFill>
                            <a:schemeClr val="tx1"/>
                          </a:solidFill>
                          <a:effectLst/>
                          <a:latin typeface="+mn-lt"/>
                          <a:ea typeface="+mn-ea"/>
                          <a:cs typeface="+mn-cs"/>
                          <a:sym typeface="Arial"/>
                        </a:rPr>
                        <a:t>•One or more plaintext-ciphertext pairs formed with the secret </a:t>
                      </a:r>
                    </a:p>
                    <a:p>
                      <a:r>
                        <a:rPr lang="en-US" sz="1600" b="0" i="0" u="none" strike="noStrike" cap="none" dirty="0">
                          <a:solidFill>
                            <a:schemeClr val="tx1"/>
                          </a:solidFill>
                          <a:effectLst/>
                          <a:latin typeface="+mn-lt"/>
                          <a:ea typeface="+mn-ea"/>
                          <a:cs typeface="+mn-cs"/>
                          <a:sym typeface="Arial"/>
                        </a:rPr>
                        <a:t>key </a:t>
                      </a:r>
                    </a:p>
                  </a:txBody>
                  <a:tcPr/>
                </a:tc>
                <a:extLst>
                  <a:ext uri="{0D108BD9-81ED-4DB2-BD59-A6C34878D82A}">
                    <a16:rowId xmlns:a16="http://schemas.microsoft.com/office/drawing/2014/main" val="1144643223"/>
                  </a:ext>
                </a:extLst>
              </a:tr>
              <a:tr h="370840">
                <a:tc>
                  <a:txBody>
                    <a:bodyPr/>
                    <a:lstStyle/>
                    <a:p>
                      <a:r>
                        <a:rPr lang="en-US" sz="1600" b="0" i="0" u="none" strike="noStrike" cap="none" dirty="0">
                          <a:solidFill>
                            <a:schemeClr val="tx1"/>
                          </a:solidFill>
                          <a:effectLst/>
                          <a:latin typeface="+mn-lt"/>
                          <a:ea typeface="+mn-ea"/>
                          <a:cs typeface="+mn-cs"/>
                          <a:sym typeface="Arial"/>
                        </a:rPr>
                        <a:t>Chosen plaintext </a:t>
                      </a:r>
                      <a:endParaRPr lang="en-US" sz="1600" dirty="0"/>
                    </a:p>
                  </a:txBody>
                  <a:tcPr/>
                </a:tc>
                <a:tc>
                  <a:txBody>
                    <a:bodyPr/>
                    <a:lstStyle/>
                    <a:p>
                      <a:r>
                        <a:rPr lang="en-US" sz="1600" b="0" i="0" u="none" strike="noStrike" cap="none" dirty="0">
                          <a:solidFill>
                            <a:schemeClr val="tx1"/>
                          </a:solidFill>
                          <a:effectLst/>
                          <a:latin typeface="+mn-lt"/>
                          <a:ea typeface="+mn-ea"/>
                          <a:cs typeface="+mn-cs"/>
                          <a:sym typeface="Arial"/>
                        </a:rPr>
                        <a:t>•Encryption algorithm </a:t>
                      </a:r>
                    </a:p>
                    <a:p>
                      <a:r>
                        <a:rPr lang="en-US" sz="1600" b="0" i="0" u="none" strike="noStrike" cap="none" dirty="0">
                          <a:solidFill>
                            <a:schemeClr val="tx1"/>
                          </a:solidFill>
                          <a:effectLst/>
                          <a:latin typeface="+mn-lt"/>
                          <a:ea typeface="+mn-ea"/>
                          <a:cs typeface="+mn-cs"/>
                          <a:sym typeface="Arial"/>
                        </a:rPr>
                        <a:t>•Ciphertext to be decoded </a:t>
                      </a:r>
                    </a:p>
                    <a:p>
                      <a:r>
                        <a:rPr lang="en-US" sz="1600" b="0" i="0" u="none" strike="noStrike" cap="none" dirty="0">
                          <a:solidFill>
                            <a:schemeClr val="tx1"/>
                          </a:solidFill>
                          <a:effectLst/>
                          <a:latin typeface="+mn-lt"/>
                          <a:ea typeface="+mn-ea"/>
                          <a:cs typeface="+mn-cs"/>
                          <a:sym typeface="Arial"/>
                        </a:rPr>
                        <a:t>•Plaintext message chosen by cryptanalyst. together with its </a:t>
                      </a:r>
                    </a:p>
                    <a:p>
                      <a:r>
                        <a:rPr lang="en-US" sz="1600" b="0" i="0" u="none" strike="noStrike" cap="none" dirty="0">
                          <a:solidFill>
                            <a:schemeClr val="tx1"/>
                          </a:solidFill>
                          <a:effectLst/>
                          <a:latin typeface="+mn-lt"/>
                          <a:ea typeface="+mn-ea"/>
                          <a:cs typeface="+mn-cs"/>
                          <a:sym typeface="Arial"/>
                        </a:rPr>
                        <a:t>corresponding ciphertext generated with the secret key </a:t>
                      </a:r>
                    </a:p>
                  </a:txBody>
                  <a:tcPr/>
                </a:tc>
                <a:extLst>
                  <a:ext uri="{0D108BD9-81ED-4DB2-BD59-A6C34878D82A}">
                    <a16:rowId xmlns:a16="http://schemas.microsoft.com/office/drawing/2014/main" val="2290019007"/>
                  </a:ext>
                </a:extLst>
              </a:tr>
            </a:tbl>
          </a:graphicData>
        </a:graphic>
      </p:graphicFrame>
    </p:spTree>
    <p:extLst>
      <p:ext uri="{BB962C8B-B14F-4D97-AF65-F5344CB8AC3E}">
        <p14:creationId xmlns:p14="http://schemas.microsoft.com/office/powerpoint/2010/main" val="77012293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TotalTime>
  <Words>8838</Words>
  <Application>Microsoft Office PowerPoint</Application>
  <PresentationFormat>On-screen Show (4:3)</PresentationFormat>
  <Paragraphs>826</Paragraphs>
  <Slides>31</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Noto Sans Symbols</vt:lpstr>
      <vt:lpstr>Times-Roman</vt:lpstr>
      <vt:lpstr>Arial</vt:lpstr>
      <vt:lpstr>Calibri</vt:lpstr>
      <vt:lpstr>Times New Roman</vt:lpstr>
      <vt:lpstr>Verdana</vt:lpstr>
      <vt:lpstr>508 Lecture</vt:lpstr>
      <vt:lpstr>Equation</vt:lpstr>
      <vt:lpstr>Network Security Essentials: Applications and Standards</vt:lpstr>
      <vt:lpstr>Symmetric encryption</vt:lpstr>
      <vt:lpstr>Figure 2-1: Simplified Model of Symmetric Encryption </vt:lpstr>
      <vt:lpstr>Requirements (1 of 2)</vt:lpstr>
      <vt:lpstr>Requirements (2 of 2)</vt:lpstr>
      <vt:lpstr>Cryptography (1 of 3)</vt:lpstr>
      <vt:lpstr>Cryptography (2 of 3)</vt:lpstr>
      <vt:lpstr>Cryptography (3 of 3)</vt:lpstr>
      <vt:lpstr>Table 2-1: Types of Attacks on Encrypted Messages (1 of 2)</vt:lpstr>
      <vt:lpstr>Table 2-1: Types of Attacks on Encrypted Messages (2 of 2)</vt:lpstr>
      <vt:lpstr>Cryptanalysis</vt:lpstr>
      <vt:lpstr>Brute Force Attack</vt:lpstr>
      <vt:lpstr>Figure 2-2: Feistel Encryption and Decryption (16 Rounds) </vt:lpstr>
      <vt:lpstr>Feistel Cipher Design Elements (1 of 3)</vt:lpstr>
      <vt:lpstr>Feistel Cipher Design Elements (2 of 3)</vt:lpstr>
      <vt:lpstr>Feistel Cipher Design Elements (3 of 3)</vt:lpstr>
      <vt:lpstr>Symmetric Block Encryption Algorithms</vt:lpstr>
      <vt:lpstr>Data Encryption Standard (D E S)</vt:lpstr>
      <vt:lpstr>D E S Algorithm (1 of 2)</vt:lpstr>
      <vt:lpstr>D E S Algorithm (2 of 2)</vt:lpstr>
      <vt:lpstr>Table 2-2: Average Time Required for Exhaustive Key Search </vt:lpstr>
      <vt:lpstr>Figure 2-3: Triple D E S</vt:lpstr>
      <vt:lpstr>3 D E S Guidelines</vt:lpstr>
      <vt:lpstr>Advanced Encryption Standard (A E S) (1 of 2)</vt:lpstr>
      <vt:lpstr>Advanced Encryption Standard (A E S) (2 of 2)</vt:lpstr>
      <vt:lpstr>Figure 2-4: A E S Encryption and Decryption </vt:lpstr>
      <vt:lpstr>Figure 2-5: A E S Encryption Round</vt:lpstr>
      <vt:lpstr>AES modes of operations</vt:lpstr>
      <vt:lpstr>Initialization Vector (IV) in AES</vt:lpstr>
      <vt:lpstr>Symmetric Encryption in Python</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Essentials, 6e</dc:title>
  <dc:subject>Computer Science</dc:subject>
  <dc:creator>Stallings</dc:creator>
  <cp:keywords>Computer Science</cp:keywords>
  <cp:lastModifiedBy>Xin Yuan</cp:lastModifiedBy>
  <cp:revision>50</cp:revision>
  <dcterms:created xsi:type="dcterms:W3CDTF">2017-11-07T05:18:51Z</dcterms:created>
  <dcterms:modified xsi:type="dcterms:W3CDTF">2024-11-20T16:45:11Z</dcterms:modified>
</cp:coreProperties>
</file>