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27"/>
  </p:notesMasterIdLst>
  <p:handoutMasterIdLst>
    <p:handoutMasterId r:id="rId28"/>
  </p:handoutMasterIdLst>
  <p:sldIdLst>
    <p:sldId id="293" r:id="rId2"/>
    <p:sldId id="302" r:id="rId3"/>
    <p:sldId id="303" r:id="rId4"/>
    <p:sldId id="290" r:id="rId5"/>
    <p:sldId id="265" r:id="rId6"/>
    <p:sldId id="267" r:id="rId7"/>
    <p:sldId id="294" r:id="rId8"/>
    <p:sldId id="291" r:id="rId9"/>
    <p:sldId id="305" r:id="rId10"/>
    <p:sldId id="304" r:id="rId11"/>
    <p:sldId id="269" r:id="rId12"/>
    <p:sldId id="306" r:id="rId13"/>
    <p:sldId id="318" r:id="rId14"/>
    <p:sldId id="278" r:id="rId15"/>
    <p:sldId id="308" r:id="rId16"/>
    <p:sldId id="309" r:id="rId17"/>
    <p:sldId id="319" r:id="rId18"/>
    <p:sldId id="320" r:id="rId19"/>
    <p:sldId id="313" r:id="rId20"/>
    <p:sldId id="312" r:id="rId21"/>
    <p:sldId id="314" r:id="rId22"/>
    <p:sldId id="315" r:id="rId23"/>
    <p:sldId id="289" r:id="rId24"/>
    <p:sldId id="316" r:id="rId25"/>
    <p:sldId id="317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33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91" autoAdjust="0"/>
    <p:restoredTop sz="94803" autoAdjust="0"/>
  </p:normalViewPr>
  <p:slideViewPr>
    <p:cSldViewPr>
      <p:cViewPr varScale="1">
        <p:scale>
          <a:sx n="69" d="100"/>
          <a:sy n="69" d="100"/>
        </p:scale>
        <p:origin x="-16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7" Type="http://schemas.openxmlformats.org/officeDocument/2006/relationships/slide" Target="slides/slide1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11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F1E866E1-7FFA-466A-AF60-BE8548D4B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9376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DA8E0CBF-B5B2-4D22-9C60-F28314CDD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9361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7E07924-248B-46C6-B72E-67C12F333E2E}" type="slidenum">
              <a:rPr lang="en-US" sz="1300" smtClean="0">
                <a:latin typeface="Arial Narrow" pitchFamily="34" charset="0"/>
              </a:rPr>
              <a:pPr eaLnBrk="1" hangingPunct="1"/>
              <a:t>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5ED1F2E-173B-4946-AD94-E7F75A106585}" type="slidenum">
              <a:rPr 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A11B9A8-CE0C-4A11-8BD6-4C5112B4FF9A}" type="slidenum">
              <a:rPr lang="en-US" sz="1300" smtClean="0">
                <a:latin typeface="Arial Narrow" pitchFamily="34" charset="0"/>
              </a:rPr>
              <a:pPr eaLnBrk="1" hangingPunct="1"/>
              <a:t>11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391D87E-DACD-462C-A048-2775D94C2E4D}" type="slidenum">
              <a:rPr lang="en-US" sz="1300" smtClean="0">
                <a:latin typeface="Arial Narrow" pitchFamily="34" charset="0"/>
              </a:rPr>
              <a:pPr eaLnBrk="1" hangingPunct="1"/>
              <a:t>12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99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8E0CBF-B5B2-4D22-9C60-F28314CDD7B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50473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2DC72A-6E8D-42D6-BD48-478E3167288F}" type="slidenum">
              <a:rPr lang="en-US" sz="1300" smtClean="0">
                <a:latin typeface="Arial Narrow" pitchFamily="34" charset="0"/>
              </a:rPr>
              <a:pPr eaLnBrk="1" hangingPunct="1"/>
              <a:t>14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8E0CBF-B5B2-4D22-9C60-F28314CDD7B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46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7259262-889A-4E42-9DAA-C1E639771099}" type="slidenum">
              <a:rPr lang="en-US" sz="1300" smtClean="0">
                <a:latin typeface="Arial Narrow" pitchFamily="34" charset="0"/>
              </a:rPr>
              <a:pPr eaLnBrk="1" hangingPunct="1"/>
              <a:t>19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9D71B2-E279-4264-B2A8-57FA8A2419CE}" type="slidenum">
              <a:rPr lang="en-US" sz="1300" smtClean="0">
                <a:latin typeface="Arial Narrow" pitchFamily="34" charset="0"/>
              </a:rPr>
              <a:pPr eaLnBrk="1" hangingPunct="1"/>
              <a:t>20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50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21D8B34-3C5F-4E46-8F5C-EB0A1E72C2AE}" type="slidenum">
              <a:rPr lang="en-US" sz="1300" smtClean="0">
                <a:latin typeface="Arial Narrow" pitchFamily="34" charset="0"/>
              </a:rPr>
              <a:pPr eaLnBrk="1" hangingPunct="1"/>
              <a:t>23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8D01D1A-C879-4864-8C69-5CB02A073E67}" type="slidenum">
              <a:rPr lang="en-US" sz="1300" smtClean="0">
                <a:latin typeface="Arial Narrow" pitchFamily="34" charset="0"/>
              </a:rPr>
              <a:pPr eaLnBrk="1" hangingPunct="1"/>
              <a:t>24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529AE53-21EA-421D-A79B-029B5F6643D6}" type="slidenum">
              <a:rPr lang="en-US" sz="1300" smtClean="0">
                <a:latin typeface="Arial Narrow" pitchFamily="34" charset="0"/>
              </a:rPr>
              <a:pPr eaLnBrk="1" hangingPunct="1"/>
              <a:t>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183855C-8A2F-4584-86B2-691CDF05407E}" type="slidenum">
              <a:rPr lang="en-US" sz="1300" smtClean="0">
                <a:latin typeface="Arial Narrow" pitchFamily="34" charset="0"/>
              </a:rPr>
              <a:pPr eaLnBrk="1" hangingPunct="1"/>
              <a:t>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8A63311-052E-46F4-BB1F-63761036C544}" type="slidenum">
              <a:rPr lang="en-US" sz="1300" smtClean="0">
                <a:latin typeface="Arial Narrow" pitchFamily="34" charset="0"/>
              </a:rPr>
              <a:pPr eaLnBrk="1" hangingPunct="1"/>
              <a:t>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4E53AE-55D3-480C-BBF9-050A275C1F05}" type="slidenum">
              <a:rPr lang="en-US" sz="1300" smtClean="0">
                <a:latin typeface="Arial Narrow" pitchFamily="34" charset="0"/>
              </a:rPr>
              <a:pPr eaLnBrk="1" hangingPunct="1"/>
              <a:t>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87EFE3-8072-4434-8F89-004991E3CFB8}" type="slidenum">
              <a:rPr lang="en-US" sz="1300" smtClean="0">
                <a:latin typeface="Arial Narrow" pitchFamily="34" charset="0"/>
              </a:rPr>
              <a:pPr eaLnBrk="1" hangingPunct="1"/>
              <a:t>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A010A2E-BF68-4792-A5C6-CDF6C12FF5AA}" type="slidenum">
              <a:rPr lang="en-US" sz="1300" smtClean="0">
                <a:latin typeface="Arial Narrow" pitchFamily="34" charset="0"/>
              </a:rPr>
              <a:pPr eaLnBrk="1" hangingPunct="1"/>
              <a:t>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5917920-948B-4606-B01D-7AE93D664228}" type="slidenum">
              <a:rPr lang="en-US" sz="1300" smtClean="0">
                <a:latin typeface="Arial Narrow" pitchFamily="34" charset="0"/>
              </a:rPr>
              <a:pPr eaLnBrk="1" hangingPunct="1"/>
              <a:t>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CBE7BE-424A-4E49-B7C4-236EEE40D336}" type="slidenum">
              <a:rPr lang="en-US" sz="1300" smtClean="0">
                <a:latin typeface="Arial Narrow" pitchFamily="34" charset="0"/>
              </a:rPr>
              <a:pPr eaLnBrk="1" hangingPunct="1"/>
              <a:t>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A7DB7-6CAF-4EE3-9E6A-B68AAC689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2236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4BABE-FC2F-426C-B27D-D6B65FD90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271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07EB7-3D95-43A9-BF2B-960DDCB15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683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77CE6-F496-4BBF-B976-594181984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138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78AE6-3FA2-42F7-8419-0C6CFE231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579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294EB-F8AB-4E46-92EB-9F119A23A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11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B89C7-DB35-40FA-A337-B08AC6AD1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831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D3425-8177-4E28-A058-B4D82B747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843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A917E-5613-4FD8-8FA1-5C23D98BF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9130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BD531-69A9-4157-82AF-ACEA4CFDA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430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9E7AA-EF5C-431A-8052-029A9AC78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251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7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7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7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2B65FC1-E44C-420A-9E16-2D3B1E281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B541B-65D7-4AD9-A2B7-9F13901C148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Priority Queues (Heaps)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53340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0000FF"/>
                </a:solidFill>
              </a:rPr>
              <a:t> Sections 6.1 to 6.5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51C76-BA31-4BF7-AABA-801A2076F1B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Implementation of Priority Queue (heap)</a:t>
            </a:r>
          </a:p>
        </p:txBody>
      </p:sp>
      <p:pic>
        <p:nvPicPr>
          <p:cNvPr id="11268" name="Picture 3" descr="D:\courses\COP4530spring2007\supplements\weiss_ppt_files\ch06\ch06gif\fig06_0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66800"/>
            <a:ext cx="6405563" cy="552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3276600" y="990600"/>
            <a:ext cx="1066800" cy="304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1905000" y="3810000"/>
            <a:ext cx="3581400" cy="5334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1905000" y="5105400"/>
            <a:ext cx="2971800" cy="5334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E8D78-3920-43DB-84B8-7E57B1C518E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Heap Operations: insert(x)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Create a hole at next leaf (empty)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// Repair upward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Repeat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Locate parent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if POT not satisfied (should x inserted in the hole)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Sliding parent element to hole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else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Stop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Insert x into hole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FD32-17A8-42EC-BBB4-5C97CA8391EF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Insertion Example: insert(14)</a:t>
            </a:r>
          </a:p>
        </p:txBody>
      </p:sp>
      <p:pic>
        <p:nvPicPr>
          <p:cNvPr id="13316" name="Picture 3" descr="D:\courses\COP4530spring2007\supplements\weiss_ppt_files\ch06\ch06gif\fig06_06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65436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 descr="D:\courses\COP4530spring2007\supplements\weiss_ppt_files\ch06\ch06gif\fig06_07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91000"/>
            <a:ext cx="67056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1965325" y="3697288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(1)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5105400" y="37338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(2)</a:t>
            </a: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2819400" y="61722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(3)</a:t>
            </a:r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6705600" y="60960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(4)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</a:t>
            </a:r>
            <a:r>
              <a:rPr lang="en-US" dirty="0" smtClean="0">
                <a:solidFill>
                  <a:srgbClr val="0000FF"/>
                </a:solidFill>
              </a:rPr>
              <a:t>insert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b="1" dirty="0" smtClean="0">
                <a:solidFill>
                  <a:schemeClr val="tx1"/>
                </a:solidFill>
              </a:rPr>
              <a:t>    /**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tx1"/>
                </a:solidFill>
              </a:rPr>
              <a:t>     * Insert item x, allowing duplicates.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tx1"/>
                </a:solidFill>
              </a:rPr>
              <a:t>     */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tx1"/>
                </a:solidFill>
              </a:rPr>
              <a:t>    void insert( </a:t>
            </a:r>
            <a:r>
              <a:rPr lang="en-US" sz="1400" b="1" dirty="0" err="1" smtClean="0">
                <a:solidFill>
                  <a:schemeClr val="tx1"/>
                </a:solidFill>
              </a:rPr>
              <a:t>const</a:t>
            </a:r>
            <a:r>
              <a:rPr lang="en-US" sz="1400" b="1" dirty="0" smtClean="0">
                <a:solidFill>
                  <a:schemeClr val="tx1"/>
                </a:solidFill>
              </a:rPr>
              <a:t> Comparable &amp; x )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tx1"/>
                </a:solidFill>
              </a:rPr>
              <a:t>        if( </a:t>
            </a:r>
            <a:r>
              <a:rPr lang="en-US" sz="1400" b="1" dirty="0" err="1" smtClean="0">
                <a:solidFill>
                  <a:schemeClr val="tx1"/>
                </a:solidFill>
              </a:rPr>
              <a:t>currentSize</a:t>
            </a:r>
            <a:r>
              <a:rPr lang="en-US" sz="1400" b="1" dirty="0" smtClean="0">
                <a:solidFill>
                  <a:schemeClr val="tx1"/>
                </a:solidFill>
              </a:rPr>
              <a:t> == </a:t>
            </a:r>
            <a:r>
              <a:rPr lang="en-US" sz="1400" b="1" dirty="0" err="1" smtClean="0">
                <a:solidFill>
                  <a:schemeClr val="tx1"/>
                </a:solidFill>
              </a:rPr>
              <a:t>array.size</a:t>
            </a:r>
            <a:r>
              <a:rPr lang="en-US" sz="1400" b="1" dirty="0" smtClean="0">
                <a:solidFill>
                  <a:schemeClr val="tx1"/>
                </a:solidFill>
              </a:rPr>
              <a:t>( ) - 1 )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tx1"/>
                </a:solidFill>
              </a:rPr>
              <a:t>            </a:t>
            </a:r>
            <a:r>
              <a:rPr lang="en-US" sz="1400" b="1" dirty="0" err="1" smtClean="0">
                <a:solidFill>
                  <a:schemeClr val="tx1"/>
                </a:solidFill>
              </a:rPr>
              <a:t>array.resize</a:t>
            </a:r>
            <a:r>
              <a:rPr lang="en-US" sz="1400" b="1" dirty="0" smtClean="0">
                <a:solidFill>
                  <a:schemeClr val="tx1"/>
                </a:solidFill>
              </a:rPr>
              <a:t>( </a:t>
            </a:r>
            <a:r>
              <a:rPr lang="en-US" sz="1400" b="1" dirty="0" err="1" smtClean="0">
                <a:solidFill>
                  <a:schemeClr val="tx1"/>
                </a:solidFill>
              </a:rPr>
              <a:t>array.size</a:t>
            </a:r>
            <a:r>
              <a:rPr lang="en-US" sz="1400" b="1" dirty="0" smtClean="0">
                <a:solidFill>
                  <a:schemeClr val="tx1"/>
                </a:solidFill>
              </a:rPr>
              <a:t>( ) * 2 );</a:t>
            </a:r>
          </a:p>
          <a:p>
            <a:pPr marL="0" indent="0">
              <a:buNone/>
            </a:pPr>
            <a:endParaRPr lang="en-US" sz="1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tx1"/>
                </a:solidFill>
              </a:rPr>
              <a:t>            // Percolate up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tx1"/>
                </a:solidFill>
              </a:rPr>
              <a:t>        </a:t>
            </a:r>
            <a:r>
              <a:rPr lang="en-US" sz="1400" b="1" dirty="0" err="1" smtClean="0">
                <a:solidFill>
                  <a:schemeClr val="tx1"/>
                </a:solidFill>
              </a:rPr>
              <a:t>int</a:t>
            </a:r>
            <a:r>
              <a:rPr lang="en-US" sz="1400" b="1" dirty="0" smtClean="0">
                <a:solidFill>
                  <a:schemeClr val="tx1"/>
                </a:solidFill>
              </a:rPr>
              <a:t> hole = ++</a:t>
            </a:r>
            <a:r>
              <a:rPr lang="en-US" sz="1400" b="1" dirty="0" err="1" smtClean="0">
                <a:solidFill>
                  <a:schemeClr val="tx1"/>
                </a:solidFill>
              </a:rPr>
              <a:t>currentSize</a:t>
            </a:r>
            <a:r>
              <a:rPr lang="en-US" sz="14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tx1"/>
                </a:solidFill>
              </a:rPr>
              <a:t>        Comparable copy = x;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tx1"/>
                </a:solidFill>
              </a:rPr>
              <a:t>        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tx1"/>
                </a:solidFill>
              </a:rPr>
              <a:t>        array[ 0 ] = </a:t>
            </a:r>
            <a:r>
              <a:rPr lang="en-US" sz="1400" b="1" dirty="0" err="1" smtClean="0">
                <a:solidFill>
                  <a:schemeClr val="tx1"/>
                </a:solidFill>
              </a:rPr>
              <a:t>std</a:t>
            </a:r>
            <a:r>
              <a:rPr lang="en-US" sz="1400" b="1" dirty="0" smtClean="0">
                <a:solidFill>
                  <a:schemeClr val="tx1"/>
                </a:solidFill>
              </a:rPr>
              <a:t>::move( copy );		// for terminating the following loop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tx1"/>
                </a:solidFill>
              </a:rPr>
              <a:t>        for( ; x &lt; array[ hole / 2 ]; hole /= 2 )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tx1"/>
                </a:solidFill>
              </a:rPr>
              <a:t>            array[ hole ] = </a:t>
            </a:r>
            <a:r>
              <a:rPr lang="en-US" sz="1400" b="1" dirty="0" err="1" smtClean="0">
                <a:solidFill>
                  <a:schemeClr val="tx1"/>
                </a:solidFill>
              </a:rPr>
              <a:t>std</a:t>
            </a:r>
            <a:r>
              <a:rPr lang="en-US" sz="1400" b="1" dirty="0" smtClean="0">
                <a:solidFill>
                  <a:schemeClr val="tx1"/>
                </a:solidFill>
              </a:rPr>
              <a:t>::move( array[ hole / 2 ] );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tx1"/>
                </a:solidFill>
              </a:rPr>
              <a:t>        array[ hole ] = </a:t>
            </a:r>
            <a:r>
              <a:rPr lang="en-US" sz="1400" b="1" dirty="0" err="1" smtClean="0">
                <a:solidFill>
                  <a:schemeClr val="tx1"/>
                </a:solidFill>
              </a:rPr>
              <a:t>std</a:t>
            </a:r>
            <a:r>
              <a:rPr lang="en-US" sz="1400" b="1" dirty="0" smtClean="0">
                <a:solidFill>
                  <a:schemeClr val="tx1"/>
                </a:solidFill>
              </a:rPr>
              <a:t>::move( array[ 0 ] );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tx1"/>
                </a:solidFill>
              </a:rPr>
              <a:t>    }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77CE6-F496-4BBF-B976-59418198420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1571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2735-3874-49A3-A543-D9677CF25B7C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Heap Operations: deleteMin()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Delete the root element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// root becomes a hole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// Must move last element (last leaf) to somewhere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Let y be the last element (rightmost leaf node)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Repeat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find the smaller child of the hole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if POT not satisfied (should y inserted in hole)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Sliding smaller child into hole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else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Stop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Insert y into hole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lvl="2" eaLnBrk="1" hangingPunct="1">
              <a:lnSpc>
                <a:spcPct val="90000"/>
              </a:lnSpc>
            </a:pPr>
            <a:endParaRPr lang="en-US" sz="180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5D6772-EF1B-4FC2-973A-2D7EAB78EBD0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deleteMin()</a:t>
            </a:r>
            <a:r>
              <a:rPr lang="en-US" smtClean="0"/>
              <a:t> example</a:t>
            </a:r>
          </a:p>
        </p:txBody>
      </p:sp>
      <p:pic>
        <p:nvPicPr>
          <p:cNvPr id="16388" name="Picture 3" descr="D:\courses\COP4530spring2007\supplements\weiss_ppt_files\ch06\ch06gif\fig06_09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458075" cy="241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BCE71-DAF5-4252-8DC6-16070D83293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deleteMin()</a:t>
            </a:r>
            <a:r>
              <a:rPr lang="en-US" smtClean="0"/>
              <a:t> Example (Cont’d)</a:t>
            </a:r>
          </a:p>
        </p:txBody>
      </p:sp>
      <p:pic>
        <p:nvPicPr>
          <p:cNvPr id="17412" name="Picture 3" descr="D:\courses\COP4530spring2007\supplements\weiss_ppt_files\ch06\ch06gif\fig06_1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7077075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4" descr="D:\courses\COP4530spring2007\supplements\weiss_ppt_files\ch06\ch06gif\fig06_1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962400"/>
            <a:ext cx="761047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r>
              <a:rPr lang="en-US" dirty="0" smtClean="0"/>
              <a:t>Implementation of </a:t>
            </a:r>
            <a:r>
              <a:rPr lang="en-US" dirty="0" err="1" smtClean="0"/>
              <a:t>deleteMin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 smtClean="0"/>
              <a:t>   </a:t>
            </a:r>
            <a:r>
              <a:rPr lang="en-US" sz="1200" b="1" dirty="0" smtClean="0">
                <a:solidFill>
                  <a:schemeClr val="tx1"/>
                </a:solidFill>
              </a:rPr>
              <a:t>/ * Remove the minimum item.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 Throws </a:t>
            </a:r>
            <a:r>
              <a:rPr lang="en-US" sz="1200" b="1" dirty="0" err="1" smtClean="0">
                <a:solidFill>
                  <a:schemeClr val="tx1"/>
                </a:solidFill>
              </a:rPr>
              <a:t>UnderflowException</a:t>
            </a:r>
            <a:r>
              <a:rPr lang="en-US" sz="1200" b="1" dirty="0" smtClean="0">
                <a:solidFill>
                  <a:schemeClr val="tx1"/>
                </a:solidFill>
              </a:rPr>
              <a:t> if empty. */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void </a:t>
            </a:r>
            <a:r>
              <a:rPr lang="en-US" sz="1200" b="1" dirty="0" err="1" smtClean="0">
                <a:solidFill>
                  <a:schemeClr val="tx1"/>
                </a:solidFill>
              </a:rPr>
              <a:t>deleteMin</a:t>
            </a:r>
            <a:r>
              <a:rPr lang="en-US" sz="1200" b="1" dirty="0" smtClean="0">
                <a:solidFill>
                  <a:schemeClr val="tx1"/>
                </a:solidFill>
              </a:rPr>
              <a:t>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if( </a:t>
            </a:r>
            <a:r>
              <a:rPr lang="en-US" sz="1200" b="1" dirty="0" err="1" smtClean="0">
                <a:solidFill>
                  <a:schemeClr val="tx1"/>
                </a:solidFill>
              </a:rPr>
              <a:t>isEmpty</a:t>
            </a:r>
            <a:r>
              <a:rPr lang="en-US" sz="1200" b="1" dirty="0" smtClean="0">
                <a:solidFill>
                  <a:schemeClr val="tx1"/>
                </a:solidFill>
              </a:rPr>
              <a:t>( )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throw </a:t>
            </a:r>
            <a:r>
              <a:rPr lang="en-US" sz="1200" b="1" dirty="0" err="1" smtClean="0">
                <a:solidFill>
                  <a:schemeClr val="tx1"/>
                </a:solidFill>
              </a:rPr>
              <a:t>UnderflowException</a:t>
            </a:r>
            <a:r>
              <a:rPr lang="en-US" sz="1200" b="1" dirty="0" smtClean="0">
                <a:solidFill>
                  <a:schemeClr val="tx1"/>
                </a:solidFill>
              </a:rPr>
              <a:t>{ };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array[ 1 ] = </a:t>
            </a:r>
            <a:r>
              <a:rPr lang="en-US" sz="1200" b="1" dirty="0" err="1" smtClean="0">
                <a:solidFill>
                  <a:schemeClr val="tx1"/>
                </a:solidFill>
              </a:rPr>
              <a:t>std</a:t>
            </a:r>
            <a:r>
              <a:rPr lang="en-US" sz="1200" b="1" dirty="0" smtClean="0">
                <a:solidFill>
                  <a:schemeClr val="tx1"/>
                </a:solidFill>
              </a:rPr>
              <a:t>::move( array[ </a:t>
            </a:r>
            <a:r>
              <a:rPr lang="en-US" sz="1200" b="1" dirty="0" err="1" smtClean="0">
                <a:solidFill>
                  <a:schemeClr val="tx1"/>
                </a:solidFill>
              </a:rPr>
              <a:t>currentSize</a:t>
            </a:r>
            <a:r>
              <a:rPr lang="en-US" sz="1200" b="1" dirty="0" smtClean="0">
                <a:solidFill>
                  <a:schemeClr val="tx1"/>
                </a:solidFill>
              </a:rPr>
              <a:t>-- ]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percolateDown</a:t>
            </a:r>
            <a:r>
              <a:rPr lang="en-US" sz="1200" b="1" dirty="0" smtClean="0">
                <a:solidFill>
                  <a:schemeClr val="tx1"/>
                </a:solidFill>
              </a:rPr>
              <a:t>( 1 );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/ * Remove the minimum item and place it in </a:t>
            </a:r>
            <a:r>
              <a:rPr lang="en-US" sz="1200" b="1" dirty="0" err="1" smtClean="0">
                <a:solidFill>
                  <a:schemeClr val="tx1"/>
                </a:solidFill>
              </a:rPr>
              <a:t>minItem</a:t>
            </a:r>
            <a:r>
              <a:rPr lang="en-US" sz="12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 Throws Underflow if empty. */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void </a:t>
            </a:r>
            <a:r>
              <a:rPr lang="en-US" sz="1200" b="1" dirty="0" err="1" smtClean="0">
                <a:solidFill>
                  <a:schemeClr val="tx1"/>
                </a:solidFill>
              </a:rPr>
              <a:t>deleteMin</a:t>
            </a:r>
            <a:r>
              <a:rPr lang="en-US" sz="1200" b="1" dirty="0" smtClean="0">
                <a:solidFill>
                  <a:schemeClr val="tx1"/>
                </a:solidFill>
              </a:rPr>
              <a:t>( Comparable &amp; </a:t>
            </a:r>
            <a:r>
              <a:rPr lang="en-US" sz="1200" b="1" dirty="0" err="1" smtClean="0">
                <a:solidFill>
                  <a:schemeClr val="tx1"/>
                </a:solidFill>
              </a:rPr>
              <a:t>minItem</a:t>
            </a:r>
            <a:r>
              <a:rPr lang="en-US" sz="1200" b="1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if( </a:t>
            </a:r>
            <a:r>
              <a:rPr lang="en-US" sz="1200" b="1" dirty="0" err="1" smtClean="0">
                <a:solidFill>
                  <a:schemeClr val="tx1"/>
                </a:solidFill>
              </a:rPr>
              <a:t>isEmpty</a:t>
            </a:r>
            <a:r>
              <a:rPr lang="en-US" sz="1200" b="1" dirty="0" smtClean="0">
                <a:solidFill>
                  <a:schemeClr val="tx1"/>
                </a:solidFill>
              </a:rPr>
              <a:t>( )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throw </a:t>
            </a:r>
            <a:r>
              <a:rPr lang="en-US" sz="1200" b="1" dirty="0" err="1" smtClean="0">
                <a:solidFill>
                  <a:schemeClr val="tx1"/>
                </a:solidFill>
              </a:rPr>
              <a:t>UnderflowException</a:t>
            </a:r>
            <a:r>
              <a:rPr lang="en-US" sz="1200" b="1" dirty="0" smtClean="0">
                <a:solidFill>
                  <a:schemeClr val="tx1"/>
                </a:solidFill>
              </a:rPr>
              <a:t>{ };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minItem</a:t>
            </a:r>
            <a:r>
              <a:rPr lang="en-US" sz="1200" b="1" dirty="0" smtClean="0">
                <a:solidFill>
                  <a:schemeClr val="tx1"/>
                </a:solidFill>
              </a:rPr>
              <a:t> = </a:t>
            </a:r>
            <a:r>
              <a:rPr lang="en-US" sz="1200" b="1" dirty="0" err="1" smtClean="0">
                <a:solidFill>
                  <a:schemeClr val="tx1"/>
                </a:solidFill>
              </a:rPr>
              <a:t>std</a:t>
            </a:r>
            <a:r>
              <a:rPr lang="en-US" sz="1200" b="1" dirty="0" smtClean="0">
                <a:solidFill>
                  <a:schemeClr val="tx1"/>
                </a:solidFill>
              </a:rPr>
              <a:t>::move( array[ 1 ]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array[ 1 ] = </a:t>
            </a:r>
            <a:r>
              <a:rPr lang="en-US" sz="1200" b="1" dirty="0" err="1" smtClean="0">
                <a:solidFill>
                  <a:schemeClr val="tx1"/>
                </a:solidFill>
              </a:rPr>
              <a:t>std</a:t>
            </a:r>
            <a:r>
              <a:rPr lang="en-US" sz="1200" b="1" dirty="0" smtClean="0">
                <a:solidFill>
                  <a:schemeClr val="tx1"/>
                </a:solidFill>
              </a:rPr>
              <a:t>::move( array[ </a:t>
            </a:r>
            <a:r>
              <a:rPr lang="en-US" sz="1200" b="1" dirty="0" err="1" smtClean="0">
                <a:solidFill>
                  <a:schemeClr val="tx1"/>
                </a:solidFill>
              </a:rPr>
              <a:t>currentSize</a:t>
            </a:r>
            <a:r>
              <a:rPr lang="en-US" sz="1200" b="1" dirty="0" smtClean="0">
                <a:solidFill>
                  <a:schemeClr val="tx1"/>
                </a:solidFill>
              </a:rPr>
              <a:t>-- ]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percolateDown</a:t>
            </a:r>
            <a:r>
              <a:rPr lang="en-US" sz="1200" b="1" dirty="0" smtClean="0">
                <a:solidFill>
                  <a:schemeClr val="tx1"/>
                </a:solidFill>
              </a:rPr>
              <a:t>( 1 );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77CE6-F496-4BBF-B976-59418198420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57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</a:t>
            </a:r>
            <a:r>
              <a:rPr lang="en-US" dirty="0" err="1" smtClean="0"/>
              <a:t>deleteMin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/**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 Internal method to percolate down in the heap.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 hole is the index at which the percolate begins.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*/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void </a:t>
            </a:r>
            <a:r>
              <a:rPr lang="en-US" sz="1200" b="1" dirty="0" err="1" smtClean="0">
                <a:solidFill>
                  <a:schemeClr val="tx1"/>
                </a:solidFill>
              </a:rPr>
              <a:t>percolateDown</a:t>
            </a:r>
            <a:r>
              <a:rPr lang="en-US" sz="1200" b="1" dirty="0" smtClean="0">
                <a:solidFill>
                  <a:schemeClr val="tx1"/>
                </a:solidFill>
              </a:rPr>
              <a:t>( </a:t>
            </a:r>
            <a:r>
              <a:rPr lang="en-US" sz="1200" b="1" dirty="0" err="1" smtClean="0">
                <a:solidFill>
                  <a:schemeClr val="tx1"/>
                </a:solidFill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</a:rPr>
              <a:t> hole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</a:rPr>
              <a:t> child;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Comparable </a:t>
            </a:r>
            <a:r>
              <a:rPr lang="en-US" sz="1200" b="1" dirty="0" err="1" smtClean="0">
                <a:solidFill>
                  <a:schemeClr val="tx1"/>
                </a:solidFill>
              </a:rPr>
              <a:t>tmp</a:t>
            </a:r>
            <a:r>
              <a:rPr lang="en-US" sz="1200" b="1" dirty="0" smtClean="0">
                <a:solidFill>
                  <a:schemeClr val="tx1"/>
                </a:solidFill>
              </a:rPr>
              <a:t> = </a:t>
            </a:r>
            <a:r>
              <a:rPr lang="en-US" sz="1200" b="1" dirty="0" err="1" smtClean="0">
                <a:solidFill>
                  <a:schemeClr val="tx1"/>
                </a:solidFill>
              </a:rPr>
              <a:t>std</a:t>
            </a:r>
            <a:r>
              <a:rPr lang="en-US" sz="1200" b="1" dirty="0" smtClean="0">
                <a:solidFill>
                  <a:schemeClr val="tx1"/>
                </a:solidFill>
              </a:rPr>
              <a:t>::move( array[ hole ] );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for( ; </a:t>
            </a:r>
            <a:r>
              <a:rPr lang="en-US" sz="1200" b="1" dirty="0" smtClean="0">
                <a:solidFill>
                  <a:srgbClr val="0000FF"/>
                </a:solidFill>
              </a:rPr>
              <a:t>hole * 2 &lt;= </a:t>
            </a:r>
            <a:r>
              <a:rPr lang="en-US" sz="1200" b="1" dirty="0" err="1" smtClean="0">
                <a:solidFill>
                  <a:srgbClr val="0000FF"/>
                </a:solidFill>
              </a:rPr>
              <a:t>currentSize</a:t>
            </a:r>
            <a:r>
              <a:rPr lang="en-US" sz="1200" b="1" dirty="0" smtClean="0">
                <a:solidFill>
                  <a:schemeClr val="tx1"/>
                </a:solidFill>
              </a:rPr>
              <a:t>; hole = child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child = hole * 2;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if( </a:t>
            </a:r>
            <a:r>
              <a:rPr lang="en-US" sz="1200" b="1" dirty="0" smtClean="0">
                <a:solidFill>
                  <a:srgbClr val="0000FF"/>
                </a:solidFill>
              </a:rPr>
              <a:t>child != </a:t>
            </a:r>
            <a:r>
              <a:rPr lang="en-US" sz="1200" b="1" dirty="0" err="1" smtClean="0">
                <a:solidFill>
                  <a:srgbClr val="0000FF"/>
                </a:solidFill>
              </a:rPr>
              <a:t>currentSize</a:t>
            </a:r>
            <a:r>
              <a:rPr lang="en-US" sz="1200" b="1" dirty="0" smtClean="0">
                <a:solidFill>
                  <a:srgbClr val="0000FF"/>
                </a:solidFill>
              </a:rPr>
              <a:t> &amp;&amp; array[ child + 1 ] &lt; array[ child ] </a:t>
            </a:r>
            <a:r>
              <a:rPr lang="en-US" sz="1200" b="1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    ++child;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if( array[ child ] &lt; </a:t>
            </a:r>
            <a:r>
              <a:rPr lang="en-US" sz="1200" b="1" dirty="0" err="1" smtClean="0">
                <a:solidFill>
                  <a:schemeClr val="tx1"/>
                </a:solidFill>
              </a:rPr>
              <a:t>tmp</a:t>
            </a:r>
            <a:r>
              <a:rPr lang="en-US" sz="1200" b="1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    array[ hole ] = </a:t>
            </a:r>
            <a:r>
              <a:rPr lang="en-US" sz="1200" b="1" dirty="0" err="1" smtClean="0">
                <a:solidFill>
                  <a:schemeClr val="tx1"/>
                </a:solidFill>
              </a:rPr>
              <a:t>std</a:t>
            </a:r>
            <a:r>
              <a:rPr lang="en-US" sz="1200" b="1" dirty="0" smtClean="0">
                <a:solidFill>
                  <a:schemeClr val="tx1"/>
                </a:solidFill>
              </a:rPr>
              <a:t>::move( array[ child ]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else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    break;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array[ hole ] = </a:t>
            </a:r>
            <a:r>
              <a:rPr lang="en-US" sz="1200" b="1" dirty="0" err="1" smtClean="0">
                <a:solidFill>
                  <a:schemeClr val="tx1"/>
                </a:solidFill>
              </a:rPr>
              <a:t>std</a:t>
            </a:r>
            <a:r>
              <a:rPr lang="en-US" sz="1200" b="1" dirty="0" smtClean="0">
                <a:solidFill>
                  <a:schemeClr val="tx1"/>
                </a:solidFill>
              </a:rPr>
              <a:t>::move( </a:t>
            </a:r>
            <a:r>
              <a:rPr lang="en-US" sz="1200" b="1" dirty="0" err="1" smtClean="0">
                <a:solidFill>
                  <a:schemeClr val="tx1"/>
                </a:solidFill>
              </a:rPr>
              <a:t>tmp</a:t>
            </a:r>
            <a:r>
              <a:rPr lang="en-US" sz="1200" b="1" dirty="0" smtClean="0">
                <a:solidFill>
                  <a:schemeClr val="tx1"/>
                </a:solidFill>
              </a:rPr>
              <a:t>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77CE6-F496-4BBF-B976-59418198420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8283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83C33-C6F6-4F4C-B48E-73CE5A4C7F53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Constructor 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Construct heap from a collection of item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to?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Naïve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Insert() each element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Worst-case time: O(N(logN))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We show an approach taking O(N) worst-case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Basic idea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First insert all elements into the tree without worrying about POT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Then, adjust the tree to satisfy POT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5EE8A-98A3-4208-BB36-D8CA2FB2005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Queues</a:t>
            </a:r>
          </a:p>
        </p:txBody>
      </p:sp>
      <p:sp>
        <p:nvSpPr>
          <p:cNvPr id="410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3200400"/>
          </a:xfrm>
        </p:spPr>
        <p:txBody>
          <a:bodyPr/>
          <a:lstStyle/>
          <a:p>
            <a:pPr eaLnBrk="1" hangingPunct="1"/>
            <a:r>
              <a:rPr lang="en-US" dirty="0" smtClean="0"/>
              <a:t>Regular </a:t>
            </a:r>
            <a:r>
              <a:rPr lang="en-US" dirty="0" smtClean="0">
                <a:solidFill>
                  <a:srgbClr val="0000FF"/>
                </a:solidFill>
              </a:rPr>
              <a:t>queue</a:t>
            </a:r>
            <a:r>
              <a:rPr lang="en-US" dirty="0" smtClean="0"/>
              <a:t> supports</a:t>
            </a:r>
            <a:endParaRPr lang="en-US" dirty="0" smtClean="0"/>
          </a:p>
          <a:p>
            <a:pPr lvl="1" eaLnBrk="1" hangingPunct="1"/>
            <a:r>
              <a:rPr lang="en-US" dirty="0" smtClean="0"/>
              <a:t>First In, First Out</a:t>
            </a:r>
          </a:p>
          <a:p>
            <a:pPr lvl="1" eaLnBrk="1" hangingPunct="1"/>
            <a:r>
              <a:rPr lang="en-US" dirty="0" err="1" smtClean="0"/>
              <a:t>Enqueue</a:t>
            </a:r>
            <a:r>
              <a:rPr lang="en-US" dirty="0" smtClean="0"/>
              <a:t>(): add a new element</a:t>
            </a:r>
          </a:p>
          <a:p>
            <a:pPr lvl="1" eaLnBrk="1" hangingPunct="1"/>
            <a:r>
              <a:rPr lang="en-US" dirty="0" err="1" smtClean="0"/>
              <a:t>Dequeue</a:t>
            </a:r>
            <a:r>
              <a:rPr lang="en-US" dirty="0" smtClean="0"/>
              <a:t>(): remove </a:t>
            </a:r>
            <a:r>
              <a:rPr lang="en-US" dirty="0" smtClean="0">
                <a:solidFill>
                  <a:schemeClr val="accent2"/>
                </a:solidFill>
              </a:rPr>
              <a:t>oldest element </a:t>
            </a:r>
            <a:r>
              <a:rPr lang="en-US" dirty="0" smtClean="0"/>
              <a:t>in queue</a:t>
            </a:r>
          </a:p>
          <a:p>
            <a:pPr lvl="2" eaLnBrk="1" hangingPunct="1">
              <a:buFont typeface="Wingdings" pitchFamily="2" charset="2"/>
              <a:buNone/>
            </a:pPr>
            <a:endParaRPr lang="en-US" sz="1800" dirty="0" smtClean="0"/>
          </a:p>
          <a:p>
            <a:pPr eaLnBrk="1" hangingPunct="1"/>
            <a:r>
              <a:rPr lang="en-US" dirty="0" smtClean="0"/>
              <a:t>Data structure supports</a:t>
            </a:r>
          </a:p>
          <a:p>
            <a:pPr lvl="1" eaLnBrk="1" hangingPunct="1"/>
            <a:r>
              <a:rPr lang="en-US" dirty="0" smtClean="0"/>
              <a:t>Insert(): add a new element</a:t>
            </a:r>
          </a:p>
          <a:p>
            <a:pPr lvl="1" eaLnBrk="1" hangingPunct="1"/>
            <a:r>
              <a:rPr lang="en-US" dirty="0" err="1" smtClean="0"/>
              <a:t>deleteMin</a:t>
            </a:r>
            <a:r>
              <a:rPr lang="en-US" dirty="0" smtClean="0"/>
              <a:t>(): delete </a:t>
            </a:r>
            <a:r>
              <a:rPr lang="en-US" dirty="0" smtClean="0">
                <a:solidFill>
                  <a:schemeClr val="accent2"/>
                </a:solidFill>
              </a:rPr>
              <a:t>minimum element </a:t>
            </a:r>
            <a:r>
              <a:rPr lang="en-US" dirty="0" smtClean="0"/>
              <a:t>in priority queue</a:t>
            </a:r>
          </a:p>
          <a:p>
            <a:pPr lvl="1" eaLnBrk="1" hangingPunct="1"/>
            <a:endParaRPr lang="en-US" dirty="0" smtClean="0"/>
          </a:p>
        </p:txBody>
      </p:sp>
      <p:pic>
        <p:nvPicPr>
          <p:cNvPr id="4101" name="Picture 1028" descr="fig06_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76800"/>
            <a:ext cx="6881813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874EF-78EA-4E4F-92D0-5B611F10E72E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Constructor</a:t>
            </a:r>
          </a:p>
        </p:txBody>
      </p:sp>
      <p:pic>
        <p:nvPicPr>
          <p:cNvPr id="21508" name="Picture 3" descr="D:\courses\COP4530spring2007\supplements\weiss_ppt_files\ch06\ch06gif\fig06_1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709136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1905000" y="2286000"/>
            <a:ext cx="4648200" cy="5334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0AA6F-05C7-48CD-A97A-E800DD06665A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253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 eaLnBrk="1" hangingPunct="1"/>
            <a:r>
              <a:rPr lang="en-US" smtClean="0"/>
              <a:t>Example </a:t>
            </a:r>
          </a:p>
        </p:txBody>
      </p:sp>
      <p:pic>
        <p:nvPicPr>
          <p:cNvPr id="22532" name="Picture 1027" descr="D:\courses\COP4530spring2007\supplements\weiss_ppt_files\ch06\ch06gif\fig06_15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70866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1028"/>
          <p:cNvSpPr txBox="1">
            <a:spLocks noChangeArrowheads="1"/>
          </p:cNvSpPr>
          <p:nvPr/>
        </p:nvSpPr>
        <p:spPr bwMode="auto">
          <a:xfrm>
            <a:off x="4876800" y="3200400"/>
            <a:ext cx="2593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percolateDown(7)</a:t>
            </a:r>
          </a:p>
        </p:txBody>
      </p:sp>
      <p:pic>
        <p:nvPicPr>
          <p:cNvPr id="22534" name="Picture 1029" descr="D:\courses\COP4530spring2007\supplements\weiss_ppt_files\ch06\ch06gif\fig06_16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86200"/>
            <a:ext cx="7038975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 Box 1030"/>
          <p:cNvSpPr txBox="1">
            <a:spLocks noChangeArrowheads="1"/>
          </p:cNvSpPr>
          <p:nvPr/>
        </p:nvSpPr>
        <p:spPr bwMode="auto">
          <a:xfrm>
            <a:off x="685800" y="6172200"/>
            <a:ext cx="2593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percolateDown(6)</a:t>
            </a:r>
          </a:p>
        </p:txBody>
      </p:sp>
      <p:sp>
        <p:nvSpPr>
          <p:cNvPr id="22536" name="Text Box 1031"/>
          <p:cNvSpPr txBox="1">
            <a:spLocks noChangeArrowheads="1"/>
          </p:cNvSpPr>
          <p:nvPr/>
        </p:nvSpPr>
        <p:spPr bwMode="auto">
          <a:xfrm>
            <a:off x="4572000" y="6172200"/>
            <a:ext cx="2593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percolateDown(5)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1E64DE-4FFC-4998-8507-B575F7173159}" type="slidenum">
              <a:rPr lang="en-US"/>
              <a:pPr>
                <a:defRPr/>
              </a:pPr>
              <a:t>22</a:t>
            </a:fld>
            <a:endParaRPr lang="en-US"/>
          </a:p>
        </p:txBody>
      </p:sp>
      <p:pic>
        <p:nvPicPr>
          <p:cNvPr id="23555" name="Picture 2" descr="D:\courses\COP4530spring2007\supplements\weiss_ppt_files\ch06\ch06gif\fig06_17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"/>
            <a:ext cx="7038975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3" descr="D:\courses\COP4530spring2007\supplements\weiss_ppt_files\ch06\ch06gif\fig06_18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6886575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4572000" y="5867400"/>
            <a:ext cx="2593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percolateDown(1)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1524000" y="2819400"/>
            <a:ext cx="2593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percolateDown(4)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5257800" y="2819400"/>
            <a:ext cx="2593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percolateDown(3)</a:t>
            </a: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1066800" y="5867400"/>
            <a:ext cx="2593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percolateDown(2)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12A14-9006-42A2-841B-4137245ABC6E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C++ STL Priority Queues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0000FF"/>
                </a:solidFill>
              </a:rPr>
              <a:t>priority_queue</a:t>
            </a:r>
            <a:r>
              <a:rPr lang="en-US" sz="2000" smtClean="0"/>
              <a:t> class template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Implements deleteMax instead of deleteMin in default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MaxHeap instead of MinHeap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Template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Item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container type (default vector)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comparator (default less)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Associative queue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Void push(t)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void pop()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T&amp; top()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void clear()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bool empty()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119EF-5F55-46C1-B28A-E0EE2B64E973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4400" y="304800"/>
            <a:ext cx="4706738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+mn-lt"/>
              </a:rPr>
              <a:t>#include &lt;</a:t>
            </a:r>
            <a:r>
              <a:rPr lang="en-US" sz="1200" b="1" dirty="0" err="1">
                <a:latin typeface="+mn-lt"/>
              </a:rPr>
              <a:t>iostream</a:t>
            </a:r>
            <a:r>
              <a:rPr lang="en-US" sz="1200" b="1" dirty="0">
                <a:latin typeface="+mn-lt"/>
              </a:rPr>
              <a:t>&gt;</a:t>
            </a:r>
          </a:p>
          <a:p>
            <a:r>
              <a:rPr lang="en-US" sz="1200" b="1" dirty="0">
                <a:latin typeface="+mn-lt"/>
              </a:rPr>
              <a:t>#include &lt;vector&gt;</a:t>
            </a:r>
          </a:p>
          <a:p>
            <a:r>
              <a:rPr lang="en-US" sz="1200" b="1" dirty="0">
                <a:solidFill>
                  <a:srgbClr val="0000FF"/>
                </a:solidFill>
                <a:latin typeface="+mn-lt"/>
              </a:rPr>
              <a:t>#include &lt;queue&gt;</a:t>
            </a:r>
          </a:p>
          <a:p>
            <a:r>
              <a:rPr lang="en-US" sz="1200" b="1" dirty="0">
                <a:latin typeface="+mn-lt"/>
              </a:rPr>
              <a:t>#include &lt;functional&gt;</a:t>
            </a:r>
          </a:p>
          <a:p>
            <a:r>
              <a:rPr lang="en-US" sz="1200" b="1" dirty="0">
                <a:latin typeface="+mn-lt"/>
              </a:rPr>
              <a:t>#include &lt;string&gt;</a:t>
            </a:r>
          </a:p>
          <a:p>
            <a:r>
              <a:rPr lang="en-US" sz="1200" b="1" dirty="0">
                <a:latin typeface="+mn-lt"/>
              </a:rPr>
              <a:t>using namespace </a:t>
            </a:r>
            <a:r>
              <a:rPr lang="en-US" sz="1200" b="1" dirty="0" err="1">
                <a:latin typeface="+mn-lt"/>
              </a:rPr>
              <a:t>std</a:t>
            </a:r>
            <a:r>
              <a:rPr lang="en-US" sz="1200" b="1" dirty="0">
                <a:latin typeface="+mn-lt"/>
              </a:rPr>
              <a:t>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// Empty the priority queue and print its contents.</a:t>
            </a:r>
          </a:p>
          <a:p>
            <a:r>
              <a:rPr lang="en-US" sz="1200" b="1" dirty="0">
                <a:latin typeface="+mn-lt"/>
              </a:rPr>
              <a:t>template &lt;</a:t>
            </a:r>
            <a:r>
              <a:rPr lang="en-US" sz="1200" b="1" dirty="0" err="1">
                <a:latin typeface="+mn-lt"/>
              </a:rPr>
              <a:t>typename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PriorityQueue</a:t>
            </a:r>
            <a:r>
              <a:rPr lang="en-US" sz="1200" b="1" dirty="0">
                <a:latin typeface="+mn-lt"/>
              </a:rPr>
              <a:t>&gt;</a:t>
            </a:r>
          </a:p>
          <a:p>
            <a:r>
              <a:rPr lang="en-US" sz="1200" b="1" dirty="0">
                <a:latin typeface="+mn-lt"/>
              </a:rPr>
              <a:t>void </a:t>
            </a:r>
            <a:r>
              <a:rPr lang="en-US" sz="1200" b="1" dirty="0" err="1">
                <a:latin typeface="+mn-lt"/>
              </a:rPr>
              <a:t>dumpContents</a:t>
            </a:r>
            <a:r>
              <a:rPr lang="en-US" sz="1200" b="1" dirty="0">
                <a:latin typeface="+mn-lt"/>
              </a:rPr>
              <a:t>( </a:t>
            </a:r>
            <a:r>
              <a:rPr lang="en-US" sz="1200" b="1" dirty="0" err="1">
                <a:latin typeface="+mn-lt"/>
              </a:rPr>
              <a:t>const</a:t>
            </a:r>
            <a:r>
              <a:rPr lang="en-US" sz="1200" b="1" dirty="0">
                <a:latin typeface="+mn-lt"/>
              </a:rPr>
              <a:t> string &amp; </a:t>
            </a:r>
            <a:r>
              <a:rPr lang="en-US" sz="1200" b="1" dirty="0" err="1">
                <a:latin typeface="+mn-lt"/>
              </a:rPr>
              <a:t>msg</a:t>
            </a:r>
            <a:r>
              <a:rPr lang="en-US" sz="1200" b="1" dirty="0">
                <a:latin typeface="+mn-lt"/>
              </a:rPr>
              <a:t>, </a:t>
            </a:r>
            <a:r>
              <a:rPr lang="en-US" sz="1200" b="1" dirty="0" err="1">
                <a:latin typeface="+mn-lt"/>
              </a:rPr>
              <a:t>PriorityQueue</a:t>
            </a:r>
            <a:r>
              <a:rPr lang="en-US" sz="1200" b="1" dirty="0">
                <a:latin typeface="+mn-lt"/>
              </a:rPr>
              <a:t> &amp; </a:t>
            </a:r>
            <a:r>
              <a:rPr lang="en-US" sz="1200" b="1" dirty="0" err="1">
                <a:latin typeface="+mn-lt"/>
              </a:rPr>
              <a:t>pq</a:t>
            </a:r>
            <a:r>
              <a:rPr lang="en-US" sz="1200" b="1" dirty="0">
                <a:latin typeface="+mn-lt"/>
              </a:rPr>
              <a:t> )</a:t>
            </a:r>
          </a:p>
          <a:p>
            <a:r>
              <a:rPr lang="en-US" sz="1200" b="1" dirty="0">
                <a:latin typeface="+mn-lt"/>
              </a:rPr>
              <a:t>{</a:t>
            </a:r>
          </a:p>
          <a:p>
            <a:r>
              <a:rPr lang="en-US" sz="1200" b="1" dirty="0">
                <a:latin typeface="+mn-lt"/>
              </a:rPr>
              <a:t>    </a:t>
            </a:r>
            <a:r>
              <a:rPr lang="en-US" sz="1200" b="1" dirty="0" err="1">
                <a:latin typeface="+mn-lt"/>
              </a:rPr>
              <a:t>cout</a:t>
            </a:r>
            <a:r>
              <a:rPr lang="en-US" sz="1200" b="1" dirty="0">
                <a:latin typeface="+mn-lt"/>
              </a:rPr>
              <a:t> &lt;&lt; </a:t>
            </a:r>
            <a:r>
              <a:rPr lang="en-US" sz="1200" b="1" dirty="0" err="1">
                <a:latin typeface="+mn-lt"/>
              </a:rPr>
              <a:t>msg</a:t>
            </a:r>
            <a:r>
              <a:rPr lang="en-US" sz="1200" b="1" dirty="0">
                <a:latin typeface="+mn-lt"/>
              </a:rPr>
              <a:t> &lt;&lt; ":" &lt;&lt; </a:t>
            </a:r>
            <a:r>
              <a:rPr lang="en-US" sz="1200" b="1" dirty="0" err="1">
                <a:latin typeface="+mn-lt"/>
              </a:rPr>
              <a:t>endl</a:t>
            </a:r>
            <a:r>
              <a:rPr lang="en-US" sz="1200" b="1" dirty="0">
                <a:latin typeface="+mn-lt"/>
              </a:rPr>
              <a:t>;</a:t>
            </a:r>
          </a:p>
          <a:p>
            <a:r>
              <a:rPr lang="en-US" sz="1200" b="1" dirty="0">
                <a:latin typeface="+mn-lt"/>
              </a:rPr>
              <a:t>    while( !</a:t>
            </a:r>
            <a:r>
              <a:rPr lang="en-US" sz="1200" b="1" dirty="0" err="1">
                <a:latin typeface="+mn-lt"/>
              </a:rPr>
              <a:t>pq.empty</a:t>
            </a:r>
            <a:r>
              <a:rPr lang="en-US" sz="1200" b="1" dirty="0">
                <a:latin typeface="+mn-lt"/>
              </a:rPr>
              <a:t>( ) )</a:t>
            </a:r>
          </a:p>
          <a:p>
            <a:r>
              <a:rPr lang="en-US" sz="1200" b="1" dirty="0">
                <a:latin typeface="+mn-lt"/>
              </a:rPr>
              <a:t>    {</a:t>
            </a:r>
          </a:p>
          <a:p>
            <a:r>
              <a:rPr lang="en-US" sz="1200" b="1" dirty="0">
                <a:latin typeface="+mn-lt"/>
              </a:rPr>
              <a:t>        </a:t>
            </a:r>
            <a:r>
              <a:rPr lang="en-US" sz="1200" b="1" dirty="0" err="1">
                <a:latin typeface="+mn-lt"/>
              </a:rPr>
              <a:t>cout</a:t>
            </a:r>
            <a:r>
              <a:rPr lang="en-US" sz="1200" b="1" dirty="0">
                <a:latin typeface="+mn-lt"/>
              </a:rPr>
              <a:t> &lt;&lt; </a:t>
            </a:r>
            <a:r>
              <a:rPr lang="en-US" sz="1200" b="1" dirty="0" err="1">
                <a:latin typeface="+mn-lt"/>
              </a:rPr>
              <a:t>pq.top</a:t>
            </a:r>
            <a:r>
              <a:rPr lang="en-US" sz="1200" b="1" dirty="0">
                <a:latin typeface="+mn-lt"/>
              </a:rPr>
              <a:t>( ) &lt;&lt; </a:t>
            </a:r>
            <a:r>
              <a:rPr lang="en-US" sz="1200" b="1" dirty="0" err="1">
                <a:latin typeface="+mn-lt"/>
              </a:rPr>
              <a:t>endl</a:t>
            </a:r>
            <a:r>
              <a:rPr lang="en-US" sz="1200" b="1" dirty="0">
                <a:latin typeface="+mn-lt"/>
              </a:rPr>
              <a:t>;</a:t>
            </a:r>
          </a:p>
          <a:p>
            <a:r>
              <a:rPr lang="en-US" sz="1200" b="1" dirty="0">
                <a:latin typeface="+mn-lt"/>
              </a:rPr>
              <a:t>        </a:t>
            </a:r>
            <a:r>
              <a:rPr lang="en-US" sz="1200" b="1" dirty="0" err="1">
                <a:latin typeface="+mn-lt"/>
              </a:rPr>
              <a:t>pq.pop</a:t>
            </a:r>
            <a:r>
              <a:rPr lang="en-US" sz="1200" b="1" dirty="0">
                <a:latin typeface="+mn-lt"/>
              </a:rPr>
              <a:t>( );</a:t>
            </a:r>
          </a:p>
          <a:p>
            <a:r>
              <a:rPr lang="en-US" sz="1200" b="1" dirty="0">
                <a:latin typeface="+mn-lt"/>
              </a:rPr>
              <a:t>    }</a:t>
            </a:r>
          </a:p>
          <a:p>
            <a:r>
              <a:rPr lang="en-US" sz="1200" b="1" dirty="0">
                <a:latin typeface="+mn-lt"/>
              </a:rPr>
              <a:t>}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// Do some inserts and removes (done in </a:t>
            </a:r>
            <a:r>
              <a:rPr lang="en-US" sz="1200" b="1" dirty="0" err="1">
                <a:latin typeface="+mn-lt"/>
              </a:rPr>
              <a:t>dumpContents</a:t>
            </a:r>
            <a:r>
              <a:rPr lang="en-US" sz="1200" b="1" dirty="0">
                <a:latin typeface="+mn-lt"/>
              </a:rPr>
              <a:t>).</a:t>
            </a:r>
          </a:p>
          <a:p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main( )</a:t>
            </a:r>
          </a:p>
          <a:p>
            <a:r>
              <a:rPr lang="en-US" sz="1200" b="1" dirty="0">
                <a:latin typeface="+mn-lt"/>
              </a:rPr>
              <a:t>{</a:t>
            </a:r>
          </a:p>
          <a:p>
            <a:r>
              <a:rPr lang="en-US" sz="1200" b="1" dirty="0">
                <a:latin typeface="+mn-lt"/>
              </a:rPr>
              <a:t>    </a:t>
            </a:r>
            <a:r>
              <a:rPr lang="en-US" sz="1200" b="1" dirty="0" err="1">
                <a:latin typeface="+mn-lt"/>
              </a:rPr>
              <a:t>priority_queue</a:t>
            </a:r>
            <a:r>
              <a:rPr lang="en-US" sz="1200" b="1" dirty="0">
                <a:latin typeface="+mn-lt"/>
              </a:rPr>
              <a:t>&lt;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&gt;                          </a:t>
            </a:r>
            <a:r>
              <a:rPr lang="en-US" sz="1200" b="1" dirty="0" err="1">
                <a:latin typeface="+mn-lt"/>
              </a:rPr>
              <a:t>maxPQ</a:t>
            </a:r>
            <a:r>
              <a:rPr lang="en-US" sz="1200" b="1" dirty="0">
                <a:latin typeface="+mn-lt"/>
              </a:rPr>
              <a:t>;</a:t>
            </a:r>
          </a:p>
          <a:p>
            <a:r>
              <a:rPr lang="en-US" sz="1200" b="1" dirty="0">
                <a:latin typeface="+mn-lt"/>
              </a:rPr>
              <a:t>    </a:t>
            </a:r>
            <a:r>
              <a:rPr lang="en-US" sz="1200" b="1" dirty="0" err="1">
                <a:latin typeface="+mn-lt"/>
              </a:rPr>
              <a:t>priority_queue</a:t>
            </a:r>
            <a:r>
              <a:rPr lang="en-US" sz="1200" b="1" dirty="0">
                <a:latin typeface="+mn-lt"/>
              </a:rPr>
              <a:t>&lt;</a:t>
            </a:r>
            <a:r>
              <a:rPr lang="en-US" sz="1200" b="1" dirty="0" err="1">
                <a:latin typeface="+mn-lt"/>
              </a:rPr>
              <a:t>int,vector</a:t>
            </a:r>
            <a:r>
              <a:rPr lang="en-US" sz="1200" b="1" dirty="0">
                <a:latin typeface="+mn-lt"/>
              </a:rPr>
              <a:t>&lt;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&gt;,greater&lt;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&gt;&gt; </a:t>
            </a:r>
            <a:r>
              <a:rPr lang="en-US" sz="1200" b="1" dirty="0" err="1">
                <a:latin typeface="+mn-lt"/>
              </a:rPr>
              <a:t>minPQ</a:t>
            </a:r>
            <a:r>
              <a:rPr lang="en-US" sz="1200" b="1" dirty="0">
                <a:latin typeface="+mn-lt"/>
              </a:rPr>
              <a:t>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    </a:t>
            </a:r>
            <a:r>
              <a:rPr lang="en-US" sz="1200" b="1" dirty="0" err="1">
                <a:latin typeface="+mn-lt"/>
              </a:rPr>
              <a:t>minPQ.push</a:t>
            </a:r>
            <a:r>
              <a:rPr lang="en-US" sz="1200" b="1" dirty="0">
                <a:latin typeface="+mn-lt"/>
              </a:rPr>
              <a:t>( 4 ); </a:t>
            </a:r>
            <a:r>
              <a:rPr lang="en-US" sz="1200" b="1" dirty="0" err="1">
                <a:latin typeface="+mn-lt"/>
              </a:rPr>
              <a:t>minPQ.push</a:t>
            </a:r>
            <a:r>
              <a:rPr lang="en-US" sz="1200" b="1" dirty="0">
                <a:latin typeface="+mn-lt"/>
              </a:rPr>
              <a:t>( 3 ); </a:t>
            </a:r>
            <a:r>
              <a:rPr lang="en-US" sz="1200" b="1" dirty="0" err="1">
                <a:latin typeface="+mn-lt"/>
              </a:rPr>
              <a:t>minPQ.push</a:t>
            </a:r>
            <a:r>
              <a:rPr lang="en-US" sz="1200" b="1" dirty="0">
                <a:latin typeface="+mn-lt"/>
              </a:rPr>
              <a:t>( 5 );</a:t>
            </a:r>
          </a:p>
          <a:p>
            <a:r>
              <a:rPr lang="en-US" sz="1200" b="1" dirty="0">
                <a:latin typeface="+mn-lt"/>
              </a:rPr>
              <a:t>    </a:t>
            </a:r>
            <a:r>
              <a:rPr lang="en-US" sz="1200" b="1" dirty="0" err="1">
                <a:latin typeface="+mn-lt"/>
              </a:rPr>
              <a:t>maxPQ.push</a:t>
            </a:r>
            <a:r>
              <a:rPr lang="en-US" sz="1200" b="1" dirty="0">
                <a:latin typeface="+mn-lt"/>
              </a:rPr>
              <a:t>( 4 ); </a:t>
            </a:r>
            <a:r>
              <a:rPr lang="en-US" sz="1200" b="1" dirty="0" err="1">
                <a:latin typeface="+mn-lt"/>
              </a:rPr>
              <a:t>maxPQ.push</a:t>
            </a:r>
            <a:r>
              <a:rPr lang="en-US" sz="1200" b="1" dirty="0">
                <a:latin typeface="+mn-lt"/>
              </a:rPr>
              <a:t>( 3 ); </a:t>
            </a:r>
            <a:r>
              <a:rPr lang="en-US" sz="1200" b="1" dirty="0" err="1">
                <a:latin typeface="+mn-lt"/>
              </a:rPr>
              <a:t>maxPQ.push</a:t>
            </a:r>
            <a:r>
              <a:rPr lang="en-US" sz="1200" b="1" dirty="0">
                <a:latin typeface="+mn-lt"/>
              </a:rPr>
              <a:t>( 5 );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    </a:t>
            </a:r>
            <a:r>
              <a:rPr lang="en-US" sz="1200" b="1" dirty="0" err="1">
                <a:latin typeface="+mn-lt"/>
              </a:rPr>
              <a:t>dumpContents</a:t>
            </a:r>
            <a:r>
              <a:rPr lang="en-US" sz="1200" b="1" dirty="0">
                <a:latin typeface="+mn-lt"/>
              </a:rPr>
              <a:t>( "</a:t>
            </a:r>
            <a:r>
              <a:rPr lang="en-US" sz="1200" b="1" dirty="0" err="1">
                <a:latin typeface="+mn-lt"/>
              </a:rPr>
              <a:t>minPQ</a:t>
            </a:r>
            <a:r>
              <a:rPr lang="en-US" sz="1200" b="1" dirty="0">
                <a:latin typeface="+mn-lt"/>
              </a:rPr>
              <a:t>", </a:t>
            </a:r>
            <a:r>
              <a:rPr lang="en-US" sz="1200" b="1" dirty="0" err="1">
                <a:latin typeface="+mn-lt"/>
              </a:rPr>
              <a:t>minPQ</a:t>
            </a:r>
            <a:r>
              <a:rPr lang="en-US" sz="1200" b="1" dirty="0">
                <a:latin typeface="+mn-lt"/>
              </a:rPr>
              <a:t> );</a:t>
            </a:r>
          </a:p>
          <a:p>
            <a:r>
              <a:rPr lang="en-US" sz="1200" b="1" dirty="0">
                <a:latin typeface="+mn-lt"/>
              </a:rPr>
              <a:t>    </a:t>
            </a:r>
            <a:r>
              <a:rPr lang="en-US" sz="1200" b="1" dirty="0" err="1">
                <a:latin typeface="+mn-lt"/>
              </a:rPr>
              <a:t>dumpContents</a:t>
            </a:r>
            <a:r>
              <a:rPr lang="en-US" sz="1200" b="1" dirty="0">
                <a:latin typeface="+mn-lt"/>
              </a:rPr>
              <a:t>( "</a:t>
            </a:r>
            <a:r>
              <a:rPr lang="en-US" sz="1200" b="1" dirty="0" err="1">
                <a:latin typeface="+mn-lt"/>
              </a:rPr>
              <a:t>maxPQ</a:t>
            </a:r>
            <a:r>
              <a:rPr lang="en-US" sz="1200" b="1" dirty="0">
                <a:latin typeface="+mn-lt"/>
              </a:rPr>
              <a:t>", </a:t>
            </a:r>
            <a:r>
              <a:rPr lang="en-US" sz="1200" b="1" dirty="0" err="1">
                <a:latin typeface="+mn-lt"/>
              </a:rPr>
              <a:t>maxPQ</a:t>
            </a:r>
            <a:r>
              <a:rPr lang="en-US" sz="1200" b="1" dirty="0">
                <a:latin typeface="+mn-lt"/>
              </a:rPr>
              <a:t> );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    return 0;</a:t>
            </a:r>
          </a:p>
          <a:p>
            <a:r>
              <a:rPr lang="en-US" sz="1200" b="1" dirty="0">
                <a:latin typeface="+mn-lt"/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A0368-99E5-41E0-B08E-FE9C7DD4E5A6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Reading Assignment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31209-6692-4A1E-AA7D-CF96C35BA98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Applications of Priority Queues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Operating Systems</a:t>
            </a:r>
          </a:p>
          <a:p>
            <a:pPr lvl="1" eaLnBrk="1" hangingPunct="1"/>
            <a:r>
              <a:rPr lang="en-US" dirty="0" smtClean="0"/>
              <a:t>Shortest Job First process scheduling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In Simulators</a:t>
            </a:r>
          </a:p>
          <a:p>
            <a:pPr lvl="1" eaLnBrk="1" hangingPunct="1"/>
            <a:r>
              <a:rPr lang="en-US" dirty="0" smtClean="0"/>
              <a:t>Scheduling the next event (smallest event time)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In essence</a:t>
            </a:r>
          </a:p>
          <a:p>
            <a:pPr lvl="1" eaLnBrk="1" hangingPunct="1"/>
            <a:r>
              <a:rPr lang="en-US" dirty="0" smtClean="0"/>
              <a:t>Any event/job management that assign priority to </a:t>
            </a:r>
            <a:r>
              <a:rPr lang="en-US" dirty="0" smtClean="0"/>
              <a:t>events/jobs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Greedy algorithms</a:t>
            </a:r>
          </a:p>
          <a:p>
            <a:pPr lvl="1" eaLnBrk="1" hangingPunct="1"/>
            <a:r>
              <a:rPr lang="en-US" dirty="0" smtClean="0"/>
              <a:t>Ones that operate by repeatedly finding a minimum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3A855-DF12-4E17-94FD-3952BDCAE874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Priority Queue Implementation</a:t>
            </a:r>
          </a:p>
        </p:txBody>
      </p:sp>
      <p:sp>
        <p:nvSpPr>
          <p:cNvPr id="512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Implemented as adaptor class around</a:t>
            </a:r>
          </a:p>
          <a:p>
            <a:pPr lvl="1" eaLnBrk="1" hangingPunct="1"/>
            <a:r>
              <a:rPr lang="en-US" dirty="0" smtClean="0"/>
              <a:t>Linked lists</a:t>
            </a:r>
          </a:p>
          <a:p>
            <a:pPr lvl="2" eaLnBrk="1" hangingPunct="1"/>
            <a:r>
              <a:rPr lang="en-US" sz="1800" dirty="0" smtClean="0"/>
              <a:t>O(N) </a:t>
            </a:r>
            <a:r>
              <a:rPr lang="en-US" sz="1800" dirty="0" smtClean="0">
                <a:solidFill>
                  <a:srgbClr val="0000FF"/>
                </a:solidFill>
              </a:rPr>
              <a:t>worst-case</a:t>
            </a:r>
            <a:r>
              <a:rPr lang="en-US" sz="1800" dirty="0" smtClean="0"/>
              <a:t> time on either insert() or </a:t>
            </a:r>
            <a:r>
              <a:rPr lang="en-US" sz="1800" dirty="0" err="1" smtClean="0"/>
              <a:t>deleteMin</a:t>
            </a:r>
            <a:r>
              <a:rPr lang="en-US" sz="1800" dirty="0" smtClean="0"/>
              <a:t>()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Binary Search Trees</a:t>
            </a:r>
          </a:p>
          <a:p>
            <a:pPr lvl="2" eaLnBrk="1" hangingPunct="1"/>
            <a:r>
              <a:rPr lang="en-US" sz="1800" dirty="0" smtClean="0"/>
              <a:t>O(log(N)) </a:t>
            </a:r>
            <a:r>
              <a:rPr lang="en-US" sz="1800" dirty="0" smtClean="0">
                <a:solidFill>
                  <a:srgbClr val="0000FF"/>
                </a:solidFill>
              </a:rPr>
              <a:t>average time</a:t>
            </a:r>
            <a:r>
              <a:rPr lang="en-US" sz="1800" dirty="0" smtClean="0"/>
              <a:t> on insert() and delete()</a:t>
            </a:r>
          </a:p>
          <a:p>
            <a:pPr lvl="2" eaLnBrk="1" hangingPunct="1"/>
            <a:r>
              <a:rPr lang="en-US" sz="1800" dirty="0" smtClean="0"/>
              <a:t>Overkill: all elements are sorted, </a:t>
            </a:r>
          </a:p>
          <a:p>
            <a:pPr lvl="3" eaLnBrk="1" hangingPunct="1"/>
            <a:r>
              <a:rPr lang="en-US" dirty="0" smtClean="0"/>
              <a:t>However, we only need the minimum </a:t>
            </a:r>
            <a:r>
              <a:rPr lang="en-US" dirty="0" smtClean="0"/>
              <a:t>element</a:t>
            </a:r>
          </a:p>
          <a:p>
            <a:pPr lvl="3" eaLnBrk="1" hangingPunct="1"/>
            <a:r>
              <a:rPr lang="en-US" dirty="0" smtClean="0"/>
              <a:t>Repeated </a:t>
            </a:r>
            <a:r>
              <a:rPr lang="en-US" dirty="0" err="1" smtClean="0"/>
              <a:t>d</a:t>
            </a:r>
            <a:r>
              <a:rPr lang="en-US" dirty="0" err="1" smtClean="0"/>
              <a:t>eleteMin</a:t>
            </a:r>
            <a:r>
              <a:rPr lang="en-US" dirty="0" smtClean="0"/>
              <a:t> operations deplete the left </a:t>
            </a:r>
            <a:r>
              <a:rPr lang="en-US" dirty="0" err="1" smtClean="0"/>
              <a:t>subtree</a:t>
            </a:r>
            <a:r>
              <a:rPr lang="en-US" smtClean="0"/>
              <a:t>(s)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Heaps</a:t>
            </a:r>
          </a:p>
          <a:p>
            <a:pPr lvl="2" eaLnBrk="1" hangingPunct="1"/>
            <a:r>
              <a:rPr lang="en-US" sz="1800" dirty="0" smtClean="0"/>
              <a:t>This is what we’ll study and use to implement Priority Queues</a:t>
            </a:r>
          </a:p>
          <a:p>
            <a:pPr lvl="2" eaLnBrk="1" hangingPunct="1"/>
            <a:r>
              <a:rPr lang="en-US" sz="1800" dirty="0" smtClean="0"/>
              <a:t>O(</a:t>
            </a:r>
            <a:r>
              <a:rPr lang="en-US" sz="1800" dirty="0" err="1" smtClean="0"/>
              <a:t>logN</a:t>
            </a:r>
            <a:r>
              <a:rPr lang="en-US" sz="1800" dirty="0" smtClean="0"/>
              <a:t>) </a:t>
            </a:r>
            <a:r>
              <a:rPr lang="en-US" sz="1800" dirty="0" smtClean="0">
                <a:solidFill>
                  <a:srgbClr val="0000FF"/>
                </a:solidFill>
              </a:rPr>
              <a:t>worst case</a:t>
            </a:r>
            <a:r>
              <a:rPr lang="en-US" sz="1800" dirty="0" smtClean="0"/>
              <a:t> for both insertion and delete operations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3C575-9F3C-478F-974A-1711C5D8AE6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Partially Ordered Trees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partially ordered tree (POT) is a tree T such that:</a:t>
            </a:r>
          </a:p>
          <a:p>
            <a:pPr lvl="1" eaLnBrk="1" hangingPunct="1"/>
            <a:r>
              <a:rPr lang="en-US" smtClean="0"/>
              <a:t>There is an order relation &lt;= defined for the vertices of T</a:t>
            </a:r>
          </a:p>
          <a:p>
            <a:pPr lvl="1" eaLnBrk="1" hangingPunct="1"/>
            <a:r>
              <a:rPr lang="en-US" smtClean="0">
                <a:solidFill>
                  <a:srgbClr val="0000FF"/>
                </a:solidFill>
              </a:rPr>
              <a:t>For any vertex p</a:t>
            </a:r>
            <a:r>
              <a:rPr lang="en-US" smtClean="0"/>
              <a:t> and any child c of p, p &lt;= c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Consequences:</a:t>
            </a:r>
          </a:p>
          <a:p>
            <a:pPr lvl="1" eaLnBrk="1" hangingPunct="1"/>
            <a:r>
              <a:rPr lang="en-US" smtClean="0"/>
              <a:t>The smallest element in a POT is the root</a:t>
            </a:r>
          </a:p>
          <a:p>
            <a:pPr lvl="1" eaLnBrk="1" hangingPunct="1"/>
            <a:r>
              <a:rPr lang="en-US" smtClean="0">
                <a:solidFill>
                  <a:srgbClr val="0000FF"/>
                </a:solidFill>
              </a:rPr>
              <a:t>No conclusion can be drawn about the order of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963A2B-29B1-4319-B45C-B2DEDEBDBAE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Heaps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A </a:t>
            </a:r>
            <a:r>
              <a:rPr lang="en-US" sz="2000" smtClean="0">
                <a:solidFill>
                  <a:srgbClr val="0000FF"/>
                </a:solidFill>
              </a:rPr>
              <a:t>binary heap</a:t>
            </a:r>
            <a:r>
              <a:rPr lang="en-US" sz="2000" smtClean="0"/>
              <a:t> is a partially ordered </a:t>
            </a:r>
            <a:r>
              <a:rPr lang="en-US" sz="2000" smtClean="0">
                <a:solidFill>
                  <a:srgbClr val="0000FF"/>
                </a:solidFill>
              </a:rPr>
              <a:t>complete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0000FF"/>
                </a:solidFill>
              </a:rPr>
              <a:t>binary</a:t>
            </a:r>
            <a:r>
              <a:rPr lang="en-US" sz="2000" smtClean="0"/>
              <a:t> tree.  </a:t>
            </a:r>
          </a:p>
          <a:p>
            <a:pPr lvl="1" eaLnBrk="1" hangingPunct="1"/>
            <a:r>
              <a:rPr lang="en-US" sz="1800" smtClean="0"/>
              <a:t>The tree is completely filled on all levels except possibly the lowest.</a:t>
            </a:r>
          </a:p>
          <a:p>
            <a:pPr lvl="1" eaLnBrk="1" hangingPunct="1"/>
            <a:endParaRPr lang="en-US" sz="1800" smtClean="0"/>
          </a:p>
          <a:p>
            <a:pPr lvl="1" eaLnBrk="1" hangingPunct="1"/>
            <a:endParaRPr lang="en-US" sz="1800" smtClean="0"/>
          </a:p>
          <a:p>
            <a:pPr lvl="1" eaLnBrk="1" hangingPunct="1"/>
            <a:endParaRPr lang="en-US" sz="1800" smtClean="0"/>
          </a:p>
          <a:p>
            <a:pPr lvl="1" eaLnBrk="1" hangingPunct="1"/>
            <a:endParaRPr lang="en-US" sz="1800" smtClean="0"/>
          </a:p>
          <a:p>
            <a:pPr lvl="1" eaLnBrk="1" hangingPunct="1"/>
            <a:endParaRPr lang="en-US" sz="1800" smtClean="0"/>
          </a:p>
          <a:p>
            <a:pPr lvl="1" eaLnBrk="1" hangingPunct="1"/>
            <a:endParaRPr lang="en-US" sz="1800" smtClean="0"/>
          </a:p>
          <a:p>
            <a:pPr lvl="1" eaLnBrk="1" hangingPunct="1"/>
            <a:endParaRPr lang="en-US" sz="1800" smtClean="0"/>
          </a:p>
          <a:p>
            <a:pPr eaLnBrk="1" hangingPunct="1"/>
            <a:r>
              <a:rPr lang="en-US" sz="2000" smtClean="0"/>
              <a:t>In a more general </a:t>
            </a:r>
            <a:r>
              <a:rPr lang="en-US" sz="2000" smtClean="0">
                <a:solidFill>
                  <a:srgbClr val="0000FF"/>
                </a:solidFill>
              </a:rPr>
              <a:t>d-Heap</a:t>
            </a:r>
          </a:p>
          <a:p>
            <a:pPr lvl="1" eaLnBrk="1" hangingPunct="1"/>
            <a:r>
              <a:rPr lang="en-US" sz="1800" smtClean="0"/>
              <a:t>A parent node can have </a:t>
            </a:r>
            <a:r>
              <a:rPr lang="en-US" sz="1800" smtClean="0">
                <a:solidFill>
                  <a:srgbClr val="0000FF"/>
                </a:solidFill>
              </a:rPr>
              <a:t>d</a:t>
            </a:r>
            <a:r>
              <a:rPr lang="en-US" sz="1800" smtClean="0"/>
              <a:t> children</a:t>
            </a:r>
          </a:p>
          <a:p>
            <a:pPr eaLnBrk="1" hangingPunct="1"/>
            <a:r>
              <a:rPr lang="en-US" sz="2000" smtClean="0"/>
              <a:t>We simply refer to binary heaps as heaps</a:t>
            </a:r>
          </a:p>
          <a:p>
            <a:pPr lvl="1" eaLnBrk="1" hangingPunct="1"/>
            <a:endParaRPr lang="en-US" sz="1800" smtClean="0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4511675" y="2209800"/>
            <a:ext cx="339725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3902075" y="3052763"/>
            <a:ext cx="339725" cy="395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5105400" y="3052763"/>
            <a:ext cx="339725" cy="395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3276600" y="3810000"/>
            <a:ext cx="339725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3886200" y="3810000"/>
            <a:ext cx="339725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0</a:t>
            </a:r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 flipH="1">
            <a:off x="4054475" y="25908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>
            <a:off x="4664075" y="25908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 flipH="1">
            <a:off x="3444875" y="3429000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>
            <a:off x="4054475" y="3429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3886200" y="22193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B6A9D-B941-447E-B00C-B71C3B04D6B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>Vector</a:t>
            </a:r>
            <a:r>
              <a:rPr lang="en-US" sz="2800" smtClean="0"/>
              <a:t> Representation of Complete Binary Tree</a:t>
            </a:r>
          </a:p>
        </p:txBody>
      </p:sp>
      <p:sp>
        <p:nvSpPr>
          <p:cNvPr id="8196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Storing elements in vector in </a:t>
            </a:r>
            <a:r>
              <a:rPr lang="en-US" smtClean="0">
                <a:solidFill>
                  <a:srgbClr val="0000FF"/>
                </a:solidFill>
              </a:rPr>
              <a:t>level-order</a:t>
            </a:r>
          </a:p>
          <a:p>
            <a:pPr lvl="1" eaLnBrk="1" hangingPunct="1"/>
            <a:r>
              <a:rPr lang="en-US" smtClean="0"/>
              <a:t>Parent of v[k] = v[k/2]</a:t>
            </a:r>
          </a:p>
          <a:p>
            <a:pPr lvl="1" eaLnBrk="1" hangingPunct="1"/>
            <a:r>
              <a:rPr lang="en-US" smtClean="0"/>
              <a:t>Left child of v[k] = v[2*k]</a:t>
            </a:r>
          </a:p>
          <a:p>
            <a:pPr lvl="1" eaLnBrk="1" hangingPunct="1"/>
            <a:r>
              <a:rPr lang="en-US" smtClean="0"/>
              <a:t>Right child of v[k] = v[2*k + 1]</a:t>
            </a:r>
          </a:p>
          <a:p>
            <a:pPr lvl="1" eaLnBrk="1" hangingPunct="1"/>
            <a:endParaRPr lang="en-US" smtClean="0"/>
          </a:p>
        </p:txBody>
      </p:sp>
      <p:sp>
        <p:nvSpPr>
          <p:cNvPr id="8197" name="Text Box 1028"/>
          <p:cNvSpPr txBox="1">
            <a:spLocks noChangeArrowheads="1"/>
          </p:cNvSpPr>
          <p:nvPr/>
        </p:nvSpPr>
        <p:spPr bwMode="auto">
          <a:xfrm>
            <a:off x="4518025" y="1363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8198" name="Text Box 1029"/>
          <p:cNvSpPr txBox="1">
            <a:spLocks noChangeArrowheads="1"/>
          </p:cNvSpPr>
          <p:nvPr/>
        </p:nvSpPr>
        <p:spPr bwMode="auto">
          <a:xfrm>
            <a:off x="6737350" y="2043113"/>
            <a:ext cx="377825" cy="395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R</a:t>
            </a:r>
          </a:p>
        </p:txBody>
      </p:sp>
      <p:sp>
        <p:nvSpPr>
          <p:cNvPr id="8199" name="Text Box 1030"/>
          <p:cNvSpPr txBox="1">
            <a:spLocks noChangeArrowheads="1"/>
          </p:cNvSpPr>
          <p:nvPr/>
        </p:nvSpPr>
        <p:spPr bwMode="auto">
          <a:xfrm>
            <a:off x="6127750" y="2886075"/>
            <a:ext cx="263525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l</a:t>
            </a:r>
          </a:p>
        </p:txBody>
      </p:sp>
      <p:sp>
        <p:nvSpPr>
          <p:cNvPr id="8200" name="Text Box 1031"/>
          <p:cNvSpPr txBox="1">
            <a:spLocks noChangeArrowheads="1"/>
          </p:cNvSpPr>
          <p:nvPr/>
        </p:nvSpPr>
        <p:spPr bwMode="auto">
          <a:xfrm>
            <a:off x="7331075" y="2886075"/>
            <a:ext cx="288925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r</a:t>
            </a:r>
          </a:p>
        </p:txBody>
      </p:sp>
      <p:sp>
        <p:nvSpPr>
          <p:cNvPr id="8201" name="Text Box 1032"/>
          <p:cNvSpPr txBox="1">
            <a:spLocks noChangeArrowheads="1"/>
          </p:cNvSpPr>
          <p:nvPr/>
        </p:nvSpPr>
        <p:spPr bwMode="auto">
          <a:xfrm>
            <a:off x="5502275" y="3643313"/>
            <a:ext cx="314325" cy="395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ll</a:t>
            </a:r>
          </a:p>
        </p:txBody>
      </p:sp>
      <p:sp>
        <p:nvSpPr>
          <p:cNvPr id="8202" name="Text Box 1033"/>
          <p:cNvSpPr txBox="1">
            <a:spLocks noChangeArrowheads="1"/>
          </p:cNvSpPr>
          <p:nvPr/>
        </p:nvSpPr>
        <p:spPr bwMode="auto">
          <a:xfrm>
            <a:off x="6111875" y="3643313"/>
            <a:ext cx="339725" cy="395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lr</a:t>
            </a:r>
          </a:p>
        </p:txBody>
      </p:sp>
      <p:sp>
        <p:nvSpPr>
          <p:cNvPr id="8203" name="Text Box 1034"/>
          <p:cNvSpPr txBox="1">
            <a:spLocks noChangeArrowheads="1"/>
          </p:cNvSpPr>
          <p:nvPr/>
        </p:nvSpPr>
        <p:spPr bwMode="auto">
          <a:xfrm>
            <a:off x="7940675" y="3643313"/>
            <a:ext cx="365125" cy="395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rr</a:t>
            </a:r>
          </a:p>
        </p:txBody>
      </p:sp>
      <p:sp>
        <p:nvSpPr>
          <p:cNvPr id="8204" name="Text Box 1035"/>
          <p:cNvSpPr txBox="1">
            <a:spLocks noChangeArrowheads="1"/>
          </p:cNvSpPr>
          <p:nvPr/>
        </p:nvSpPr>
        <p:spPr bwMode="auto">
          <a:xfrm>
            <a:off x="7331075" y="3643313"/>
            <a:ext cx="339725" cy="395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rl</a:t>
            </a:r>
          </a:p>
        </p:txBody>
      </p:sp>
      <p:sp>
        <p:nvSpPr>
          <p:cNvPr id="8205" name="Line 1036"/>
          <p:cNvSpPr>
            <a:spLocks noChangeShapeType="1"/>
          </p:cNvSpPr>
          <p:nvPr/>
        </p:nvSpPr>
        <p:spPr bwMode="auto">
          <a:xfrm flipH="1">
            <a:off x="6280150" y="242411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037"/>
          <p:cNvSpPr>
            <a:spLocks noChangeShapeType="1"/>
          </p:cNvSpPr>
          <p:nvPr/>
        </p:nvSpPr>
        <p:spPr bwMode="auto">
          <a:xfrm>
            <a:off x="6889750" y="242411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038"/>
          <p:cNvSpPr>
            <a:spLocks noChangeShapeType="1"/>
          </p:cNvSpPr>
          <p:nvPr/>
        </p:nvSpPr>
        <p:spPr bwMode="auto">
          <a:xfrm flipH="1">
            <a:off x="5670550" y="3262313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039"/>
          <p:cNvSpPr>
            <a:spLocks noChangeShapeType="1"/>
          </p:cNvSpPr>
          <p:nvPr/>
        </p:nvSpPr>
        <p:spPr bwMode="auto">
          <a:xfrm>
            <a:off x="6280150" y="326231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040"/>
          <p:cNvSpPr>
            <a:spLocks noChangeShapeType="1"/>
          </p:cNvSpPr>
          <p:nvPr/>
        </p:nvSpPr>
        <p:spPr bwMode="auto">
          <a:xfrm>
            <a:off x="7483475" y="326231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041"/>
          <p:cNvSpPr>
            <a:spLocks noChangeShapeType="1"/>
          </p:cNvSpPr>
          <p:nvPr/>
        </p:nvSpPr>
        <p:spPr bwMode="auto">
          <a:xfrm>
            <a:off x="7483475" y="3262313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Text Box 1042"/>
          <p:cNvSpPr txBox="1">
            <a:spLocks noChangeArrowheads="1"/>
          </p:cNvSpPr>
          <p:nvPr/>
        </p:nvSpPr>
        <p:spPr bwMode="auto">
          <a:xfrm>
            <a:off x="6111875" y="20526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root</a:t>
            </a:r>
          </a:p>
        </p:txBody>
      </p:sp>
      <p:sp>
        <p:nvSpPr>
          <p:cNvPr id="8212" name="Rectangle 1043"/>
          <p:cNvSpPr>
            <a:spLocks noChangeArrowheads="1"/>
          </p:cNvSpPr>
          <p:nvPr/>
        </p:nvSpPr>
        <p:spPr bwMode="auto">
          <a:xfrm>
            <a:off x="6443663" y="4876800"/>
            <a:ext cx="871537" cy="5175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  <a:cs typeface="Times New Roman" pitchFamily="18" charset="0"/>
              </a:rPr>
              <a:t>rr</a:t>
            </a:r>
          </a:p>
        </p:txBody>
      </p:sp>
      <p:sp>
        <p:nvSpPr>
          <p:cNvPr id="8213" name="Rectangle 1044"/>
          <p:cNvSpPr>
            <a:spLocks noChangeArrowheads="1"/>
          </p:cNvSpPr>
          <p:nvPr/>
        </p:nvSpPr>
        <p:spPr bwMode="auto">
          <a:xfrm>
            <a:off x="5573713" y="4876800"/>
            <a:ext cx="869950" cy="5175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  <a:cs typeface="Times New Roman" pitchFamily="18" charset="0"/>
              </a:rPr>
              <a:t>rl</a:t>
            </a:r>
          </a:p>
        </p:txBody>
      </p:sp>
      <p:sp>
        <p:nvSpPr>
          <p:cNvPr id="8214" name="Rectangle 1045"/>
          <p:cNvSpPr>
            <a:spLocks noChangeArrowheads="1"/>
          </p:cNvSpPr>
          <p:nvPr/>
        </p:nvSpPr>
        <p:spPr bwMode="auto">
          <a:xfrm>
            <a:off x="4702175" y="4876800"/>
            <a:ext cx="871538" cy="5175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  <a:cs typeface="Times New Roman" pitchFamily="18" charset="0"/>
              </a:rPr>
              <a:t>lr</a:t>
            </a:r>
          </a:p>
        </p:txBody>
      </p:sp>
      <p:sp>
        <p:nvSpPr>
          <p:cNvPr id="8215" name="Rectangle 1046"/>
          <p:cNvSpPr>
            <a:spLocks noChangeArrowheads="1"/>
          </p:cNvSpPr>
          <p:nvPr/>
        </p:nvSpPr>
        <p:spPr bwMode="auto">
          <a:xfrm>
            <a:off x="3832225" y="4876800"/>
            <a:ext cx="869950" cy="5175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  <a:cs typeface="Times New Roman" pitchFamily="18" charset="0"/>
              </a:rPr>
              <a:t>ll</a:t>
            </a:r>
          </a:p>
        </p:txBody>
      </p:sp>
      <p:sp>
        <p:nvSpPr>
          <p:cNvPr id="8216" name="Rectangle 1047"/>
          <p:cNvSpPr>
            <a:spLocks noChangeArrowheads="1"/>
          </p:cNvSpPr>
          <p:nvPr/>
        </p:nvSpPr>
        <p:spPr bwMode="auto">
          <a:xfrm>
            <a:off x="2960688" y="4876800"/>
            <a:ext cx="871537" cy="5175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  <a:cs typeface="Times New Roman" pitchFamily="18" charset="0"/>
              </a:rPr>
              <a:t>r</a:t>
            </a:r>
          </a:p>
        </p:txBody>
      </p:sp>
      <p:sp>
        <p:nvSpPr>
          <p:cNvPr id="8217" name="Rectangle 1048"/>
          <p:cNvSpPr>
            <a:spLocks noChangeArrowheads="1"/>
          </p:cNvSpPr>
          <p:nvPr/>
        </p:nvSpPr>
        <p:spPr bwMode="auto">
          <a:xfrm>
            <a:off x="2090738" y="4876800"/>
            <a:ext cx="869950" cy="5175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  <a:cs typeface="Times New Roman" pitchFamily="18" charset="0"/>
              </a:rPr>
              <a:t>l</a:t>
            </a:r>
          </a:p>
        </p:txBody>
      </p:sp>
      <p:sp>
        <p:nvSpPr>
          <p:cNvPr id="8218" name="Rectangle 1049"/>
          <p:cNvSpPr>
            <a:spLocks noChangeArrowheads="1"/>
          </p:cNvSpPr>
          <p:nvPr/>
        </p:nvSpPr>
        <p:spPr bwMode="auto">
          <a:xfrm>
            <a:off x="1219200" y="4876800"/>
            <a:ext cx="871538" cy="5175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800">
                <a:latin typeface="Comic Sans MS" pitchFamily="66" charset="0"/>
                <a:cs typeface="Times New Roman" pitchFamily="18" charset="0"/>
              </a:rPr>
              <a:t>R</a:t>
            </a:r>
          </a:p>
        </p:txBody>
      </p:sp>
      <p:sp>
        <p:nvSpPr>
          <p:cNvPr id="8219" name="Line 1050"/>
          <p:cNvSpPr>
            <a:spLocks noChangeShapeType="1"/>
          </p:cNvSpPr>
          <p:nvPr/>
        </p:nvSpPr>
        <p:spPr bwMode="auto">
          <a:xfrm>
            <a:off x="1219200" y="4876800"/>
            <a:ext cx="609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1051"/>
          <p:cNvSpPr>
            <a:spLocks noChangeShapeType="1"/>
          </p:cNvSpPr>
          <p:nvPr/>
        </p:nvSpPr>
        <p:spPr bwMode="auto">
          <a:xfrm>
            <a:off x="1219200" y="48768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1052"/>
          <p:cNvSpPr>
            <a:spLocks noChangeShapeType="1"/>
          </p:cNvSpPr>
          <p:nvPr/>
        </p:nvSpPr>
        <p:spPr bwMode="auto">
          <a:xfrm>
            <a:off x="2090738" y="48768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1053"/>
          <p:cNvSpPr>
            <a:spLocks noChangeShapeType="1"/>
          </p:cNvSpPr>
          <p:nvPr/>
        </p:nvSpPr>
        <p:spPr bwMode="auto">
          <a:xfrm>
            <a:off x="2960688" y="48768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1054"/>
          <p:cNvSpPr>
            <a:spLocks noChangeShapeType="1"/>
          </p:cNvSpPr>
          <p:nvPr/>
        </p:nvSpPr>
        <p:spPr bwMode="auto">
          <a:xfrm>
            <a:off x="3832225" y="48768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1055"/>
          <p:cNvSpPr>
            <a:spLocks noChangeShapeType="1"/>
          </p:cNvSpPr>
          <p:nvPr/>
        </p:nvSpPr>
        <p:spPr bwMode="auto">
          <a:xfrm>
            <a:off x="4702175" y="48768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Line 1056"/>
          <p:cNvSpPr>
            <a:spLocks noChangeShapeType="1"/>
          </p:cNvSpPr>
          <p:nvPr/>
        </p:nvSpPr>
        <p:spPr bwMode="auto">
          <a:xfrm>
            <a:off x="5573713" y="48768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Line 1057"/>
          <p:cNvSpPr>
            <a:spLocks noChangeShapeType="1"/>
          </p:cNvSpPr>
          <p:nvPr/>
        </p:nvSpPr>
        <p:spPr bwMode="auto">
          <a:xfrm>
            <a:off x="6443663" y="48768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1058"/>
          <p:cNvSpPr>
            <a:spLocks noChangeShapeType="1"/>
          </p:cNvSpPr>
          <p:nvPr/>
        </p:nvSpPr>
        <p:spPr bwMode="auto">
          <a:xfrm>
            <a:off x="7315200" y="48768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1059"/>
          <p:cNvSpPr>
            <a:spLocks noChangeShapeType="1"/>
          </p:cNvSpPr>
          <p:nvPr/>
        </p:nvSpPr>
        <p:spPr bwMode="auto">
          <a:xfrm>
            <a:off x="1219200" y="5394325"/>
            <a:ext cx="609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29" name="Group 1060"/>
          <p:cNvGrpSpPr>
            <a:grpSpLocks/>
          </p:cNvGrpSpPr>
          <p:nvPr/>
        </p:nvGrpSpPr>
        <p:grpSpPr bwMode="auto">
          <a:xfrm>
            <a:off x="1219200" y="4343400"/>
            <a:ext cx="6096000" cy="517525"/>
            <a:chOff x="576" y="2544"/>
            <a:chExt cx="3840" cy="326"/>
          </a:xfrm>
        </p:grpSpPr>
        <p:sp>
          <p:nvSpPr>
            <p:cNvPr id="8237" name="Rectangle 1061"/>
            <p:cNvSpPr>
              <a:spLocks noChangeArrowheads="1"/>
            </p:cNvSpPr>
            <p:nvPr/>
          </p:nvSpPr>
          <p:spPr bwMode="auto">
            <a:xfrm>
              <a:off x="3867" y="2544"/>
              <a:ext cx="54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3333FF"/>
                </a:buClr>
                <a:buFont typeface="Wingdings" pitchFamily="2" charset="2"/>
                <a:buNone/>
              </a:pPr>
              <a:r>
                <a:rPr lang="en-US" sz="2800">
                  <a:latin typeface="Comic Sans MS" pitchFamily="66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8238" name="Rectangle 1062"/>
            <p:cNvSpPr>
              <a:spLocks noChangeArrowheads="1"/>
            </p:cNvSpPr>
            <p:nvPr/>
          </p:nvSpPr>
          <p:spPr bwMode="auto">
            <a:xfrm>
              <a:off x="3319" y="2544"/>
              <a:ext cx="54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3333FF"/>
                </a:buClr>
                <a:buFont typeface="Wingdings" pitchFamily="2" charset="2"/>
                <a:buNone/>
              </a:pPr>
              <a:r>
                <a:rPr lang="en-US" sz="2800">
                  <a:latin typeface="Comic Sans MS" pitchFamily="66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8239" name="Rectangle 1063"/>
            <p:cNvSpPr>
              <a:spLocks noChangeArrowheads="1"/>
            </p:cNvSpPr>
            <p:nvPr/>
          </p:nvSpPr>
          <p:spPr bwMode="auto">
            <a:xfrm>
              <a:off x="2770" y="2544"/>
              <a:ext cx="54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3333FF"/>
                </a:buClr>
                <a:buFont typeface="Wingdings" pitchFamily="2" charset="2"/>
                <a:buNone/>
              </a:pPr>
              <a:r>
                <a:rPr lang="en-US" sz="2800">
                  <a:latin typeface="Comic Sans MS" pitchFamily="66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8240" name="Rectangle 1064"/>
            <p:cNvSpPr>
              <a:spLocks noChangeArrowheads="1"/>
            </p:cNvSpPr>
            <p:nvPr/>
          </p:nvSpPr>
          <p:spPr bwMode="auto">
            <a:xfrm>
              <a:off x="2222" y="2544"/>
              <a:ext cx="54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3333FF"/>
                </a:buClr>
                <a:buFont typeface="Wingdings" pitchFamily="2" charset="2"/>
                <a:buNone/>
              </a:pPr>
              <a:r>
                <a:rPr lang="en-US" sz="2800">
                  <a:latin typeface="Comic Sans MS" pitchFamily="66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8241" name="Rectangle 1065"/>
            <p:cNvSpPr>
              <a:spLocks noChangeArrowheads="1"/>
            </p:cNvSpPr>
            <p:nvPr/>
          </p:nvSpPr>
          <p:spPr bwMode="auto">
            <a:xfrm>
              <a:off x="1673" y="2544"/>
              <a:ext cx="54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3333FF"/>
                </a:buClr>
                <a:buFont typeface="Wingdings" pitchFamily="2" charset="2"/>
                <a:buNone/>
              </a:pPr>
              <a:r>
                <a:rPr lang="en-US" sz="2800">
                  <a:latin typeface="Comic Sans MS" pitchFamily="66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8242" name="Rectangle 1066"/>
            <p:cNvSpPr>
              <a:spLocks noChangeArrowheads="1"/>
            </p:cNvSpPr>
            <p:nvPr/>
          </p:nvSpPr>
          <p:spPr bwMode="auto">
            <a:xfrm>
              <a:off x="1125" y="2544"/>
              <a:ext cx="54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3333FF"/>
                </a:buClr>
                <a:buFont typeface="Wingdings" pitchFamily="2" charset="2"/>
                <a:buNone/>
              </a:pPr>
              <a:r>
                <a:rPr lang="en-US" sz="2800">
                  <a:latin typeface="Comic Sans MS" pitchFamily="66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8243" name="Rectangle 1067"/>
            <p:cNvSpPr>
              <a:spLocks noChangeArrowheads="1"/>
            </p:cNvSpPr>
            <p:nvPr/>
          </p:nvSpPr>
          <p:spPr bwMode="auto">
            <a:xfrm>
              <a:off x="576" y="2544"/>
              <a:ext cx="54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3333FF"/>
                </a:buClr>
                <a:buFont typeface="Wingdings" pitchFamily="2" charset="2"/>
                <a:buNone/>
              </a:pPr>
              <a:r>
                <a:rPr lang="en-US" sz="2800">
                  <a:latin typeface="Comic Sans MS" pitchFamily="66" charset="0"/>
                  <a:cs typeface="Times New Roman" pitchFamily="18" charset="0"/>
                </a:rPr>
                <a:t>1</a:t>
              </a:r>
            </a:p>
          </p:txBody>
        </p:sp>
      </p:grpSp>
      <p:sp>
        <p:nvSpPr>
          <p:cNvPr id="8230" name="Line 1068"/>
          <p:cNvSpPr>
            <a:spLocks noChangeShapeType="1"/>
          </p:cNvSpPr>
          <p:nvPr/>
        </p:nvSpPr>
        <p:spPr bwMode="auto">
          <a:xfrm>
            <a:off x="1219200" y="4860925"/>
            <a:ext cx="8715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Line 1069"/>
          <p:cNvSpPr>
            <a:spLocks noChangeShapeType="1"/>
          </p:cNvSpPr>
          <p:nvPr/>
        </p:nvSpPr>
        <p:spPr bwMode="auto">
          <a:xfrm>
            <a:off x="2090738" y="4860925"/>
            <a:ext cx="869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Line 1070"/>
          <p:cNvSpPr>
            <a:spLocks noChangeShapeType="1"/>
          </p:cNvSpPr>
          <p:nvPr/>
        </p:nvSpPr>
        <p:spPr bwMode="auto">
          <a:xfrm>
            <a:off x="2960688" y="4860925"/>
            <a:ext cx="8715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Line 1071"/>
          <p:cNvSpPr>
            <a:spLocks noChangeShapeType="1"/>
          </p:cNvSpPr>
          <p:nvPr/>
        </p:nvSpPr>
        <p:spPr bwMode="auto">
          <a:xfrm>
            <a:off x="3832225" y="4860925"/>
            <a:ext cx="869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Line 1072"/>
          <p:cNvSpPr>
            <a:spLocks noChangeShapeType="1"/>
          </p:cNvSpPr>
          <p:nvPr/>
        </p:nvSpPr>
        <p:spPr bwMode="auto">
          <a:xfrm>
            <a:off x="4702175" y="4860925"/>
            <a:ext cx="8715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Line 1073"/>
          <p:cNvSpPr>
            <a:spLocks noChangeShapeType="1"/>
          </p:cNvSpPr>
          <p:nvPr/>
        </p:nvSpPr>
        <p:spPr bwMode="auto">
          <a:xfrm>
            <a:off x="5573713" y="4860925"/>
            <a:ext cx="869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Line 1074"/>
          <p:cNvSpPr>
            <a:spLocks noChangeShapeType="1"/>
          </p:cNvSpPr>
          <p:nvPr/>
        </p:nvSpPr>
        <p:spPr bwMode="auto">
          <a:xfrm>
            <a:off x="6443663" y="4860925"/>
            <a:ext cx="8715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23C34-B217-432E-99B6-2682E915B779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 example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Parent of v[k] = v[k/2]</a:t>
            </a:r>
          </a:p>
          <a:p>
            <a:pPr eaLnBrk="1" hangingPunct="1"/>
            <a:r>
              <a:rPr lang="en-US" sz="1800" smtClean="0"/>
              <a:t>Left child of v[k] = v[2*k]</a:t>
            </a:r>
          </a:p>
          <a:p>
            <a:pPr eaLnBrk="1" hangingPunct="1"/>
            <a:r>
              <a:rPr lang="en-US" sz="1800" smtClean="0"/>
              <a:t>Right child of v[k] = v[2*k + 1]</a:t>
            </a:r>
          </a:p>
        </p:txBody>
      </p:sp>
      <p:pic>
        <p:nvPicPr>
          <p:cNvPr id="9221" name="Picture 4" descr="fig06_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19400"/>
            <a:ext cx="6629400" cy="209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5" descr="fig06_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257800"/>
            <a:ext cx="67818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0A357-53B5-4E78-B078-F415380C328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3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pic>
        <p:nvPicPr>
          <p:cNvPr id="10244" name="Picture 2051" descr="D:\courses\COP4530spring2007\supplements\weiss_ppt_files\ch06\ch06gif\fig06_05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629525" cy="245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2052"/>
          <p:cNvSpPr txBox="1">
            <a:spLocks noChangeArrowheads="1"/>
          </p:cNvSpPr>
          <p:nvPr/>
        </p:nvSpPr>
        <p:spPr bwMode="auto">
          <a:xfrm>
            <a:off x="1355725" y="5449888"/>
            <a:ext cx="3117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Which one is a heap?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1225</Words>
  <Application>Microsoft Office PowerPoint</Application>
  <PresentationFormat>On-screen Show (4:3)</PresentationFormat>
  <Paragraphs>308</Paragraphs>
  <Slides>25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class_simple</vt:lpstr>
      <vt:lpstr>Priority Queues (Heaps)</vt:lpstr>
      <vt:lpstr>Priority Queues</vt:lpstr>
      <vt:lpstr>Applications of Priority Queues</vt:lpstr>
      <vt:lpstr>Priority Queue Implementation</vt:lpstr>
      <vt:lpstr>Partially Ordered Trees </vt:lpstr>
      <vt:lpstr>Binary Heaps</vt:lpstr>
      <vt:lpstr>Vector Representation of Complete Binary Tree</vt:lpstr>
      <vt:lpstr>Heap example</vt:lpstr>
      <vt:lpstr>Examples</vt:lpstr>
      <vt:lpstr>Implementation of Priority Queue (heap)</vt:lpstr>
      <vt:lpstr>Basic Heap Operations: insert(x)</vt:lpstr>
      <vt:lpstr>Insertion Example: insert(14)</vt:lpstr>
      <vt:lpstr>Implementation of insert</vt:lpstr>
      <vt:lpstr>Basic Heap Operations: deleteMin()</vt:lpstr>
      <vt:lpstr>deleteMin() example</vt:lpstr>
      <vt:lpstr>deleteMin() Example (Cont’d)</vt:lpstr>
      <vt:lpstr>Implementation of deleteMin()</vt:lpstr>
      <vt:lpstr>Implementation of deleteMin()</vt:lpstr>
      <vt:lpstr>Constructor </vt:lpstr>
      <vt:lpstr>Constructor</vt:lpstr>
      <vt:lpstr>Example </vt:lpstr>
      <vt:lpstr>Slide 22</vt:lpstr>
      <vt:lpstr>C++ STL Priority Queues</vt:lpstr>
      <vt:lpstr>Slide 24</vt:lpstr>
      <vt:lpstr>Reading 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2015-02-25T21:13:38Z</dcterms:created>
  <dcterms:modified xsi:type="dcterms:W3CDTF">2016-03-30T18:06:42Z</dcterms:modified>
</cp:coreProperties>
</file>