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6" r:id="rId3"/>
    <p:sldId id="269" r:id="rId4"/>
    <p:sldId id="290" r:id="rId5"/>
    <p:sldId id="282" r:id="rId6"/>
    <p:sldId id="291" r:id="rId7"/>
    <p:sldId id="271" r:id="rId8"/>
    <p:sldId id="292" r:id="rId9"/>
    <p:sldId id="274" r:id="rId10"/>
    <p:sldId id="276" r:id="rId11"/>
    <p:sldId id="267" r:id="rId12"/>
    <p:sldId id="275" r:id="rId13"/>
    <p:sldId id="283" r:id="rId14"/>
    <p:sldId id="277" r:id="rId15"/>
    <p:sldId id="284" r:id="rId16"/>
    <p:sldId id="285" r:id="rId17"/>
    <p:sldId id="286" r:id="rId18"/>
    <p:sldId id="278" r:id="rId19"/>
    <p:sldId id="279" r:id="rId20"/>
    <p:sldId id="280" r:id="rId21"/>
    <p:sldId id="281" r:id="rId22"/>
    <p:sldId id="287" r:id="rId23"/>
    <p:sldId id="289" r:id="rId24"/>
    <p:sldId id="28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 autoAdjust="0"/>
    <p:restoredTop sz="95226" autoAdjust="0"/>
  </p:normalViewPr>
  <p:slideViewPr>
    <p:cSldViewPr>
      <p:cViewPr varScale="1">
        <p:scale>
          <a:sx n="86" d="100"/>
          <a:sy n="86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AAF03D23-209E-4526-9E63-757D3D1D9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1B87CF1-FF8C-4871-B55F-B3E7A7753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8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4EB011-2134-4343-BB07-0F8D89F68CF0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F20DE0A-F3E2-4AB2-B642-A66DC9A3793F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CE694A-23DB-410E-A273-7B6C08567674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69EF3E4-5F78-4787-89F5-75D98520EED6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B8BB528-C2D2-4E12-904E-1FEB3D53DAE3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7F6B62C-EC50-4416-A99C-DC64B038C4BE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92B161-BA72-4215-AB04-CE33765558B4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2A9CE8B-CDB1-434B-9EA3-1016987943BC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5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675605-780A-4214-AE1F-5708D320B12E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68DF712-CCB0-4008-BB15-3B448C3DF00D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49126A-3831-416D-A148-6AFE560ADDAD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2EE8EE4-BA55-462E-A086-B3A975592CE5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F6799F-D7BE-4280-8B8C-2A3F648B20DD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0D54D7-851C-46C1-9902-87EF25253971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E3A463C-7BB3-4E05-88B6-1FC7EF2E1FB0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147415-E7C1-47EB-9971-3F2FB110EC40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95C5AE-F6E2-48B4-9228-5D8FC58A1F5C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F934579-7E38-4FE8-8556-99AA3CD3E9E4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87CF1-FF8C-4871-B55F-B3E7A77539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5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F2EA83B-0560-4E5E-A11E-AB52DEEC5456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7DC5-92F1-4C9E-8491-4F05FD2CB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1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CB56-A3A6-494A-BF0C-3AD83B667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BD2B-839C-4D51-94AB-26FB54DF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4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6943-45D4-4149-8D1B-C465558D5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EC9B-2596-4656-9EBE-03367DC40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F20A0-3F2D-4A6A-A3E9-AC0C0E51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FB5A-03AC-40E1-8DFC-228B7CA48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E4C79-52C5-4E33-877F-8A69C5BA4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6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10C4-07E9-4E67-AC58-899CF75A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8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71F5-8686-4EB0-8E85-81B22B0FF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17276-9308-4F52-80F6-C5466AFAB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0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FAD6-4159-44CA-89A6-FACDC9755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7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7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C888A81-EFB3-4DD4-98C0-EE9BE0EE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8DF04-7EAC-4B59-B5D7-566CCB37668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Designing Hash Tables</a:t>
            </a:r>
            <a:r>
              <a:rPr lang="en-US"/>
              <a:t>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105400"/>
            <a:ext cx="6400800" cy="457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 Sections 5.3, 5.4, 5.5, 5.6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46D64-54B9-40B5-B893-F7D9B0143B1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 Tables Without Chaining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Try to avoid buckets with separate lists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How </a:t>
            </a:r>
            <a:r>
              <a:rPr lang="en-US">
                <a:sym typeface="Wingdings" pitchFamily="2" charset="2"/>
              </a:rPr>
              <a:t> use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Probing Hash Tables</a:t>
            </a:r>
            <a:endParaRPr lang="en-US">
              <a:solidFill>
                <a:srgbClr val="0000FF"/>
              </a:solidFill>
            </a:endParaRPr>
          </a:p>
          <a:p>
            <a:pPr lvl="1" eaLnBrk="1" hangingPunct="1"/>
            <a:r>
              <a:rPr lang="en-US"/>
              <a:t>If collision occurs, try another cell in the hash table.</a:t>
            </a:r>
          </a:p>
          <a:p>
            <a:pPr lvl="1" eaLnBrk="1" hangingPunct="1"/>
            <a:r>
              <a:rPr lang="en-US"/>
              <a:t>More formally, try cells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baseline="-25000">
                <a:solidFill>
                  <a:srgbClr val="0000FF"/>
                </a:solidFill>
                <a:latin typeface="Courier New" pitchFamily="49" charset="0"/>
              </a:rPr>
              <a:t>0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(x), h</a:t>
            </a:r>
            <a:r>
              <a:rPr lang="en-US" baseline="-2500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(x)…</a:t>
            </a:r>
            <a:r>
              <a:rPr lang="en-US"/>
              <a:t> in succession until a free cell is found.</a:t>
            </a:r>
          </a:p>
          <a:p>
            <a:pPr lvl="2" eaLnBrk="1" hangingPunct="1"/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z="1800" baseline="-2500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(x) = hash(x) + f(i)</a:t>
            </a:r>
          </a:p>
          <a:p>
            <a:pPr lvl="2" eaLnBrk="1" hangingPunct="1"/>
            <a:r>
              <a:rPr lang="en-US" sz="1800"/>
              <a:t>And </a:t>
            </a:r>
            <a:r>
              <a:rPr lang="en-US" sz="1800">
                <a:solidFill>
                  <a:srgbClr val="0000FF"/>
                </a:solidFill>
                <a:latin typeface="Courier New" pitchFamily="49" charset="0"/>
              </a:rPr>
              <a:t>f(0) = 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8D75C-AD4F-421B-9FA5-88820573B34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r>
              <a:rPr lang="en-US" sz="2000">
                <a:latin typeface="Courier New" pitchFamily="49" charset="0"/>
              </a:rPr>
              <a:t>f(i)=i</a:t>
            </a:r>
          </a:p>
          <a:p>
            <a:pPr marL="609600" indent="-609600" eaLnBrk="1" hangingPunct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000"/>
              <a:t>Insert (assume no duplicated keys)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Index =  hash(key) % table_size;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If table[index] is empty, put information (key and others) in entry table[index].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If table[index] is not empty then</a:t>
            </a:r>
          </a:p>
          <a:p>
            <a:pPr marL="1752600" lvl="3" indent="-381000" eaLnBrk="1" hangingPunct="1">
              <a:buFontTx/>
              <a:buNone/>
            </a:pPr>
            <a:r>
              <a:rPr lang="en-US" sz="1400"/>
              <a:t>Index ++;  index = index % table_size; </a:t>
            </a:r>
          </a:p>
          <a:p>
            <a:pPr marL="1752600" lvl="3" indent="-381000" eaLnBrk="1" hangingPunct="1">
              <a:buFontTx/>
              <a:buNone/>
            </a:pPr>
            <a:r>
              <a:rPr lang="en-US" sz="1400"/>
              <a:t>goto 2.</a:t>
            </a:r>
          </a:p>
          <a:p>
            <a:pPr marL="609600" indent="-609600" eaLnBrk="1" hangingPunct="1">
              <a:buFontTx/>
              <a:buNone/>
            </a:pPr>
            <a:r>
              <a:rPr lang="en-US" sz="2000"/>
              <a:t>Search (key)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Index = hash(key) % table_size;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If (table[index] is empty) return –1 (not found).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Else if (table[index].key == key) return index;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1800"/>
              <a:t>Index ++; index = index % table_size; goto 2.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/>
              <a:t>Linear Probing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F8A8D-B1C1-4F0B-94F2-42B3775EEE3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</a:t>
            </a:r>
          </a:p>
        </p:txBody>
      </p:sp>
      <p:pic>
        <p:nvPicPr>
          <p:cNvPr id="14340" name="Picture 4" descr="fig05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0772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7525" y="1481138"/>
            <a:ext cx="651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Insert 89, 18, 49, 58, 69 (hash(k) = k mod 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FC393-B3A1-45A7-8E8A-AA79BC45A8B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Linear probing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Delete</a:t>
            </a:r>
          </a:p>
          <a:p>
            <a:pPr lvl="1" eaLnBrk="1" hangingPunct="1"/>
            <a:r>
              <a:rPr lang="en-US" sz="1800"/>
              <a:t>Can be tricky, must maintain the consistency of the hash table.</a:t>
            </a:r>
          </a:p>
          <a:p>
            <a:pPr lvl="1" eaLnBrk="1" hangingPunct="1"/>
            <a:r>
              <a:rPr lang="en-US" sz="1800"/>
              <a:t>What is the simplest deletion strategy you can think of??</a:t>
            </a:r>
          </a:p>
          <a:p>
            <a:pPr lvl="1" eaLnBrk="1" hangingPunct="1"/>
            <a:endParaRPr 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521AB-ED07-4119-B53B-8DA2639136D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</a:t>
            </a:r>
          </a:p>
        </p:txBody>
      </p:sp>
      <p:pic>
        <p:nvPicPr>
          <p:cNvPr id="16388" name="Picture 4" descr="fig05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105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4725" y="141763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latin typeface="Comic Sans MS" pitchFamily="66" charset="0"/>
                <a:cs typeface="Times New Roman" charset="0"/>
              </a:rPr>
              <a:t>f(i) = i</a:t>
            </a:r>
            <a:r>
              <a:rPr lang="en-US" b="1" baseline="30000">
                <a:latin typeface="Comic Sans MS" pitchFamily="66" charset="0"/>
                <a:cs typeface="Times New Roman" charset="0"/>
              </a:rPr>
              <a:t>2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8CF7E-5E88-4FFC-B817-67B8BDA66F5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Probing strategy hash table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066799"/>
            <a:ext cx="717837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&gt;</a:t>
            </a:r>
          </a:p>
          <a:p>
            <a:r>
              <a:rPr lang="en-US" sz="1200" b="1" dirty="0">
                <a:latin typeface="+mn-lt"/>
              </a:rPr>
              <a:t>class </a:t>
            </a:r>
            <a:r>
              <a:rPr lang="en-US" sz="1200" b="1" dirty="0" err="1">
                <a:latin typeface="+mn-lt"/>
              </a:rPr>
              <a:t>HashTable</a:t>
            </a:r>
            <a:r>
              <a:rPr lang="en-US" sz="1200" b="1" dirty="0">
                <a:latin typeface="+mn-lt"/>
              </a:rPr>
              <a:t> {</a:t>
            </a:r>
          </a:p>
          <a:p>
            <a:r>
              <a:rPr lang="en-US" sz="1200" b="1" dirty="0">
                <a:latin typeface="+mn-lt"/>
              </a:rPr>
              <a:t>     public:</a:t>
            </a:r>
          </a:p>
          <a:p>
            <a:r>
              <a:rPr lang="en-US" sz="1200" b="1" dirty="0">
                <a:latin typeface="+mn-lt"/>
              </a:rPr>
              <a:t>	explicit </a:t>
            </a:r>
            <a:r>
              <a:rPr lang="en-US" sz="1200" b="1" dirty="0" err="1">
                <a:latin typeface="+mn-lt"/>
              </a:rPr>
              <a:t>HashTable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size = 101);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contains(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void </a:t>
            </a:r>
            <a:r>
              <a:rPr lang="en-US" sz="1200" b="1" dirty="0" err="1">
                <a:latin typeface="+mn-lt"/>
              </a:rPr>
              <a:t>makeEmpty</a:t>
            </a:r>
            <a:r>
              <a:rPr lang="en-US" sz="1200" b="1" dirty="0">
                <a:latin typeface="+mn-lt"/>
              </a:rPr>
              <a:t>();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&amp;&amp; x);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remove(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enum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{ACTIVE, EMPTY, DELETED};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private: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struct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 {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element;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  info;</a:t>
            </a:r>
          </a:p>
          <a:p>
            <a:r>
              <a:rPr lang="en-US" sz="1200" b="1" dirty="0">
                <a:latin typeface="+mn-lt"/>
              </a:rPr>
              <a:t>		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e =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{},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I = EMPTY)</a:t>
            </a:r>
          </a:p>
          <a:p>
            <a:r>
              <a:rPr lang="en-US" sz="1200" b="1" dirty="0">
                <a:latin typeface="+mn-lt"/>
              </a:rPr>
              <a:t>			: element{e}, info{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} {}</a:t>
            </a:r>
          </a:p>
          <a:p>
            <a:r>
              <a:rPr lang="en-US" sz="1200" b="1" dirty="0">
                <a:latin typeface="+mn-lt"/>
              </a:rPr>
              <a:t>		</a:t>
            </a:r>
            <a:r>
              <a:rPr lang="en-US" sz="1200" b="1" dirty="0" err="1">
                <a:latin typeface="+mn-lt"/>
              </a:rPr>
              <a:t>HashEntry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&amp;&amp;e, </a:t>
            </a:r>
            <a:r>
              <a:rPr lang="en-US" sz="1200" b="1" dirty="0" err="1">
                <a:latin typeface="+mn-lt"/>
              </a:rPr>
              <a:t>EntryType</a:t>
            </a:r>
            <a:r>
              <a:rPr lang="en-US" sz="1200" b="1" dirty="0">
                <a:latin typeface="+mn-lt"/>
              </a:rPr>
              <a:t> I = EMPTY)</a:t>
            </a:r>
          </a:p>
          <a:p>
            <a:r>
              <a:rPr lang="en-US" sz="1200" b="1" dirty="0">
                <a:latin typeface="+mn-lt"/>
              </a:rPr>
              <a:t>			: element{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::move(e)}, info{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} {}</a:t>
            </a:r>
          </a:p>
          <a:p>
            <a:r>
              <a:rPr lang="en-US" sz="1200" b="1" dirty="0">
                <a:latin typeface="+mn-lt"/>
              </a:rPr>
              <a:t>	};		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+mn-lt"/>
              </a:rPr>
              <a:t>vector&lt;</a:t>
            </a:r>
            <a:r>
              <a:rPr lang="en-US" sz="1200" b="1" dirty="0" err="1">
                <a:solidFill>
                  <a:srgbClr val="0000FF"/>
                </a:solidFill>
                <a:latin typeface="+mn-lt"/>
              </a:rPr>
              <a:t>HashEntry</a:t>
            </a:r>
            <a:r>
              <a:rPr lang="en-US" sz="1200" b="1" dirty="0">
                <a:solidFill>
                  <a:srgbClr val="0000FF"/>
                </a:solidFill>
                <a:latin typeface="+mn-lt"/>
              </a:rPr>
              <a:t>&gt; array;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currentSize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isActive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currentPos</a:t>
            </a:r>
            <a:r>
              <a:rPr lang="en-US" sz="1200" b="1" dirty="0">
                <a:latin typeface="+mn-lt"/>
              </a:rPr>
              <a:t>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findPos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	void rehash();</a:t>
            </a:r>
          </a:p>
          <a:p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size_t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myhash</a:t>
            </a:r>
            <a:r>
              <a:rPr lang="en-US" sz="1200" b="1" dirty="0">
                <a:latin typeface="+mn-lt"/>
              </a:rPr>
              <a:t>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};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07375-1BD1-4AAF-B932-A34FCC81861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/>
              <a:t>Quadratic probing (contains())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990600"/>
            <a:ext cx="515506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contains(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&amp;x)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return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offset = 1;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myhash</a:t>
            </a:r>
            <a:r>
              <a:rPr lang="en-US" sz="1400" b="1" dirty="0">
                <a:latin typeface="+mn-lt"/>
              </a:rPr>
              <a:t>(x);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while (array[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!= EMPTY &amp;&amp; </a:t>
            </a:r>
          </a:p>
          <a:p>
            <a:r>
              <a:rPr lang="en-US" sz="1400" b="1" dirty="0">
                <a:latin typeface="+mn-lt"/>
              </a:rPr>
              <a:t>	      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].element != x) {</a:t>
            </a:r>
          </a:p>
          <a:p>
            <a:r>
              <a:rPr lang="en-US" sz="1400" b="1" dirty="0">
                <a:latin typeface="+mn-lt"/>
              </a:rPr>
              <a:t>		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+= offset;</a:t>
            </a:r>
          </a:p>
          <a:p>
            <a:r>
              <a:rPr lang="en-US" sz="1400" b="1" dirty="0">
                <a:latin typeface="+mn-lt"/>
              </a:rPr>
              <a:t>		offset += 2;</a:t>
            </a:r>
          </a:p>
          <a:p>
            <a:r>
              <a:rPr lang="en-US" sz="1400" b="1" dirty="0">
                <a:latin typeface="+mn-lt"/>
              </a:rPr>
              <a:t>		</a:t>
            </a:r>
          </a:p>
          <a:p>
            <a:r>
              <a:rPr lang="en-US" sz="1400" b="1" dirty="0">
                <a:latin typeface="+mn-lt"/>
              </a:rPr>
              <a:t>		if 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&gt;=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())</a:t>
            </a:r>
          </a:p>
          <a:p>
            <a:r>
              <a:rPr lang="en-US" sz="1400" b="1" dirty="0">
                <a:latin typeface="+mn-lt"/>
              </a:rPr>
              <a:t>			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-=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();</a:t>
            </a:r>
          </a:p>
          <a:p>
            <a:r>
              <a:rPr lang="en-US" sz="1400" b="1" dirty="0">
                <a:latin typeface="+mn-lt"/>
              </a:rPr>
              <a:t>	}</a:t>
            </a:r>
          </a:p>
          <a:p>
            <a:r>
              <a:rPr lang="en-US" sz="1400" b="1" dirty="0">
                <a:latin typeface="+mn-lt"/>
              </a:rPr>
              <a:t>	return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 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{</a:t>
            </a:r>
          </a:p>
          <a:p>
            <a:r>
              <a:rPr lang="en-US" sz="1400" b="1" dirty="0">
                <a:latin typeface="+mn-lt"/>
              </a:rPr>
              <a:t>	return 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== ACTIVE;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FA64D-0B97-4529-8DA9-AB06692F42A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Quadratic probing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6819" y="990600"/>
            <a:ext cx="40895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insert(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{</a:t>
            </a:r>
          </a:p>
          <a:p>
            <a:r>
              <a:rPr lang="en-US" sz="1400" b="1" dirty="0">
                <a:latin typeface="+mn-lt"/>
              </a:rPr>
              <a:t>	// insert x as active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(x);</a:t>
            </a:r>
          </a:p>
          <a:p>
            <a:r>
              <a:rPr lang="en-US" sz="1400" b="1" dirty="0">
                <a:latin typeface="+mn-lt"/>
              </a:rPr>
              <a:t>	if (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))</a:t>
            </a:r>
          </a:p>
          <a:p>
            <a:r>
              <a:rPr lang="en-US" sz="1400" b="1" dirty="0">
                <a:latin typeface="+mn-lt"/>
              </a:rPr>
              <a:t>		return false;</a:t>
            </a:r>
          </a:p>
          <a:p>
            <a:r>
              <a:rPr lang="en-US" sz="1400" b="1" dirty="0">
                <a:latin typeface="+mn-lt"/>
              </a:rPr>
              <a:t>	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].element = x;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 ACTIVE;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rehash; see Section 5.5</a:t>
            </a:r>
          </a:p>
          <a:p>
            <a:r>
              <a:rPr lang="en-US" sz="1400" b="1" dirty="0">
                <a:latin typeface="+mn-lt"/>
              </a:rPr>
              <a:t>	if (++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&gt; </a:t>
            </a:r>
            <a:r>
              <a:rPr lang="en-US" sz="1400" b="1" dirty="0" err="1">
                <a:latin typeface="+mn-lt"/>
              </a:rPr>
              <a:t>array.size</a:t>
            </a:r>
            <a:r>
              <a:rPr lang="en-US" sz="1400" b="1" dirty="0">
                <a:latin typeface="+mn-lt"/>
              </a:rPr>
              <a:t>() / 2)</a:t>
            </a:r>
          </a:p>
          <a:p>
            <a:r>
              <a:rPr lang="en-US" sz="1400" b="1" dirty="0">
                <a:latin typeface="+mn-lt"/>
              </a:rPr>
              <a:t>		rehash();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return true;</a:t>
            </a:r>
          </a:p>
          <a:p>
            <a:r>
              <a:rPr lang="en-US" sz="1400" b="1" dirty="0">
                <a:latin typeface="+mn-lt"/>
              </a:rPr>
              <a:t>}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bool</a:t>
            </a:r>
            <a:r>
              <a:rPr lang="en-US" sz="1400" b="1" dirty="0">
                <a:latin typeface="+mn-lt"/>
              </a:rPr>
              <a:t> remove(</a:t>
            </a:r>
            <a:r>
              <a:rPr lang="en-US" sz="1400" b="1" dirty="0" err="1">
                <a:latin typeface="+mn-lt"/>
              </a:rPr>
              <a:t>const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 &amp; x) {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int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findPos</a:t>
            </a:r>
            <a:r>
              <a:rPr lang="en-US" sz="1400" b="1" dirty="0">
                <a:latin typeface="+mn-lt"/>
              </a:rPr>
              <a:t>(x);</a:t>
            </a:r>
          </a:p>
          <a:p>
            <a:r>
              <a:rPr lang="en-US" sz="1400" b="1" dirty="0">
                <a:latin typeface="+mn-lt"/>
              </a:rPr>
              <a:t>	if (! </a:t>
            </a:r>
            <a:r>
              <a:rPr lang="en-US" sz="1400" b="1" dirty="0" err="1">
                <a:latin typeface="+mn-lt"/>
              </a:rPr>
              <a:t>isActive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))</a:t>
            </a:r>
          </a:p>
          <a:p>
            <a:r>
              <a:rPr lang="en-US" sz="1400" b="1" dirty="0">
                <a:latin typeface="+mn-lt"/>
              </a:rPr>
              <a:t>		return false;</a:t>
            </a:r>
          </a:p>
          <a:p>
            <a:r>
              <a:rPr lang="en-US" sz="1400" b="1" dirty="0">
                <a:latin typeface="+mn-lt"/>
              </a:rPr>
              <a:t>	</a:t>
            </a:r>
          </a:p>
          <a:p>
            <a:r>
              <a:rPr lang="en-US" sz="1400" b="1" dirty="0">
                <a:latin typeface="+mn-lt"/>
              </a:rPr>
              <a:t>	array[</a:t>
            </a:r>
            <a:r>
              <a:rPr lang="en-US" sz="1400" b="1" dirty="0" err="1">
                <a:latin typeface="+mn-lt"/>
              </a:rPr>
              <a:t>currentPos</a:t>
            </a:r>
            <a:r>
              <a:rPr lang="en-US" sz="1400" b="1" dirty="0">
                <a:latin typeface="+mn-lt"/>
              </a:rPr>
              <a:t>].info = DELETED;</a:t>
            </a:r>
          </a:p>
          <a:p>
            <a:r>
              <a:rPr lang="en-US" sz="1400" b="1" dirty="0">
                <a:latin typeface="+mn-lt"/>
              </a:rPr>
              <a:t>	return true;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8D2A2-DE39-4A81-94F8-45432C2F119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Double Hashing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f(i) = i*hash</a:t>
            </a:r>
            <a:r>
              <a:rPr lang="en-US" baseline="-25000"/>
              <a:t>2</a:t>
            </a:r>
            <a:r>
              <a:rPr lang="en-US"/>
              <a:t>(x)</a:t>
            </a:r>
          </a:p>
          <a:p>
            <a:pPr eaLnBrk="1" hangingPunct="1"/>
            <a:r>
              <a:rPr lang="en-US"/>
              <a:t>E.g. hash</a:t>
            </a:r>
            <a:r>
              <a:rPr lang="en-US" baseline="-25000"/>
              <a:t>2</a:t>
            </a:r>
            <a:r>
              <a:rPr lang="en-US"/>
              <a:t>(x) = 7 – (x % 7)</a:t>
            </a:r>
          </a:p>
        </p:txBody>
      </p:sp>
      <p:pic>
        <p:nvPicPr>
          <p:cNvPr id="20485" name="Picture 4" descr="fig05_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8077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574925" y="6248400"/>
            <a:ext cx="4630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What if hash</a:t>
            </a:r>
            <a:r>
              <a:rPr lang="en-US" baseline="-25000">
                <a:latin typeface="Tahoma" pitchFamily="34" charset="0"/>
                <a:cs typeface="Times New Roman" charset="0"/>
              </a:rPr>
              <a:t>2</a:t>
            </a:r>
            <a:r>
              <a:rPr lang="en-US">
                <a:latin typeface="Tahoma" pitchFamily="34" charset="0"/>
                <a:cs typeface="Times New Roman" charset="0"/>
              </a:rPr>
              <a:t>(x) = 0 for some x?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C378A-8D0C-4FFE-9F38-BF7F949DD78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Rehashing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Hash Table may get 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No more insertions possible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Hash table may get </a:t>
            </a:r>
            <a:r>
              <a:rPr lang="en-US" sz="1800" i="1">
                <a:solidFill>
                  <a:srgbClr val="0000FF"/>
                </a:solidFill>
              </a:rPr>
              <a:t>too </a:t>
            </a:r>
            <a:r>
              <a:rPr lang="en-US" sz="1800"/>
              <a:t>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Insertions, deletions, search take longer time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Solution: Rehash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Build another table that is twice as big and has a new hash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Move all elements from smaller table to bigger table</a:t>
            </a:r>
          </a:p>
          <a:p>
            <a:pPr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Cost of Rehashing = O(N)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But happens only when table is close to 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Close to full = table is X percent full, where X is a tunable parameter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C1DD5-0D5C-4148-8E9D-2A3C8072233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Designing a Hash Table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35125"/>
            <a:ext cx="7345363" cy="40830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/>
              <a:t>Hash function: establishing a key with an indexed location in a hash table.</a:t>
            </a:r>
          </a:p>
          <a:p>
            <a:pPr marL="990600" lvl="1" indent="-533400" eaLnBrk="1" hangingPunct="1"/>
            <a:r>
              <a:rPr lang="en-US" dirty="0"/>
              <a:t>E.g.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Index = hash(key) %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table_size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>
              <a:solidFill>
                <a:srgbClr val="0000FF"/>
              </a:solidFill>
              <a:latin typeface="Courier New" pitchFamily="49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/>
              <a:t>Resolve conflicts: </a:t>
            </a:r>
          </a:p>
          <a:p>
            <a:pPr marL="990600" lvl="1" indent="-533400" eaLnBrk="1" hangingPunct="1"/>
            <a:r>
              <a:rPr lang="en-US" dirty="0"/>
              <a:t>Need to handle case where multiple keys mapped to the same index.</a:t>
            </a:r>
          </a:p>
          <a:p>
            <a:pPr marL="990600" lvl="1" indent="-533400" eaLnBrk="1" hangingPunct="1"/>
            <a:r>
              <a:rPr lang="en-US" dirty="0"/>
              <a:t>Two representative solutions</a:t>
            </a:r>
          </a:p>
          <a:p>
            <a:pPr marL="1371600" lvl="2" indent="-457200" eaLnBrk="1" hangingPunct="1"/>
            <a:r>
              <a:rPr lang="en-US" sz="1800" dirty="0"/>
              <a:t>Chaining with separate lists.</a:t>
            </a:r>
          </a:p>
          <a:p>
            <a:pPr marL="1371600" lvl="2" indent="-457200" eaLnBrk="1" hangingPunct="1"/>
            <a:r>
              <a:rPr lang="en-US" sz="1800" dirty="0"/>
              <a:t>Probing open addressing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6A72E-BDFD-41B0-BB3A-DFEAAA05463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543800" cy="762000"/>
          </a:xfrm>
        </p:spPr>
        <p:txBody>
          <a:bodyPr/>
          <a:lstStyle/>
          <a:p>
            <a:pPr eaLnBrk="1" hangingPunct="1"/>
            <a:r>
              <a:rPr lang="en-US"/>
              <a:t>Rehashing Example</a:t>
            </a:r>
          </a:p>
        </p:txBody>
      </p:sp>
      <p:pic>
        <p:nvPicPr>
          <p:cNvPr id="22532" name="Picture 4" descr="fig05_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2099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fig05_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1718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fig05_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4343400"/>
            <a:ext cx="31718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080125" y="990600"/>
            <a:ext cx="232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After Rehashing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09600" y="1100138"/>
            <a:ext cx="281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Original Hash Table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85800" y="3886200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After Inserting 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7FB91-5289-47E4-9A7B-2D2AC8F4071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Rehashing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447800"/>
            <a:ext cx="574336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 rehashing for quadratic probing hash table */</a:t>
            </a:r>
          </a:p>
          <a:p>
            <a:r>
              <a:rPr lang="en-US" sz="1400" b="1" dirty="0">
                <a:latin typeface="+mn-lt"/>
              </a:rPr>
              <a:t>void rehash() {</a:t>
            </a:r>
          </a:p>
          <a:p>
            <a:r>
              <a:rPr lang="en-US" sz="1400" b="1" dirty="0">
                <a:latin typeface="+mn-lt"/>
              </a:rPr>
              <a:t>	vector&lt;</a:t>
            </a:r>
            <a:r>
              <a:rPr lang="en-US" sz="1400" b="1" dirty="0" err="1">
                <a:latin typeface="+mn-lt"/>
              </a:rPr>
              <a:t>HashEntry</a:t>
            </a:r>
            <a:r>
              <a:rPr lang="en-US" sz="1400" b="1" dirty="0">
                <a:latin typeface="+mn-lt"/>
              </a:rPr>
              <a:t>&gt; </a:t>
            </a:r>
            <a:r>
              <a:rPr lang="en-US" sz="1400" b="1" dirty="0" err="1">
                <a:latin typeface="+mn-lt"/>
              </a:rPr>
              <a:t>oldArray</a:t>
            </a:r>
            <a:r>
              <a:rPr lang="en-US" sz="1400" b="1" dirty="0">
                <a:latin typeface="+mn-lt"/>
              </a:rPr>
              <a:t> = array;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create new double-sized, empty table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array.resize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nextPrime</a:t>
            </a:r>
            <a:r>
              <a:rPr lang="en-US" sz="1400" b="1" dirty="0">
                <a:latin typeface="+mn-lt"/>
              </a:rPr>
              <a:t>(2 * </a:t>
            </a:r>
            <a:r>
              <a:rPr lang="en-US" sz="1400" b="1" dirty="0" err="1">
                <a:latin typeface="+mn-lt"/>
              </a:rPr>
              <a:t>oldArray.size</a:t>
            </a:r>
            <a:r>
              <a:rPr lang="en-US" sz="1400" b="1" dirty="0">
                <a:latin typeface="+mn-lt"/>
              </a:rPr>
              <a:t>()));</a:t>
            </a:r>
          </a:p>
          <a:p>
            <a:r>
              <a:rPr lang="en-US" sz="1400" b="1" dirty="0">
                <a:latin typeface="+mn-lt"/>
              </a:rPr>
              <a:t>	for (auto &amp; entry : array)</a:t>
            </a:r>
          </a:p>
          <a:p>
            <a:r>
              <a:rPr lang="en-US" sz="1400" b="1" dirty="0">
                <a:latin typeface="+mn-lt"/>
              </a:rPr>
              <a:t>		entry.info = EMPTY;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copy table over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= 0;</a:t>
            </a:r>
          </a:p>
          <a:p>
            <a:r>
              <a:rPr lang="en-US" sz="1400" b="1" dirty="0">
                <a:latin typeface="+mn-lt"/>
              </a:rPr>
              <a:t>	for (auto &amp; entry : </a:t>
            </a:r>
            <a:r>
              <a:rPr lang="en-US" sz="1400" b="1" dirty="0" err="1">
                <a:latin typeface="+mn-lt"/>
              </a:rPr>
              <a:t>oldArray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if (entry.info == ACTIVE)</a:t>
            </a:r>
          </a:p>
          <a:p>
            <a:r>
              <a:rPr lang="en-US" sz="1400" b="1" dirty="0">
                <a:latin typeface="+mn-lt"/>
              </a:rPr>
              <a:t>			insert(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</a:t>
            </a:r>
            <a:r>
              <a:rPr lang="en-US" sz="1400" b="1" dirty="0" err="1">
                <a:latin typeface="+mn-lt"/>
              </a:rPr>
              <a:t>entry.element</a:t>
            </a:r>
            <a:r>
              <a:rPr lang="en-US" sz="1400" b="1" dirty="0">
                <a:latin typeface="+mn-lt"/>
              </a:rPr>
              <a:t>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41C81-28D4-4DA2-937E-0B2F942F93B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/>
              <a:t>Rehashing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517000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/** rehashing for separate chaining hash table */</a:t>
            </a:r>
          </a:p>
          <a:p>
            <a:r>
              <a:rPr lang="en-US" sz="1400" b="1" dirty="0">
                <a:latin typeface="+mn-lt"/>
              </a:rPr>
              <a:t>void rehash() {</a:t>
            </a:r>
          </a:p>
          <a:p>
            <a:r>
              <a:rPr lang="en-US" sz="1400" b="1" dirty="0">
                <a:latin typeface="+mn-lt"/>
              </a:rPr>
              <a:t>	vector&lt;list&lt;</a:t>
            </a:r>
            <a:r>
              <a:rPr lang="en-US" sz="1400" b="1" dirty="0" err="1">
                <a:latin typeface="+mn-lt"/>
              </a:rPr>
              <a:t>hashedObj</a:t>
            </a:r>
            <a:r>
              <a:rPr lang="en-US" sz="1400" b="1" dirty="0">
                <a:latin typeface="+mn-lt"/>
              </a:rPr>
              <a:t>&gt;&gt; </a:t>
            </a:r>
            <a:r>
              <a:rPr lang="en-US" sz="1400" b="1" dirty="0" err="1">
                <a:latin typeface="+mn-lt"/>
              </a:rPr>
              <a:t>oldLists</a:t>
            </a:r>
            <a:r>
              <a:rPr lang="en-US" sz="1400" b="1" dirty="0">
                <a:latin typeface="+mn-lt"/>
              </a:rPr>
              <a:t> = </a:t>
            </a:r>
            <a:r>
              <a:rPr lang="en-US" sz="1400" b="1" dirty="0" err="1">
                <a:latin typeface="+mn-lt"/>
              </a:rPr>
              <a:t>theLists</a:t>
            </a:r>
            <a:r>
              <a:rPr lang="en-US" sz="1400" b="1" dirty="0">
                <a:latin typeface="+mn-lt"/>
              </a:rPr>
              <a:t>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create new double-sized, empty table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theLists.resize</a:t>
            </a:r>
            <a:r>
              <a:rPr lang="en-US" sz="1400" b="1" dirty="0">
                <a:latin typeface="+mn-lt"/>
              </a:rPr>
              <a:t>(</a:t>
            </a:r>
            <a:r>
              <a:rPr lang="en-US" sz="1400" b="1" dirty="0" err="1">
                <a:latin typeface="+mn-lt"/>
              </a:rPr>
              <a:t>nextPrime</a:t>
            </a:r>
            <a:r>
              <a:rPr lang="en-US" sz="1400" b="1" dirty="0">
                <a:latin typeface="+mn-lt"/>
              </a:rPr>
              <a:t>(2 * </a:t>
            </a:r>
            <a:r>
              <a:rPr lang="en-US" sz="1400" b="1" dirty="0" err="1">
                <a:latin typeface="+mn-lt"/>
              </a:rPr>
              <a:t>theLists.size</a:t>
            </a:r>
            <a:r>
              <a:rPr lang="en-US" sz="1400" b="1" dirty="0">
                <a:latin typeface="+mn-lt"/>
              </a:rPr>
              <a:t>()));</a:t>
            </a:r>
          </a:p>
          <a:p>
            <a:r>
              <a:rPr lang="en-US" sz="1400" b="1" dirty="0">
                <a:latin typeface="+mn-lt"/>
              </a:rPr>
              <a:t>	for (auto &amp;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: </a:t>
            </a:r>
            <a:r>
              <a:rPr lang="en-US" sz="1400" b="1" dirty="0" err="1">
                <a:latin typeface="+mn-lt"/>
              </a:rPr>
              <a:t>theLists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</a:t>
            </a:r>
            <a:r>
              <a:rPr lang="en-US" sz="1400" b="1" dirty="0" err="1">
                <a:latin typeface="+mn-lt"/>
              </a:rPr>
              <a:t>thisList.clear</a:t>
            </a:r>
            <a:r>
              <a:rPr lang="en-US" sz="1400" b="1" dirty="0">
                <a:latin typeface="+mn-lt"/>
              </a:rPr>
              <a:t>();</a:t>
            </a: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	// copy table over</a:t>
            </a:r>
          </a:p>
          <a:p>
            <a:r>
              <a:rPr lang="en-US" sz="1400" b="1" dirty="0">
                <a:latin typeface="+mn-lt"/>
              </a:rPr>
              <a:t>	</a:t>
            </a:r>
            <a:r>
              <a:rPr lang="en-US" sz="1400" b="1" dirty="0" err="1">
                <a:latin typeface="+mn-lt"/>
              </a:rPr>
              <a:t>currentSize</a:t>
            </a:r>
            <a:r>
              <a:rPr lang="en-US" sz="1400" b="1" dirty="0">
                <a:latin typeface="+mn-lt"/>
              </a:rPr>
              <a:t> = 0;</a:t>
            </a:r>
          </a:p>
          <a:p>
            <a:r>
              <a:rPr lang="en-US" sz="1400" b="1" dirty="0">
                <a:latin typeface="+mn-lt"/>
              </a:rPr>
              <a:t>	for (auto &amp;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 : </a:t>
            </a:r>
            <a:r>
              <a:rPr lang="en-US" sz="1400" b="1" dirty="0" err="1">
                <a:latin typeface="+mn-lt"/>
              </a:rPr>
              <a:t>oldLists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for (auto &amp; x : </a:t>
            </a:r>
            <a:r>
              <a:rPr lang="en-US" sz="1400" b="1" dirty="0" err="1">
                <a:latin typeface="+mn-lt"/>
              </a:rPr>
              <a:t>thisList</a:t>
            </a:r>
            <a:r>
              <a:rPr lang="en-US" sz="1400" b="1" dirty="0">
                <a:latin typeface="+mn-lt"/>
              </a:rPr>
              <a:t>)</a:t>
            </a:r>
          </a:p>
          <a:p>
            <a:r>
              <a:rPr lang="en-US" sz="1400" b="1" dirty="0">
                <a:latin typeface="+mn-lt"/>
              </a:rPr>
              <a:t>			insert(</a:t>
            </a:r>
            <a:r>
              <a:rPr lang="en-US" sz="1400" b="1" dirty="0" err="1">
                <a:latin typeface="+mn-lt"/>
              </a:rPr>
              <a:t>std</a:t>
            </a:r>
            <a:r>
              <a:rPr lang="en-US" sz="1400" b="1" dirty="0">
                <a:latin typeface="+mn-lt"/>
              </a:rPr>
              <a:t>::move(x));</a:t>
            </a:r>
          </a:p>
          <a:p>
            <a:r>
              <a:rPr lang="en-US" sz="14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in C++ Library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Supported in C++11 STL</a:t>
            </a:r>
          </a:p>
          <a:p>
            <a:r>
              <a:rPr lang="en-US" dirty="0"/>
              <a:t>Both set and map</a:t>
            </a:r>
          </a:p>
          <a:p>
            <a:pPr lvl="1"/>
            <a:r>
              <a:rPr lang="en-US" dirty="0" err="1"/>
              <a:t>unordered_set</a:t>
            </a:r>
            <a:r>
              <a:rPr lang="en-US" dirty="0"/>
              <a:t> (</a:t>
            </a:r>
            <a:r>
              <a:rPr lang="en-US" dirty="0" err="1"/>
              <a:t>multiset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unordered_map</a:t>
            </a:r>
            <a:r>
              <a:rPr lang="en-US" dirty="0"/>
              <a:t> (</a:t>
            </a:r>
            <a:r>
              <a:rPr lang="en-US" dirty="0" err="1"/>
              <a:t>multimap</a:t>
            </a:r>
            <a:r>
              <a:rPr lang="en-US" dirty="0"/>
              <a:t>)</a:t>
            </a:r>
          </a:p>
          <a:p>
            <a:r>
              <a:rPr lang="en-US" dirty="0"/>
              <a:t>To use, include the corresponding header files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unordered_set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 err="1"/>
              <a:t>unordered_set</a:t>
            </a:r>
            <a:r>
              <a:rPr lang="en-US" dirty="0"/>
              <a:t>&lt;string&gt; </a:t>
            </a:r>
            <a:r>
              <a:rPr lang="en-US" dirty="0" err="1"/>
              <a:t>ht_str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unordered_map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bool</a:t>
            </a:r>
            <a:r>
              <a:rPr lang="en-US" dirty="0"/>
              <a:t>&gt; </a:t>
            </a:r>
            <a:r>
              <a:rPr lang="en-US" dirty="0" err="1"/>
              <a:t>ht_int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Examples/r7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AF4BF-9ABA-4B4B-95E7-80502C168A0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E24B8-AD29-44A1-94A6-57255F69260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Chapter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74CA7-F91D-45F8-9D2C-B087CECF462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733800" cy="4724400"/>
          </a:xfrm>
        </p:spPr>
        <p:txBody>
          <a:bodyPr/>
          <a:lstStyle/>
          <a:p>
            <a:pPr eaLnBrk="1" hangingPunct="1"/>
            <a:r>
              <a:rPr lang="en-US" sz="2000" dirty="0"/>
              <a:t>Each table entry stores a list of items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Multiple keys mapped to the same entry maintained by the list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Example</a:t>
            </a:r>
          </a:p>
          <a:p>
            <a:pPr lvl="1" eaLnBrk="1" hangingPunct="1"/>
            <a:r>
              <a:rPr lang="en-US" sz="1800" dirty="0"/>
              <a:t>Hash(k) = k mod 10</a:t>
            </a:r>
          </a:p>
          <a:p>
            <a:pPr lvl="1" eaLnBrk="1" hangingPunct="1"/>
            <a:r>
              <a:rPr lang="en-US" sz="1800" dirty="0"/>
              <a:t>(10 is not a prime, just for illustration)</a:t>
            </a:r>
          </a:p>
          <a:p>
            <a:pPr eaLnBrk="1" hangingPunct="1"/>
            <a:endParaRPr lang="en-US" sz="2000" dirty="0"/>
          </a:p>
        </p:txBody>
      </p:sp>
      <p:pic>
        <p:nvPicPr>
          <p:cNvPr id="4101" name="Picture 7" descr="fig05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1450"/>
            <a:ext cx="3821112" cy="458311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 Implementation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 err="1">
                <a:solidFill>
                  <a:schemeClr val="tx1"/>
                </a:solidFill>
              </a:rPr>
              <a:t>HashTable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explicit </a:t>
            </a:r>
            <a:r>
              <a:rPr lang="en-US" sz="1200" b="1" dirty="0" err="1">
                <a:solidFill>
                  <a:schemeClr val="tx1"/>
                </a:solidFill>
              </a:rPr>
              <a:t>HashTable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size = 101 ) 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insert(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 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insert(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&amp;&amp; x);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  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>
                <a:solidFill>
                  <a:srgbClr val="0000FF"/>
                </a:solidFill>
              </a:rPr>
              <a:t>vector&lt;list&lt;</a:t>
            </a:r>
            <a:r>
              <a:rPr lang="en-US" sz="1200" b="1" dirty="0" err="1">
                <a:solidFill>
                  <a:srgbClr val="0000FF"/>
                </a:solidFill>
              </a:rPr>
              <a:t>HashedObj</a:t>
            </a:r>
            <a:r>
              <a:rPr lang="en-US" sz="1200" b="1" dirty="0">
                <a:solidFill>
                  <a:srgbClr val="0000FF"/>
                </a:solidFill>
              </a:rPr>
              <a:t>&gt;&gt;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; // the array of the lists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void rehash();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B2091-7381-47B3-BEFF-9E4C12E6FB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5486400" y="1527175"/>
            <a:ext cx="3125788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Type Declaration for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Separate Chaining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Hash 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BB63-8485-4722-B855-0F0EE6D167A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HashedObj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Needs to provide</a:t>
            </a:r>
          </a:p>
          <a:p>
            <a:pPr lvl="1" eaLnBrk="1" hangingPunct="1">
              <a:defRPr/>
            </a:pPr>
            <a:r>
              <a:rPr lang="en-US" sz="1800" dirty="0"/>
              <a:t>Equality operators (</a:t>
            </a:r>
            <a:r>
              <a:rPr lang="en-US" sz="1800" dirty="0">
                <a:latin typeface="Courier New" pitchFamily="49" charset="0"/>
              </a:rPr>
              <a:t>operator==</a:t>
            </a:r>
            <a:r>
              <a:rPr lang="en-US" sz="1800" dirty="0"/>
              <a:t> or </a:t>
            </a:r>
            <a:r>
              <a:rPr lang="en-US" sz="1800" dirty="0">
                <a:latin typeface="Courier New" pitchFamily="49" charset="0"/>
              </a:rPr>
              <a:t>operator!=</a:t>
            </a:r>
            <a:r>
              <a:rPr lang="en-US" sz="1800" dirty="0"/>
              <a:t> )</a:t>
            </a:r>
          </a:p>
          <a:p>
            <a:pPr lvl="1" eaLnBrk="1" hangingPunct="1">
              <a:defRPr/>
            </a:pPr>
            <a:r>
              <a:rPr lang="en-US" sz="1800" dirty="0"/>
              <a:t>Hash function</a:t>
            </a:r>
          </a:p>
          <a:p>
            <a:pPr lvl="2" eaLnBrk="1" hangingPunct="1">
              <a:defRPr/>
            </a:pPr>
            <a:r>
              <a:rPr lang="en-US" sz="1600" dirty="0"/>
              <a:t>Provided for standard types such as string and </a:t>
            </a:r>
            <a:r>
              <a:rPr lang="en-US" sz="1600" dirty="0" err="1"/>
              <a:t>int</a:t>
            </a:r>
            <a:endParaRPr lang="en-US" sz="1600" dirty="0"/>
          </a:p>
          <a:p>
            <a:pPr lvl="2" eaLnBrk="1" hangingPunct="1">
              <a:defRPr/>
            </a:pPr>
            <a:r>
              <a:rPr lang="en-US" sz="1600" dirty="0"/>
              <a:t>In C++11, function object template is used to implement hash functions, using so-called </a:t>
            </a:r>
            <a:r>
              <a:rPr lang="en-US" sz="1600" dirty="0">
                <a:solidFill>
                  <a:srgbClr val="FF0000"/>
                </a:solidFill>
              </a:rPr>
              <a:t>template specialization</a:t>
            </a:r>
            <a:r>
              <a:rPr lang="en-US" sz="1600" dirty="0"/>
              <a:t>.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template &lt;</a:t>
            </a:r>
            <a:r>
              <a:rPr lang="en-US" sz="1200" b="1" dirty="0" err="1">
                <a:solidFill>
                  <a:srgbClr val="0000FF"/>
                </a:solidFill>
              </a:rPr>
              <a:t>typename</a:t>
            </a:r>
            <a:r>
              <a:rPr lang="en-US" sz="1200" b="1" dirty="0">
                <a:solidFill>
                  <a:srgbClr val="0000FF"/>
                </a:solidFill>
              </a:rPr>
              <a:t> key&gt;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class hash { // </a:t>
            </a:r>
            <a:r>
              <a:rPr lang="en-US" sz="1200" b="1" dirty="0">
                <a:solidFill>
                  <a:srgbClr val="FF0000"/>
                </a:solidFill>
              </a:rPr>
              <a:t>class template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public: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operator()(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key &amp;k) 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};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sz="1200" b="1" dirty="0">
              <a:solidFill>
                <a:srgbClr val="0000FF"/>
              </a:solidFill>
            </a:endParaRP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FF0000"/>
                </a:solidFill>
              </a:rPr>
              <a:t>template &lt;&gt;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class </a:t>
            </a:r>
            <a:r>
              <a:rPr lang="en-US" sz="1200" b="1" dirty="0">
                <a:solidFill>
                  <a:srgbClr val="FF0000"/>
                </a:solidFill>
              </a:rPr>
              <a:t>hash&lt;string&gt;</a:t>
            </a:r>
            <a:r>
              <a:rPr lang="en-US" sz="1200" b="1" dirty="0">
                <a:solidFill>
                  <a:srgbClr val="0000FF"/>
                </a:solidFill>
              </a:rPr>
              <a:t> {  // </a:t>
            </a:r>
            <a:r>
              <a:rPr lang="en-US" sz="1200" b="1" dirty="0">
                <a:solidFill>
                  <a:srgbClr val="FF0000"/>
                </a:solidFill>
              </a:rPr>
              <a:t>class template specialization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public: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</a:t>
            </a:r>
            <a:r>
              <a:rPr lang="en-US" sz="1200" b="1" dirty="0" err="1">
                <a:solidFill>
                  <a:srgbClr val="0000FF"/>
                </a:solidFill>
              </a:rPr>
              <a:t>size_t</a:t>
            </a:r>
            <a:r>
              <a:rPr lang="en-US" sz="1200" b="1" dirty="0">
                <a:solidFill>
                  <a:srgbClr val="0000FF"/>
                </a:solidFill>
              </a:rPr>
              <a:t> operator() (</a:t>
            </a:r>
            <a:r>
              <a:rPr lang="en-US" sz="1200" b="1" dirty="0" err="1">
                <a:solidFill>
                  <a:srgbClr val="0000FF"/>
                </a:solidFill>
              </a:rPr>
              <a:t>const</a:t>
            </a:r>
            <a:r>
              <a:rPr lang="en-US" sz="1200" b="1" dirty="0">
                <a:solidFill>
                  <a:srgbClr val="0000FF"/>
                </a:solidFill>
              </a:rPr>
              <a:t> string &amp; key) {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…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		}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};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Class for </a:t>
            </a:r>
            <a:r>
              <a:rPr lang="en-US" dirty="0" err="1"/>
              <a:t>HashedObj</a:t>
            </a:r>
            <a:r>
              <a:rPr lang="en-US" dirty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Employee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string &amp; </a:t>
            </a:r>
            <a:r>
              <a:rPr lang="en-US" sz="1200" b="1" dirty="0" err="1">
                <a:solidFill>
                  <a:schemeClr val="tx1"/>
                </a:solidFill>
              </a:rPr>
              <a:t>getName</a:t>
            </a:r>
            <a:r>
              <a:rPr lang="en-US" sz="1200" b="1" dirty="0">
                <a:solidFill>
                  <a:schemeClr val="tx1"/>
                </a:solidFill>
              </a:rPr>
              <a:t>()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name;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operator==(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</a:t>
            </a:r>
            <a:r>
              <a:rPr lang="en-US" sz="1200" b="1" dirty="0" err="1">
                <a:solidFill>
                  <a:schemeClr val="tx1"/>
                </a:solidFill>
              </a:rPr>
              <a:t>getName</a:t>
            </a:r>
            <a:r>
              <a:rPr lang="en-US" sz="1200" b="1" dirty="0">
                <a:solidFill>
                  <a:schemeClr val="tx1"/>
                </a:solidFill>
              </a:rPr>
              <a:t>() == </a:t>
            </a:r>
            <a:r>
              <a:rPr lang="en-US" sz="1200" b="1" dirty="0" err="1">
                <a:solidFill>
                  <a:schemeClr val="tx1"/>
                </a:solidFill>
              </a:rPr>
              <a:t>rhs.getName</a:t>
            </a:r>
            <a:r>
              <a:rPr lang="en-US" sz="1200" b="1" dirty="0">
                <a:solidFill>
                  <a:schemeClr val="tx1"/>
                </a:solidFill>
              </a:rPr>
              <a:t>();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operator!=(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{ return !(*this ==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); 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additional public members not shown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private: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string name;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double salary;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seniority;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// additional private members not shown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r>
              <a:rPr lang="en-US" sz="1200" b="1" dirty="0"/>
              <a:t>template &lt;&gt;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class </a:t>
            </a:r>
            <a:r>
              <a:rPr lang="en-US" sz="1200" b="1" dirty="0"/>
              <a:t>hash&lt;Employee&gt;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public: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size_t</a:t>
            </a:r>
            <a:r>
              <a:rPr lang="en-US" sz="1200" b="1" dirty="0">
                <a:solidFill>
                  <a:schemeClr val="tx1"/>
                </a:solidFill>
              </a:rPr>
              <a:t> operator() 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Employee &amp; item)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</a:t>
            </a:r>
            <a:r>
              <a:rPr lang="en-US" sz="1200" b="1" dirty="0">
                <a:solidFill>
                  <a:srgbClr val="0000FF"/>
                </a:solidFill>
              </a:rPr>
              <a:t>static hash&lt;string&gt; </a:t>
            </a:r>
            <a:r>
              <a:rPr lang="en-US" sz="1200" b="1" dirty="0" err="1">
                <a:solidFill>
                  <a:srgbClr val="0000FF"/>
                </a:solidFill>
              </a:rPr>
              <a:t>hf</a:t>
            </a:r>
            <a:r>
              <a:rPr lang="en-US" sz="1200" b="1" dirty="0">
                <a:solidFill>
                  <a:srgbClr val="0000FF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	return </a:t>
            </a:r>
            <a:r>
              <a:rPr lang="en-US" sz="1200" b="1" dirty="0" err="1">
                <a:solidFill>
                  <a:schemeClr val="tx1"/>
                </a:solidFill>
              </a:rPr>
              <a:t>hf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item.getName</a:t>
            </a:r>
            <a:r>
              <a:rPr lang="en-US" sz="1200" b="1" dirty="0">
                <a:solidFill>
                  <a:schemeClr val="tx1"/>
                </a:solidFill>
              </a:rPr>
              <a:t>());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0D98B-94F9-4556-ACFA-023D5E9959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BE5DC-3732-484E-B66E-95A3718E43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752600"/>
            <a:ext cx="39417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 err="1">
                <a:latin typeface="+mn-lt"/>
              </a:rPr>
              <a:t>size_t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myhash</a:t>
            </a:r>
            <a:r>
              <a:rPr lang="en-US" sz="1600" b="1" dirty="0">
                <a:latin typeface="+mn-lt"/>
              </a:rPr>
              <a:t>(</a:t>
            </a:r>
            <a:r>
              <a:rPr lang="en-US" sz="1600" b="1" dirty="0" err="1">
                <a:latin typeface="+mn-lt"/>
              </a:rPr>
              <a:t>const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HashedObj</a:t>
            </a:r>
            <a:r>
              <a:rPr lang="en-US" sz="1600" b="1" dirty="0">
                <a:latin typeface="+mn-lt"/>
              </a:rPr>
              <a:t> &amp;x) {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	static hash&lt;</a:t>
            </a:r>
            <a:r>
              <a:rPr lang="en-US" sz="1600" b="1" dirty="0" err="1">
                <a:latin typeface="+mn-lt"/>
              </a:rPr>
              <a:t>HashedObj</a:t>
            </a:r>
            <a:r>
              <a:rPr lang="en-US" sz="1600" b="1" dirty="0">
                <a:latin typeface="+mn-lt"/>
              </a:rPr>
              <a:t>&gt; </a:t>
            </a:r>
            <a:r>
              <a:rPr lang="en-US" sz="1600" b="1" dirty="0" err="1">
                <a:latin typeface="+mn-lt"/>
              </a:rPr>
              <a:t>hf</a:t>
            </a:r>
            <a:r>
              <a:rPr lang="en-US" sz="1600" b="1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	return </a:t>
            </a:r>
            <a:r>
              <a:rPr lang="en-US" sz="1600" b="1" dirty="0" err="1">
                <a:latin typeface="+mn-lt"/>
              </a:rPr>
              <a:t>hf</a:t>
            </a:r>
            <a:r>
              <a:rPr lang="en-US" sz="1600" b="1" dirty="0">
                <a:latin typeface="+mn-lt"/>
              </a:rPr>
              <a:t>(x) % </a:t>
            </a:r>
            <a:r>
              <a:rPr lang="en-US" sz="1600" b="1" dirty="0" err="1">
                <a:latin typeface="+mn-lt"/>
              </a:rPr>
              <a:t>theLists.size</a:t>
            </a:r>
            <a:r>
              <a:rPr lang="en-US" sz="1600" b="1" dirty="0">
                <a:latin typeface="+mn-lt"/>
              </a:rPr>
              <a:t>();</a:t>
            </a:r>
          </a:p>
          <a:p>
            <a:pPr>
              <a:defRPr/>
            </a:pPr>
            <a:endParaRPr lang="en-US" sz="1600" b="1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 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for (auto &amp; </a:t>
            </a:r>
            <a:r>
              <a:rPr lang="en-US" sz="1200" b="1" dirty="0" err="1">
                <a:solidFill>
                  <a:schemeClr val="tx1"/>
                </a:solidFill>
              </a:rPr>
              <a:t>thisList</a:t>
            </a:r>
            <a:r>
              <a:rPr lang="en-US" sz="1200" b="1" dirty="0">
                <a:solidFill>
                  <a:schemeClr val="tx1"/>
                </a:solidFill>
              </a:rPr>
              <a:t> :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</a:t>
            </a:r>
            <a:r>
              <a:rPr lang="en-US" sz="1200" b="1" dirty="0" err="1">
                <a:solidFill>
                  <a:schemeClr val="tx1"/>
                </a:solidFill>
              </a:rPr>
              <a:t>thisList.clear</a:t>
            </a:r>
            <a:r>
              <a:rPr lang="en-US" sz="1200" b="1" dirty="0">
                <a:solidFill>
                  <a:schemeClr val="tx1"/>
                </a:solidFill>
              </a:rPr>
              <a:t>();	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}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contains(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&amp; 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[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(x)];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find(</a:t>
            </a:r>
            <a:r>
              <a:rPr lang="en-US" sz="1200" b="1" dirty="0">
                <a:solidFill>
                  <a:srgbClr val="0000FF"/>
                </a:solidFill>
              </a:rPr>
              <a:t>begin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</a:t>
            </a:r>
            <a:r>
              <a:rPr lang="en-US" sz="1200" b="1" dirty="0">
                <a:solidFill>
                  <a:srgbClr val="0000FF"/>
                </a:solidFill>
              </a:rPr>
              <a:t>end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x) !=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bool</a:t>
            </a:r>
            <a:r>
              <a:rPr lang="en-US" sz="1200" b="1" dirty="0">
                <a:solidFill>
                  <a:schemeClr val="tx1"/>
                </a:solidFill>
              </a:rPr>
              <a:t> remove(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HashedObj</a:t>
            </a:r>
            <a:r>
              <a:rPr lang="en-US" sz="1200" b="1" dirty="0">
                <a:solidFill>
                  <a:schemeClr val="tx1"/>
                </a:solidFill>
              </a:rPr>
              <a:t> &amp; x) {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&amp; 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theLists</a:t>
            </a:r>
            <a:r>
              <a:rPr lang="en-US" sz="1200" b="1" dirty="0">
                <a:solidFill>
                  <a:schemeClr val="tx1"/>
                </a:solidFill>
              </a:rPr>
              <a:t>[</a:t>
            </a:r>
            <a:r>
              <a:rPr lang="en-US" sz="1200" b="1" dirty="0" err="1">
                <a:solidFill>
                  <a:schemeClr val="tx1"/>
                </a:solidFill>
              </a:rPr>
              <a:t>myhash</a:t>
            </a:r>
            <a:r>
              <a:rPr lang="en-US" sz="1200" b="1" dirty="0">
                <a:solidFill>
                  <a:schemeClr val="tx1"/>
                </a:solidFill>
              </a:rPr>
              <a:t>(x)];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auto 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 = find(begin(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), x);</a:t>
            </a:r>
          </a:p>
          <a:p>
            <a:pPr marL="0" indent="0">
              <a:buFontTx/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if (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 == end(</a:t>
            </a:r>
            <a:r>
              <a:rPr lang="en-US" sz="1200" b="1" dirty="0" err="1">
                <a:solidFill>
                  <a:schemeClr val="tx1"/>
                </a:solidFill>
              </a:rPr>
              <a:t>whichList</a:t>
            </a:r>
            <a:r>
              <a:rPr lang="en-US" sz="1200" b="1" dirty="0">
                <a:solidFill>
                  <a:schemeClr val="tx1"/>
                </a:solidFill>
              </a:rPr>
              <a:t>))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	return false;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>
                <a:solidFill>
                  <a:schemeClr val="tx1"/>
                </a:solidFill>
              </a:rPr>
              <a:t>whichList.erase</a:t>
            </a:r>
            <a:r>
              <a:rPr lang="en-US" sz="1200" b="1" dirty="0">
                <a:solidFill>
                  <a:schemeClr val="tx1"/>
                </a:solidFill>
              </a:rPr>
              <a:t>(</a:t>
            </a:r>
            <a:r>
              <a:rPr lang="en-US" sz="1200" b="1" dirty="0" err="1">
                <a:solidFill>
                  <a:schemeClr val="tx1"/>
                </a:solidFill>
              </a:rPr>
              <a:t>itr</a:t>
            </a:r>
            <a:r>
              <a:rPr lang="en-US" sz="12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--</a:t>
            </a:r>
            <a:r>
              <a:rPr lang="en-US" sz="1200" b="1" dirty="0" err="1">
                <a:solidFill>
                  <a:schemeClr val="tx1"/>
                </a:solidFill>
              </a:rPr>
              <a:t>currentSize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	return true;</a:t>
            </a:r>
          </a:p>
          <a:p>
            <a:pPr marL="0" indent="0">
              <a:buFontTx/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30F24-BB52-428A-85CE-A58F2B519FC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6A9A-B831-4B4B-AD99-B2C59113267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 (contd.)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1600200"/>
            <a:ext cx="5622925" cy="2492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>
                <a:latin typeface="+mn-lt"/>
              </a:rPr>
              <a:t>bool</a:t>
            </a:r>
            <a:r>
              <a:rPr lang="en-US" sz="1200" b="1" dirty="0">
                <a:latin typeface="+mn-lt"/>
              </a:rPr>
              <a:t> insert(</a:t>
            </a:r>
            <a:r>
              <a:rPr lang="en-US" sz="1200" b="1" dirty="0" err="1">
                <a:latin typeface="+mn-lt"/>
              </a:rPr>
              <a:t>const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HashedObj</a:t>
            </a:r>
            <a:r>
              <a:rPr lang="en-US" sz="1200" b="1" dirty="0">
                <a:latin typeface="+mn-lt"/>
              </a:rPr>
              <a:t> &amp; x) {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auto &amp; 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theLists</a:t>
            </a:r>
            <a:r>
              <a:rPr lang="en-US" sz="1200" b="1" dirty="0">
                <a:latin typeface="+mn-lt"/>
              </a:rPr>
              <a:t>[</a:t>
            </a:r>
            <a:r>
              <a:rPr lang="en-US" sz="1200" b="1" dirty="0" err="1">
                <a:latin typeface="+mn-lt"/>
              </a:rPr>
              <a:t>myhash</a:t>
            </a:r>
            <a:r>
              <a:rPr lang="en-US" sz="1200" b="1" dirty="0">
                <a:latin typeface="+mn-lt"/>
              </a:rPr>
              <a:t>(x)];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if (find(begin(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), end(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), x) != end(</a:t>
            </a:r>
            <a:r>
              <a:rPr lang="en-US" sz="1200" b="1" dirty="0" err="1">
                <a:latin typeface="+mn-lt"/>
              </a:rPr>
              <a:t>whichList</a:t>
            </a:r>
            <a:r>
              <a:rPr lang="en-US" sz="1200" b="1" dirty="0">
                <a:latin typeface="+mn-lt"/>
              </a:rPr>
              <a:t>))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	return false;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</a:t>
            </a:r>
            <a:r>
              <a:rPr lang="en-US" sz="1200" b="1" dirty="0" err="1">
                <a:latin typeface="+mn-lt"/>
              </a:rPr>
              <a:t>whichList.push_back</a:t>
            </a:r>
            <a:r>
              <a:rPr lang="en-US" sz="1200" b="1" dirty="0">
                <a:latin typeface="+mn-lt"/>
              </a:rPr>
              <a:t>(x);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//  rehash, see Section 5.5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if (++</a:t>
            </a:r>
            <a:r>
              <a:rPr lang="en-US" sz="1200" b="1" dirty="0" err="1">
                <a:latin typeface="+mn-lt"/>
              </a:rPr>
              <a:t>currentSize</a:t>
            </a:r>
            <a:r>
              <a:rPr lang="en-US" sz="1200" b="1" dirty="0">
                <a:latin typeface="+mn-lt"/>
              </a:rPr>
              <a:t> &gt; </a:t>
            </a:r>
            <a:r>
              <a:rPr lang="en-US" sz="1200" b="1" dirty="0" err="1">
                <a:latin typeface="+mn-lt"/>
              </a:rPr>
              <a:t>theLists.size</a:t>
            </a:r>
            <a:r>
              <a:rPr lang="en-US" sz="1200" b="1" dirty="0">
                <a:latin typeface="+mn-lt"/>
              </a:rPr>
              <a:t>())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		rehash();</a:t>
            </a:r>
          </a:p>
          <a:p>
            <a:pPr>
              <a:defRPr/>
            </a:pPr>
            <a:endParaRPr lang="en-US" sz="1200" b="1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	return true;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1941</Words>
  <Application>Microsoft Office PowerPoint</Application>
  <PresentationFormat>On-screen Show (4:3)</PresentationFormat>
  <Paragraphs>350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Comic Sans MS</vt:lpstr>
      <vt:lpstr>Courier New</vt:lpstr>
      <vt:lpstr>Tahoma</vt:lpstr>
      <vt:lpstr>Times New Roman</vt:lpstr>
      <vt:lpstr>Wingdings</vt:lpstr>
      <vt:lpstr>class_simple</vt:lpstr>
      <vt:lpstr>Designing Hash Tables </vt:lpstr>
      <vt:lpstr>Designing a Hash Table</vt:lpstr>
      <vt:lpstr>Separate Chaining</vt:lpstr>
      <vt:lpstr>Separate Chaining Implementation</vt:lpstr>
      <vt:lpstr>HashedObj</vt:lpstr>
      <vt:lpstr>An Example Class for HashedObj </vt:lpstr>
      <vt:lpstr>Separate chaining</vt:lpstr>
      <vt:lpstr>Separate Chaining (Cont’d)</vt:lpstr>
      <vt:lpstr>Separate Chaining (contd.)</vt:lpstr>
      <vt:lpstr>Hash Tables Without Chaining</vt:lpstr>
      <vt:lpstr>Linear Probing</vt:lpstr>
      <vt:lpstr>Example </vt:lpstr>
      <vt:lpstr>Linear probing</vt:lpstr>
      <vt:lpstr>Quadratic Probing</vt:lpstr>
      <vt:lpstr>Probing strategy hash table</vt:lpstr>
      <vt:lpstr>Quadratic probing (contains()) </vt:lpstr>
      <vt:lpstr>Quadratic probing</vt:lpstr>
      <vt:lpstr>Double Hashing</vt:lpstr>
      <vt:lpstr>Rehashing</vt:lpstr>
      <vt:lpstr>Rehashing Example</vt:lpstr>
      <vt:lpstr>Rehashing Implementation</vt:lpstr>
      <vt:lpstr>Rehashing implementation</vt:lpstr>
      <vt:lpstr>Hash Table in C++ Library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2015-02-25T21:13:18Z</dcterms:created>
  <dcterms:modified xsi:type="dcterms:W3CDTF">2021-06-27T05:14:28Z</dcterms:modified>
</cp:coreProperties>
</file>