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6" autoAdjust="0"/>
    <p:restoredTop sz="69118" autoAdjust="0"/>
  </p:normalViewPr>
  <p:slideViewPr>
    <p:cSldViewPr>
      <p:cViewPr varScale="1">
        <p:scale>
          <a:sx n="51" d="100"/>
          <a:sy n="51" d="100"/>
        </p:scale>
        <p:origin x="18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4BDFB-BF30-4E9A-98B9-B99BC41A07C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4058A-947B-4A60-9F79-E1C6BA884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9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4058A-947B-4A60-9F79-E1C6BA884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4058A-947B-4A60-9F79-E1C6BA884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4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4058A-947B-4A60-9F79-E1C6BA884A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6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1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9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5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9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33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4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9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3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Python: Control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use keyword arguments when calling a function in form of </a:t>
            </a:r>
            <a:r>
              <a:rPr lang="en-US" dirty="0" err="1" smtClean="0">
                <a:solidFill>
                  <a:schemeClr val="accent2"/>
                </a:solidFill>
              </a:rPr>
              <a:t>kwarg</a:t>
            </a:r>
            <a:r>
              <a:rPr lang="en-US" dirty="0" smtClean="0">
                <a:solidFill>
                  <a:schemeClr val="accent2"/>
                </a:solidFill>
              </a:rPr>
              <a:t> = value</a:t>
            </a:r>
            <a:r>
              <a:rPr lang="en-US" dirty="0" smtClean="0"/>
              <a:t>, for example</a:t>
            </a:r>
          </a:p>
          <a:p>
            <a:pPr lvl="1"/>
            <a:r>
              <a:rPr lang="en-US" dirty="0" err="1" smtClean="0"/>
              <a:t>input_a_number</a:t>
            </a:r>
            <a:r>
              <a:rPr lang="en-US" dirty="0" smtClean="0"/>
              <a:t>(10, max=50)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Keyword arguments follow positional arguments</a:t>
            </a:r>
          </a:p>
          <a:p>
            <a:pPr lvl="1"/>
            <a:endParaRPr lang="en-US" dirty="0"/>
          </a:p>
          <a:p>
            <a:r>
              <a:rPr lang="en-US" dirty="0" smtClean="0"/>
              <a:t>See examples/python/p3/example6.py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0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Number of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number of formal parameters in form of *names</a:t>
            </a:r>
          </a:p>
          <a:p>
            <a:pPr lvl="1"/>
            <a:r>
              <a:rPr lang="en-US" dirty="0" smtClean="0"/>
              <a:t>Where names will receive all variable number of arguments, beyond positional parameters</a:t>
            </a:r>
          </a:p>
          <a:p>
            <a:pPr lvl="1"/>
            <a:r>
              <a:rPr lang="en-US" dirty="0" smtClean="0"/>
              <a:t>Which is a tuple</a:t>
            </a:r>
          </a:p>
          <a:p>
            <a:r>
              <a:rPr lang="en-US" dirty="0" smtClean="0"/>
              <a:t>Variable number of keyword parameters in form of **names</a:t>
            </a:r>
          </a:p>
          <a:p>
            <a:pPr lvl="1"/>
            <a:r>
              <a:rPr lang="en-US" dirty="0" smtClean="0"/>
              <a:t>Where names  will receive all keyword arguments beyond formal parameters</a:t>
            </a:r>
          </a:p>
          <a:p>
            <a:pPr lvl="1"/>
            <a:r>
              <a:rPr lang="en-US" dirty="0" smtClean="0"/>
              <a:t>Which is a dictionary</a:t>
            </a:r>
          </a:p>
          <a:p>
            <a:r>
              <a:rPr lang="en-US" dirty="0" smtClean="0"/>
              <a:t>**names follows *name if both appear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7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Number of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following from the Python Tutorial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See examples/python/p3/example7.py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05633" y="2179528"/>
            <a:ext cx="7857920" cy="3108543"/>
          </a:xfrm>
          <a:prstGeom prst="rect">
            <a:avLst/>
          </a:prstGeom>
          <a:solidFill>
            <a:srgbClr val="EE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2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6287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cheeseshop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kind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arguments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**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keywords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2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07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"-- Do you have any"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kind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07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"?"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2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07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"-- I'm sorry, we're all out of"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kind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2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2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arguments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2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2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07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"-"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208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40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2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2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keywords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702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07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keywords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24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anonymous functions in some languages</a:t>
            </a:r>
          </a:p>
          <a:p>
            <a:pPr lvl="1"/>
            <a:r>
              <a:rPr lang="en-US" dirty="0" smtClean="0"/>
              <a:t>Using keyword lambda, followed by the formal parameters, and then one single expression (which will be returned)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Passing x, and then return x + 10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We will see more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2667000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lambda x: x + 10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00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versions </a:t>
            </a:r>
          </a:p>
          <a:p>
            <a:pPr lvl="1"/>
            <a:r>
              <a:rPr lang="en-US" dirty="0" err="1" smtClean="0"/>
              <a:t>list.sort</a:t>
            </a:r>
            <a:r>
              <a:rPr lang="en-US" dirty="0" smtClean="0"/>
              <a:t>(*, key=None, reverse=False) works only for list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orted(</a:t>
            </a:r>
            <a:r>
              <a:rPr lang="en-US" dirty="0" err="1" smtClean="0"/>
              <a:t>iterable</a:t>
            </a:r>
            <a:r>
              <a:rPr lang="en-US" dirty="0" smtClean="0"/>
              <a:t>, *, key=None, reverse=False) works for any </a:t>
            </a:r>
            <a:r>
              <a:rPr lang="en-US" dirty="0" err="1" smtClean="0"/>
              <a:t>iterable</a:t>
            </a:r>
            <a:endParaRPr lang="en-US" dirty="0" smtClean="0"/>
          </a:p>
          <a:p>
            <a:pPr lvl="1"/>
            <a:r>
              <a:rPr lang="en-US" dirty="0" smtClean="0"/>
              <a:t>In default, sorting in ascending order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See examples/python/p3/example8.py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429000"/>
            <a:ext cx="41601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</a:t>
            </a:r>
            <a:r>
              <a:rPr lang="en-US" dirty="0" err="1" smtClean="0"/>
              <a:t>list</a:t>
            </a:r>
            <a:r>
              <a:rPr lang="en-US" dirty="0" smtClean="0"/>
              <a:t> = [10, 30, 20, 40]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list.sort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Alist.sort</a:t>
            </a:r>
            <a:r>
              <a:rPr lang="en-US" dirty="0" smtClean="0"/>
              <a:t>(reverse=True)</a:t>
            </a:r>
          </a:p>
          <a:p>
            <a:endParaRPr lang="en-US" dirty="0"/>
          </a:p>
          <a:p>
            <a:r>
              <a:rPr lang="en-US" dirty="0" err="1"/>
              <a:t>a</a:t>
            </a:r>
            <a:r>
              <a:rPr lang="en-US" dirty="0" err="1" smtClean="0"/>
              <a:t>dict</a:t>
            </a:r>
            <a:r>
              <a:rPr lang="en-US" dirty="0" smtClean="0"/>
              <a:t> = {</a:t>
            </a:r>
            <a:r>
              <a:rPr lang="en-US" dirty="0" err="1" smtClean="0"/>
              <a:t>i</a:t>
            </a:r>
            <a:r>
              <a:rPr lang="en-US" dirty="0" smtClean="0"/>
              <a:t>: “test” + </a:t>
            </a:r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for I in range(5)}</a:t>
            </a:r>
          </a:p>
          <a:p>
            <a:r>
              <a:rPr lang="en-US" dirty="0"/>
              <a:t>s</a:t>
            </a:r>
            <a:r>
              <a:rPr lang="en-US" dirty="0" smtClean="0"/>
              <a:t>orted(</a:t>
            </a:r>
            <a:r>
              <a:rPr lang="en-US" dirty="0" err="1" smtClean="0"/>
              <a:t>adict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71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key parameter to control what is compared in sorting</a:t>
            </a:r>
          </a:p>
          <a:p>
            <a:pPr lvl="1"/>
            <a:r>
              <a:rPr lang="en-US" dirty="0" smtClean="0"/>
              <a:t>Value of key parameter should be function with one parameter and return the key for comparison</a:t>
            </a:r>
          </a:p>
          <a:p>
            <a:pPr lvl="1"/>
            <a:r>
              <a:rPr lang="en-US" dirty="0" smtClean="0"/>
              <a:t>Note that this is different from many other languages, where we specify how to compare two elements, as in Python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 examples/python/p3/example9.py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62200" y="4038600"/>
            <a:ext cx="4063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</a:t>
            </a:r>
            <a:r>
              <a:rPr lang="en-US" dirty="0" err="1" smtClean="0"/>
              <a:t>list</a:t>
            </a:r>
            <a:r>
              <a:rPr lang="en-US" dirty="0" smtClean="0"/>
              <a:t> = [(1, 10), (2, 30), (3, 20), (4, 40)]</a:t>
            </a:r>
          </a:p>
          <a:p>
            <a:r>
              <a:rPr lang="en-US" dirty="0" smtClean="0"/>
              <a:t>sorted(</a:t>
            </a:r>
            <a:r>
              <a:rPr lang="en-US" dirty="0" err="1" smtClean="0"/>
              <a:t>alist</a:t>
            </a:r>
            <a:r>
              <a:rPr lang="en-US" dirty="0" smtClean="0"/>
              <a:t>, key = lambda e : e[1])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0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Multiple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 carry this out depending on the specifics of the problem</a:t>
            </a:r>
          </a:p>
          <a:p>
            <a:r>
              <a:rPr lang="en-US" dirty="0" smtClean="0"/>
              <a:t>If all in the same order (ascending or descending), you can just use the element value, or form a new set using the element value</a:t>
            </a:r>
          </a:p>
          <a:p>
            <a:r>
              <a:rPr lang="en-US" dirty="0" smtClean="0"/>
              <a:t>Otherwise, you need to either look for creative ways to generate keys to be compared, or sort in multiple rounds, for one each criterion, from last one to the first one</a:t>
            </a:r>
          </a:p>
          <a:p>
            <a:pPr lvl="1"/>
            <a:r>
              <a:rPr lang="en-US" dirty="0" smtClean="0"/>
              <a:t>Why you can sort in multiple rounds to get the final result?</a:t>
            </a:r>
          </a:p>
          <a:p>
            <a:pPr lvl="1"/>
            <a:r>
              <a:rPr lang="en-US" dirty="0" smtClean="0"/>
              <a:t>Stable sort</a:t>
            </a:r>
          </a:p>
          <a:p>
            <a:r>
              <a:rPr lang="en-US" dirty="0" smtClean="0"/>
              <a:t>See examples/python/p3/example10.py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8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… </a:t>
            </a:r>
            <a:r>
              <a:rPr lang="en-US" dirty="0" err="1" smtClean="0"/>
              <a:t>elif</a:t>
            </a:r>
            <a:r>
              <a:rPr lang="en-US" dirty="0" smtClean="0"/>
              <a:t> … else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lif</a:t>
            </a:r>
            <a:r>
              <a:rPr lang="en-US" dirty="0" smtClean="0"/>
              <a:t> can appear multiple times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elif</a:t>
            </a:r>
            <a:r>
              <a:rPr lang="en-US" dirty="0" smtClean="0"/>
              <a:t> and else are 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2362200"/>
            <a:ext cx="22525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100):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50: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hile  … else 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else is optional</a:t>
            </a:r>
          </a:p>
          <a:p>
            <a:pPr lvl="1"/>
            <a:r>
              <a:rPr lang="en-US" dirty="0" smtClean="0"/>
              <a:t>Only executed when condition becomes false</a:t>
            </a:r>
          </a:p>
          <a:p>
            <a:r>
              <a:rPr lang="en-US" dirty="0" smtClean="0"/>
              <a:t>Statement </a:t>
            </a:r>
            <a:r>
              <a:rPr lang="en-US" dirty="0" smtClean="0">
                <a:solidFill>
                  <a:schemeClr val="accent2"/>
                </a:solidFill>
              </a:rPr>
              <a:t>break</a:t>
            </a:r>
            <a:r>
              <a:rPr lang="en-US" dirty="0" smtClean="0"/>
              <a:t> terminates while loop (else part will not be executed)</a:t>
            </a:r>
          </a:p>
          <a:p>
            <a:r>
              <a:rPr lang="en-US" dirty="0" smtClean="0"/>
              <a:t>Statement </a:t>
            </a:r>
            <a:r>
              <a:rPr lang="en-US" dirty="0" smtClean="0">
                <a:solidFill>
                  <a:schemeClr val="accent2"/>
                </a:solidFill>
              </a:rPr>
              <a:t>continue</a:t>
            </a:r>
            <a:r>
              <a:rPr lang="en-US" dirty="0" smtClean="0"/>
              <a:t> goes to next iteration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00" y="2438400"/>
            <a:ext cx="38651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100: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‘wrong number’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627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Differs from many languages</a:t>
            </a:r>
          </a:p>
          <a:p>
            <a:r>
              <a:rPr lang="en-US" dirty="0"/>
              <a:t>f</a:t>
            </a:r>
            <a:r>
              <a:rPr lang="en-US" dirty="0" smtClean="0"/>
              <a:t>or .. </a:t>
            </a:r>
            <a:r>
              <a:rPr lang="en-US" dirty="0"/>
              <a:t>i</a:t>
            </a:r>
            <a:r>
              <a:rPr lang="en-US" dirty="0" smtClean="0"/>
              <a:t>n 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Range() function is handy in many situations</a:t>
            </a:r>
          </a:p>
          <a:p>
            <a:pPr lvl="1"/>
            <a:r>
              <a:rPr lang="en-US" dirty="0" smtClean="0"/>
              <a:t>range(10)		# list 0 to 9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ange(5, 10)		# list 5 to 9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Break and continue also apply to for 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272929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ist1 = [‘a’, ‘b’, ‘c’]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list1: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4992469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range(10, 20):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does nothing, more like a placeholder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2819400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True:</a:t>
            </a:r>
          </a:p>
          <a:p>
            <a:r>
              <a:rPr lang="en-US" dirty="0"/>
              <a:t>	</a:t>
            </a:r>
            <a:r>
              <a:rPr lang="en-US" dirty="0" smtClean="0"/>
              <a:t>pass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using keyword “def”</a:t>
            </a:r>
          </a:p>
          <a:p>
            <a:pPr lvl="1"/>
            <a:r>
              <a:rPr lang="en-US" dirty="0" smtClean="0"/>
              <a:t>Followed by the function name, a pair of parentheses, and optional parameters, and the function body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See examples/python/p3/Fibonacci_recursive.py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2995136"/>
            <a:ext cx="65517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ef </a:t>
            </a:r>
            <a:r>
              <a:rPr lang="en-US" dirty="0" err="1" smtClean="0"/>
              <a:t>fibonacci</a:t>
            </a:r>
            <a:r>
              <a:rPr lang="en-US" dirty="0" smtClean="0"/>
              <a:t>(</a:t>
            </a:r>
            <a:r>
              <a:rPr lang="en-US" dirty="0" err="1" smtClean="0"/>
              <a:t>num</a:t>
            </a:r>
            <a:r>
              <a:rPr lang="en-US" dirty="0" smtClean="0"/>
              <a:t>):</a:t>
            </a:r>
          </a:p>
          <a:p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num</a:t>
            </a:r>
            <a:r>
              <a:rPr lang="en-US" dirty="0" smtClean="0"/>
              <a:t> == 0 or </a:t>
            </a:r>
            <a:r>
              <a:rPr lang="en-US" dirty="0" err="1" smtClean="0"/>
              <a:t>num</a:t>
            </a:r>
            <a:r>
              <a:rPr lang="en-US" dirty="0" smtClean="0"/>
              <a:t> == 1):</a:t>
            </a:r>
          </a:p>
          <a:p>
            <a:r>
              <a:rPr lang="en-US" dirty="0"/>
              <a:t>	</a:t>
            </a:r>
            <a:r>
              <a:rPr lang="en-US" dirty="0" smtClean="0"/>
              <a:t>	return 1</a:t>
            </a:r>
          </a:p>
          <a:p>
            <a:r>
              <a:rPr lang="en-US" dirty="0"/>
              <a:t>	</a:t>
            </a:r>
            <a:r>
              <a:rPr lang="en-US" dirty="0" smtClean="0"/>
              <a:t>else:</a:t>
            </a:r>
          </a:p>
          <a:p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 err="1" smtClean="0"/>
              <a:t>fibonacci</a:t>
            </a:r>
            <a:r>
              <a:rPr lang="en-US" dirty="0" smtClean="0"/>
              <a:t>(num-1) + </a:t>
            </a:r>
            <a:r>
              <a:rPr lang="en-US" dirty="0" err="1" smtClean="0"/>
              <a:t>fibonacci</a:t>
            </a:r>
            <a:r>
              <a:rPr lang="en-US" dirty="0" smtClean="0"/>
              <a:t>(num-2)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4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return any data type, such list</a:t>
            </a:r>
          </a:p>
          <a:p>
            <a:r>
              <a:rPr lang="en-US" dirty="0" smtClean="0"/>
              <a:t>Return without parameter will return “None”</a:t>
            </a:r>
          </a:p>
          <a:p>
            <a:r>
              <a:rPr lang="en-US" dirty="0" smtClean="0"/>
              <a:t>Similarly, a function without a return statement will also return “None” when end of function is reached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provide default values for an argument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 p3/example3.py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4172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ef </a:t>
            </a:r>
            <a:r>
              <a:rPr lang="en-US" dirty="0" err="1" smtClean="0"/>
              <a:t>input_a_number</a:t>
            </a:r>
            <a:r>
              <a:rPr lang="en-US" dirty="0" smtClean="0"/>
              <a:t>(min=0, max=100):</a:t>
            </a:r>
          </a:p>
          <a:p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5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Values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argument values are evaluated at the time of function definition</a:t>
            </a:r>
          </a:p>
          <a:p>
            <a:pPr lvl="1"/>
            <a:r>
              <a:rPr lang="en-US" dirty="0" smtClean="0"/>
              <a:t>This is very important to be aware of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See py3/example4.py and example5.py, example5a.py</a:t>
            </a:r>
          </a:p>
          <a:p>
            <a:pPr lvl="1"/>
            <a:r>
              <a:rPr lang="en-US" dirty="0" smtClean="0"/>
              <a:t>Think in this way, </a:t>
            </a:r>
            <a:r>
              <a:rPr lang="en-US" dirty="0" err="1" smtClean="0"/>
              <a:t>lst</a:t>
            </a:r>
            <a:r>
              <a:rPr lang="en-US" dirty="0" smtClean="0"/>
              <a:t> is just a name to a list object in the function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2743200"/>
            <a:ext cx="20441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= 5</a:t>
            </a:r>
          </a:p>
          <a:p>
            <a:r>
              <a:rPr lang="en-US" dirty="0" smtClean="0"/>
              <a:t>Def f(</a:t>
            </a:r>
            <a:r>
              <a:rPr lang="en-US" dirty="0" err="1" smtClean="0"/>
              <a:t>arg</a:t>
            </a:r>
            <a:r>
              <a:rPr lang="en-US" dirty="0" smtClean="0"/>
              <a:t>=5):</a:t>
            </a:r>
          </a:p>
          <a:p>
            <a:r>
              <a:rPr lang="en-US" dirty="0"/>
              <a:t>	</a:t>
            </a:r>
            <a:r>
              <a:rPr lang="en-US" dirty="0" smtClean="0"/>
              <a:t>print(</a:t>
            </a:r>
            <a:r>
              <a:rPr lang="en-US" dirty="0" err="1" smtClean="0"/>
              <a:t>arg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I = 6</a:t>
            </a:r>
          </a:p>
          <a:p>
            <a:r>
              <a:rPr lang="en-US" dirty="0" smtClean="0"/>
              <a:t>F()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316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lect26_perl_process</Template>
  <TotalTime>1802</TotalTime>
  <Words>847</Words>
  <Application>Microsoft Office PowerPoint</Application>
  <PresentationFormat>On-screen Show (4:3)</PresentationFormat>
  <Paragraphs>199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class_simple</vt:lpstr>
      <vt:lpstr>Python: Control Flow</vt:lpstr>
      <vt:lpstr>If Statements</vt:lpstr>
      <vt:lpstr>While Statement</vt:lpstr>
      <vt:lpstr>For Statement</vt:lpstr>
      <vt:lpstr>Pass Statement</vt:lpstr>
      <vt:lpstr>Python Functions</vt:lpstr>
      <vt:lpstr>Return Statement</vt:lpstr>
      <vt:lpstr>Default Argument Values</vt:lpstr>
      <vt:lpstr>Default Values Evaluation</vt:lpstr>
      <vt:lpstr>Keyword Arguments</vt:lpstr>
      <vt:lpstr>Variable Number of Parameters</vt:lpstr>
      <vt:lpstr>Variable Number of Parameters</vt:lpstr>
      <vt:lpstr>Lambda Functions</vt:lpstr>
      <vt:lpstr>Sorting in Python</vt:lpstr>
      <vt:lpstr>Sorting in Python</vt:lpstr>
      <vt:lpstr>Sorting by Multiple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Python: Introduction</dc:title>
  <dc:creator>Zhenhai Duan</dc:creator>
  <cp:lastModifiedBy>zduan</cp:lastModifiedBy>
  <cp:revision>48</cp:revision>
  <dcterms:created xsi:type="dcterms:W3CDTF">2006-08-16T00:00:00Z</dcterms:created>
  <dcterms:modified xsi:type="dcterms:W3CDTF">2020-11-10T14:19:11Z</dcterms:modified>
</cp:coreProperties>
</file>