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handoutMasterIdLst>
    <p:handoutMasterId r:id="rId18"/>
  </p:handoutMasterIdLst>
  <p:sldIdLst>
    <p:sldId id="279" r:id="rId4"/>
    <p:sldId id="294" r:id="rId5"/>
    <p:sldId id="295" r:id="rId6"/>
    <p:sldId id="296" r:id="rId7"/>
    <p:sldId id="297" r:id="rId8"/>
    <p:sldId id="298" r:id="rId9"/>
    <p:sldId id="302" r:id="rId10"/>
    <p:sldId id="303" r:id="rId11"/>
    <p:sldId id="304" r:id="rId12"/>
    <p:sldId id="305" r:id="rId13"/>
    <p:sldId id="300" r:id="rId14"/>
    <p:sldId id="307" r:id="rId15"/>
    <p:sldId id="308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888"/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15"/>
    <p:restoredTop sz="96327"/>
  </p:normalViewPr>
  <p:slideViewPr>
    <p:cSldViewPr snapToGrid="0">
      <p:cViewPr varScale="1">
        <p:scale>
          <a:sx n="219" d="100"/>
          <a:sy n="219" d="100"/>
        </p:scale>
        <p:origin x="22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8" d="100"/>
          <a:sy n="168" d="100"/>
        </p:scale>
        <p:origin x="23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2B342E-0408-572F-EA06-B8A9C6F72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F2E6F-9E0B-25AC-6027-4D26BAFF42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4CEA-6444-5947-B544-14340E714337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51B0A-DA3B-49FA-9460-99963996F8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2D4C7-8D44-7C6E-C195-E2796FBA57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CBF9B-1EC3-B74D-AC07-3ADDC889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7243-2BE0-4B31-2990-E840893E8B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931" y="1309226"/>
            <a:ext cx="5547418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0006E-EAFB-740D-74AB-3CFF05159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931" y="3696826"/>
            <a:ext cx="5547418" cy="854304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Presenter's Name</a:t>
            </a:r>
          </a:p>
          <a:p>
            <a:r>
              <a:rPr lang="en-US" dirty="0"/>
              <a:t>Title</a:t>
            </a:r>
          </a:p>
        </p:txBody>
      </p:sp>
      <p:pic>
        <p:nvPicPr>
          <p:cNvPr id="5" name="Picture 4" descr="A logo for a university&#10;&#10;Description automatically generated">
            <a:extLst>
              <a:ext uri="{FF2B5EF4-FFF2-40B4-BE49-F238E27FC236}">
                <a16:creationId xmlns:a16="http://schemas.microsoft.com/office/drawing/2014/main" id="{B5A0537F-E081-F0AC-2041-7DE8336E8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02" y="5657274"/>
            <a:ext cx="3784569" cy="854304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FF161F7-E927-A193-5C32-9381B64D15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9642" y="373037"/>
            <a:ext cx="5348303" cy="6258693"/>
          </a:xfrm>
          <a:custGeom>
            <a:avLst/>
            <a:gdLst>
              <a:gd name="connsiteX0" fmla="*/ 2022567 w 4045139"/>
              <a:gd name="connsiteY0" fmla="*/ 0 h 4930937"/>
              <a:gd name="connsiteX1" fmla="*/ 3430667 w 4045139"/>
              <a:gd name="connsiteY1" fmla="*/ 559881 h 4930937"/>
              <a:gd name="connsiteX2" fmla="*/ 4045139 w 4045139"/>
              <a:gd name="connsiteY2" fmla="*/ 1465488 h 4930937"/>
              <a:gd name="connsiteX3" fmla="*/ 4045139 w 4045139"/>
              <a:gd name="connsiteY3" fmla="*/ 4930937 h 4930937"/>
              <a:gd name="connsiteX4" fmla="*/ 0 w 4045139"/>
              <a:gd name="connsiteY4" fmla="*/ 4930937 h 4930937"/>
              <a:gd name="connsiteX5" fmla="*/ 0 w 4045139"/>
              <a:gd name="connsiteY5" fmla="*/ 1464615 h 4930937"/>
              <a:gd name="connsiteX6" fmla="*/ 613768 w 4045139"/>
              <a:gd name="connsiteY6" fmla="*/ 560058 h 493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5139" h="4930937">
                <a:moveTo>
                  <a:pt x="2022567" y="0"/>
                </a:moveTo>
                <a:lnTo>
                  <a:pt x="3430667" y="559881"/>
                </a:lnTo>
                <a:cubicBezTo>
                  <a:pt x="3801591" y="707376"/>
                  <a:pt x="4045139" y="1066224"/>
                  <a:pt x="4045139" y="1465488"/>
                </a:cubicBezTo>
                <a:lnTo>
                  <a:pt x="4045139" y="4930937"/>
                </a:lnTo>
                <a:lnTo>
                  <a:pt x="0" y="4930937"/>
                </a:lnTo>
                <a:lnTo>
                  <a:pt x="0" y="1464615"/>
                </a:lnTo>
                <a:cubicBezTo>
                  <a:pt x="0" y="1065874"/>
                  <a:pt x="243199" y="707376"/>
                  <a:pt x="613768" y="560058"/>
                </a:cubicBezTo>
                <a:close/>
              </a:path>
            </a:pathLst>
          </a:custGeom>
          <a:solidFill>
            <a:srgbClr val="CEB887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7243-2BE0-4B31-2990-E840893E8B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9566" y="0"/>
            <a:ext cx="4541874" cy="23876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529F090-CB2B-24DA-86BB-D06DAE8D064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" y="-1"/>
            <a:ext cx="4294209" cy="2170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941A5B-C600-0B32-04BB-486E8C7EE89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-1" y="2356089"/>
            <a:ext cx="4294209" cy="2170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0E910E0-0EDB-64A1-181B-D2AA49A9D4F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-1" y="4687746"/>
            <a:ext cx="4294209" cy="2170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31594D0-A776-991D-62BD-EE1E482A5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4489" y="6189098"/>
            <a:ext cx="1036948" cy="6207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BB37F1-44C8-CF73-D2BD-2BE2D46E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566" y="2646947"/>
            <a:ext cx="6350494" cy="35300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2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010D-FA92-2931-2286-564FB485E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2852B-4F5B-0F0F-65CA-EB8D229E6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3669328-AECF-13DB-5F38-5CFB71BDDB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4489" y="6189098"/>
            <a:ext cx="1036948" cy="62077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A58168A-6ED2-58C5-82C3-CE4C00EF97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759895" y="2610853"/>
            <a:ext cx="7063670" cy="80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0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119178-3087-FD65-A331-75C8C7F522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4489" y="6189098"/>
            <a:ext cx="1036948" cy="62077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DFBF6E-8050-B1D9-C874-48ADDD5BDC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4939" y="0"/>
            <a:ext cx="6028024" cy="684736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571EBF-08D9-61EF-7102-68899AF17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4300" y="1744663"/>
            <a:ext cx="7362135" cy="2261853"/>
          </a:xfrm>
        </p:spPr>
        <p:txBody>
          <a:bodyPr>
            <a:normAutofit/>
          </a:bodyPr>
          <a:lstStyle>
            <a:lvl1pPr marL="0" indent="0">
              <a:buNone/>
              <a:defRPr sz="5400" b="1" i="0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1pPr>
            <a:lvl2pPr marL="4572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2pPr>
            <a:lvl3pPr marL="9144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3pPr>
            <a:lvl4pPr marL="13716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4pPr>
            <a:lvl5pPr marL="18288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3CE877-A9D5-DAFE-0943-3738DC8242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4300" y="4129987"/>
            <a:ext cx="7362135" cy="562330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2pPr>
            <a:lvl3pPr marL="9144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3pPr>
            <a:lvl4pPr marL="13716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4pPr>
            <a:lvl5pPr marL="18288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5pPr>
          </a:lstStyle>
          <a:p>
            <a:pPr lvl="0"/>
            <a:r>
              <a:rPr lang="en-US" dirty="0"/>
              <a:t>First Last Name, Graduate</a:t>
            </a:r>
          </a:p>
        </p:txBody>
      </p:sp>
    </p:spTree>
    <p:extLst>
      <p:ext uri="{BB962C8B-B14F-4D97-AF65-F5344CB8AC3E}">
        <p14:creationId xmlns:p14="http://schemas.microsoft.com/office/powerpoint/2010/main" val="371961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E3212E-0FE7-69AF-0539-C55771922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517" y="365125"/>
            <a:ext cx="6852365" cy="48577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717C55-5D16-5042-8EA9-2CEA0660B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516" y="1143000"/>
            <a:ext cx="6852366" cy="503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2D788F7-5441-1141-B06D-B2115FF66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7226"/>
            <a:ext cx="1036948" cy="620774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BF05B1-0338-0D74-4E5F-03CAEC4E0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8438" y="0"/>
            <a:ext cx="437356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91962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E673604-436B-2FE7-2593-6893B81804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7226"/>
            <a:ext cx="1036948" cy="62077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BAAB3A0-32A8-CFCA-F46C-D251DAEB9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13" y="3434913"/>
            <a:ext cx="3348413" cy="733940"/>
          </a:xfrm>
        </p:spPr>
        <p:txBody>
          <a:bodyPr anchor="b">
            <a:normAutofit/>
          </a:bodyPr>
          <a:lstStyle>
            <a:lvl1pPr algn="l">
              <a:defRPr sz="2800" b="1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B411900-F222-0AC2-8520-7F9D99DD6E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825" y="4168852"/>
            <a:ext cx="3349625" cy="18478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970E6F5-C4DC-6D8E-0134-DBA12F3230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21791" y="4168852"/>
            <a:ext cx="3349625" cy="18478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E20429A-604F-2E7C-AFF8-6C4FACAA85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1072" y="4162939"/>
            <a:ext cx="3349625" cy="18478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D83DD-ACC8-2FA4-6C31-F212E3FFE5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0582" y="3440074"/>
            <a:ext cx="3349625" cy="72286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2DF152-5455-2D85-EAF0-B451654366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9339" y="3440074"/>
            <a:ext cx="3349625" cy="72286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2616A3-53A4-93AA-A0D4-135D26845D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2516" y="914400"/>
            <a:ext cx="3348410" cy="2508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3997B8-E0A2-82A2-768E-0F5D2D2ACEEC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422196" y="914400"/>
            <a:ext cx="3348410" cy="2508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C38C98B-6D69-8D6D-AC7D-D193CC84A44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8211876" y="914400"/>
            <a:ext cx="3348410" cy="2508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21924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1B26-4877-8313-13A2-D3AE4D9B4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898" y="365125"/>
            <a:ext cx="10563902" cy="485775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063D3-9615-0593-184D-B3812AA7B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898" y="1143000"/>
            <a:ext cx="5229902" cy="503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B65D7-15FE-BCB1-DEF6-4D33F3A23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3898" y="1143000"/>
            <a:ext cx="5229902" cy="503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FF1DC5A-A2E2-BBC0-69B6-AB48EE6BC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7226"/>
            <a:ext cx="1036948" cy="6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31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7A994-7C74-5EDE-55F7-F8E593E9B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9898" y="1071563"/>
            <a:ext cx="52076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A84AE-408E-F1DA-A6CD-07BB5C91C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898" y="1895474"/>
            <a:ext cx="5207677" cy="413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E475C-A52D-9B4F-6E81-1F617D9C926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22064" y="1071563"/>
            <a:ext cx="52333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50E86-0F53-996C-BD38-0A61D2A97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2064" y="1895474"/>
            <a:ext cx="5233324" cy="413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97749B-6A0E-3D84-A207-BC8BF6FCD542}"/>
              </a:ext>
            </a:extLst>
          </p:cNvPr>
          <p:cNvSpPr txBox="1">
            <a:spLocks/>
          </p:cNvSpPr>
          <p:nvPr userDrawn="1"/>
        </p:nvSpPr>
        <p:spPr>
          <a:xfrm>
            <a:off x="789898" y="339726"/>
            <a:ext cx="10563902" cy="4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2">
                    <a:lumMod val="1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E79E771-01A3-89B6-B19B-EA7B50823A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7226"/>
            <a:ext cx="1036948" cy="6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0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AFAC-8754-E46E-707F-D89DC1FF5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01DA6C8-A74F-065F-A269-674552C1C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7226"/>
            <a:ext cx="1036948" cy="6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0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5E5D-A6B8-7280-3C84-941EE284D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44" y="457200"/>
            <a:ext cx="37271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4B324-29A6-1346-2CCA-5AED893A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169" y="770021"/>
            <a:ext cx="6338220" cy="50910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5CA11-E3F7-7970-E3E0-7CBB86C5C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6844" y="2057400"/>
            <a:ext cx="3727175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260064C-3552-153A-D215-F03D42E30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7226"/>
            <a:ext cx="1036948" cy="6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8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Ful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A13B1-249F-BA56-9991-B1173C528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6C035-173D-1A28-4302-A30DC5498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01" y="947394"/>
            <a:ext cx="41943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AF649-8599-5E42-FA45-83C5C358B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101" y="2547594"/>
            <a:ext cx="4194315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9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A7CE9AC-E8A2-0BDD-6539-EA8ACB950D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745" y="919563"/>
            <a:ext cx="7623312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CEAAFA8-CDE1-CCB5-A4CD-E29A33E855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2745" y="3399238"/>
            <a:ext cx="7623312" cy="1655762"/>
          </a:xfrm>
        </p:spPr>
        <p:txBody>
          <a:bodyPr/>
          <a:lstStyle>
            <a:lvl1pPr marL="0" indent="0" algn="l">
              <a:buNone/>
              <a:defRPr sz="2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Presenter's Name</a:t>
            </a:r>
          </a:p>
          <a:p>
            <a:r>
              <a:rPr lang="en-US" dirty="0"/>
              <a:t>Title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FC16ACA3-D733-0DC6-85DF-B17C4411A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024" y="5498248"/>
            <a:ext cx="3784569" cy="85430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9FD242D-F0EA-6F89-915F-557CCD191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163154"/>
            <a:ext cx="6155293" cy="69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15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78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02ACDF-3069-BE04-038D-4E8293500522}"/>
              </a:ext>
            </a:extLst>
          </p:cNvPr>
          <p:cNvSpPr/>
          <p:nvPr userDrawn="1"/>
        </p:nvSpPr>
        <p:spPr>
          <a:xfrm>
            <a:off x="0" y="5990660"/>
            <a:ext cx="12192000" cy="788504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B9CC5-7845-3619-4077-244149A73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0928" y="1709738"/>
            <a:ext cx="9866522" cy="285273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5" name="Picture 4" descr="FSU Gold Lockup&#10;&#10;Description automatically generated">
            <a:extLst>
              <a:ext uri="{FF2B5EF4-FFF2-40B4-BE49-F238E27FC236}">
                <a16:creationId xmlns:a16="http://schemas.microsoft.com/office/drawing/2014/main" id="{E17C5133-5EEE-47CA-AA8B-63A666F6F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7391" y="5148262"/>
            <a:ext cx="4457218" cy="10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">
    <p:bg>
      <p:bgPr>
        <a:solidFill>
          <a:schemeClr val="accent2">
            <a:alpha val="255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8">
            <a:extLst>
              <a:ext uri="{FF2B5EF4-FFF2-40B4-BE49-F238E27FC236}">
                <a16:creationId xmlns:a16="http://schemas.microsoft.com/office/drawing/2014/main" id="{676E70CC-D322-C4FC-074C-83F8AAE7B2F4}"/>
              </a:ext>
            </a:extLst>
          </p:cNvPr>
          <p:cNvSpPr/>
          <p:nvPr userDrawn="1"/>
        </p:nvSpPr>
        <p:spPr>
          <a:xfrm>
            <a:off x="544488" y="341433"/>
            <a:ext cx="4607059" cy="6059181"/>
          </a:xfrm>
          <a:custGeom>
            <a:avLst/>
            <a:gdLst>
              <a:gd name="connsiteX0" fmla="*/ 4607060 w 4607059"/>
              <a:gd name="connsiteY0" fmla="*/ 6059182 h 6059181"/>
              <a:gd name="connsiteX1" fmla="*/ 0 w 4607059"/>
              <a:gd name="connsiteY1" fmla="*/ 6059182 h 6059181"/>
              <a:gd name="connsiteX2" fmla="*/ 0 w 4607059"/>
              <a:gd name="connsiteY2" fmla="*/ 1778376 h 6059181"/>
              <a:gd name="connsiteX3" fmla="*/ 230353 w 4607059"/>
              <a:gd name="connsiteY3" fmla="*/ 1038445 h 6059181"/>
              <a:gd name="connsiteX4" fmla="*/ 840391 w 4607059"/>
              <a:gd name="connsiteY4" fmla="*/ 558918 h 6059181"/>
              <a:gd name="connsiteX5" fmla="*/ 2303530 w 4607059"/>
              <a:gd name="connsiteY5" fmla="*/ 0 h 6059181"/>
              <a:gd name="connsiteX6" fmla="*/ 3766669 w 4607059"/>
              <a:gd name="connsiteY6" fmla="*/ 558918 h 6059181"/>
              <a:gd name="connsiteX7" fmla="*/ 4376707 w 4607059"/>
              <a:gd name="connsiteY7" fmla="*/ 1038445 h 6059181"/>
              <a:gd name="connsiteX8" fmla="*/ 4607060 w 4607059"/>
              <a:gd name="connsiteY8" fmla="*/ 1778376 h 6059181"/>
              <a:gd name="connsiteX9" fmla="*/ 4607060 w 4607059"/>
              <a:gd name="connsiteY9" fmla="*/ 6059182 h 605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07059" h="6059181">
                <a:moveTo>
                  <a:pt x="4607060" y="6059182"/>
                </a:moveTo>
                <a:lnTo>
                  <a:pt x="0" y="6059182"/>
                </a:lnTo>
                <a:lnTo>
                  <a:pt x="0" y="1778376"/>
                </a:lnTo>
                <a:cubicBezTo>
                  <a:pt x="0" y="1513208"/>
                  <a:pt x="79432" y="1255978"/>
                  <a:pt x="230353" y="1038445"/>
                </a:cubicBezTo>
                <a:cubicBezTo>
                  <a:pt x="381274" y="819323"/>
                  <a:pt x="592563" y="654188"/>
                  <a:pt x="840391" y="558918"/>
                </a:cubicBezTo>
                <a:lnTo>
                  <a:pt x="2303530" y="0"/>
                </a:lnTo>
                <a:lnTo>
                  <a:pt x="3766669" y="558918"/>
                </a:lnTo>
                <a:cubicBezTo>
                  <a:pt x="4014496" y="654188"/>
                  <a:pt x="4225786" y="819323"/>
                  <a:pt x="4376707" y="1038445"/>
                </a:cubicBezTo>
                <a:cubicBezTo>
                  <a:pt x="4527628" y="1257566"/>
                  <a:pt x="4607060" y="1513208"/>
                  <a:pt x="4607060" y="1778376"/>
                </a:cubicBezTo>
                <a:lnTo>
                  <a:pt x="4607060" y="6059182"/>
                </a:lnTo>
                <a:close/>
              </a:path>
            </a:pathLst>
          </a:custGeom>
          <a:solidFill>
            <a:srgbClr val="DCC59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889EB9-B46A-05BB-10CE-EDE62669E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563" y="1453267"/>
            <a:ext cx="2865748" cy="1975733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chemeClr val="bg1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376C4D-C4D7-572C-5EDA-BB0BD38F71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02345" y="3439202"/>
            <a:ext cx="2865748" cy="137013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82F4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254F818-6203-1201-F1BC-FD367314D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7376" y="6142929"/>
            <a:ext cx="1036948" cy="620927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9D232AA-6052-9834-B5D8-4E34C7832A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96204"/>
            <a:ext cx="12192000" cy="4665593"/>
          </a:xfrm>
          <a:custGeom>
            <a:avLst/>
            <a:gdLst>
              <a:gd name="connsiteX0" fmla="*/ 4654456 w 12192000"/>
              <a:gd name="connsiteY0" fmla="*/ 0 h 4665593"/>
              <a:gd name="connsiteX1" fmla="*/ 12192000 w 12192000"/>
              <a:gd name="connsiteY1" fmla="*/ 0 h 4665593"/>
              <a:gd name="connsiteX2" fmla="*/ 12192000 w 12192000"/>
              <a:gd name="connsiteY2" fmla="*/ 4665593 h 4665593"/>
              <a:gd name="connsiteX3" fmla="*/ 5152346 w 12192000"/>
              <a:gd name="connsiteY3" fmla="*/ 4665593 h 4665593"/>
              <a:gd name="connsiteX4" fmla="*/ 5152346 w 12192000"/>
              <a:gd name="connsiteY4" fmla="*/ 1025094 h 4665593"/>
              <a:gd name="connsiteX5" fmla="*/ 4921994 w 12192000"/>
              <a:gd name="connsiteY5" fmla="*/ 285163 h 4665593"/>
              <a:gd name="connsiteX6" fmla="*/ 4797856 w 12192000"/>
              <a:gd name="connsiteY6" fmla="*/ 131192 h 4665593"/>
              <a:gd name="connsiteX7" fmla="*/ 0 w 12192000"/>
              <a:gd name="connsiteY7" fmla="*/ 0 h 4665593"/>
              <a:gd name="connsiteX8" fmla="*/ 1043176 w 12192000"/>
              <a:gd name="connsiteY8" fmla="*/ 0 h 4665593"/>
              <a:gd name="connsiteX9" fmla="*/ 899777 w 12192000"/>
              <a:gd name="connsiteY9" fmla="*/ 131192 h 4665593"/>
              <a:gd name="connsiteX10" fmla="*/ 775639 w 12192000"/>
              <a:gd name="connsiteY10" fmla="*/ 285163 h 4665593"/>
              <a:gd name="connsiteX11" fmla="*/ 545286 w 12192000"/>
              <a:gd name="connsiteY11" fmla="*/ 1025094 h 4665593"/>
              <a:gd name="connsiteX12" fmla="*/ 545286 w 12192000"/>
              <a:gd name="connsiteY12" fmla="*/ 4665593 h 4665593"/>
              <a:gd name="connsiteX13" fmla="*/ 0 w 12192000"/>
              <a:gd name="connsiteY13" fmla="*/ 4665593 h 466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4665593">
                <a:moveTo>
                  <a:pt x="4654456" y="0"/>
                </a:moveTo>
                <a:lnTo>
                  <a:pt x="12192000" y="0"/>
                </a:lnTo>
                <a:lnTo>
                  <a:pt x="12192000" y="4665593"/>
                </a:lnTo>
                <a:lnTo>
                  <a:pt x="5152346" y="4665593"/>
                </a:lnTo>
                <a:lnTo>
                  <a:pt x="5152346" y="1025094"/>
                </a:lnTo>
                <a:cubicBezTo>
                  <a:pt x="5152346" y="759926"/>
                  <a:pt x="5072914" y="504284"/>
                  <a:pt x="4921994" y="285163"/>
                </a:cubicBezTo>
                <a:cubicBezTo>
                  <a:pt x="4884263" y="230383"/>
                  <a:pt x="4842760" y="178976"/>
                  <a:pt x="4797856" y="131192"/>
                </a:cubicBezTo>
                <a:close/>
                <a:moveTo>
                  <a:pt x="0" y="0"/>
                </a:moveTo>
                <a:lnTo>
                  <a:pt x="1043176" y="0"/>
                </a:lnTo>
                <a:lnTo>
                  <a:pt x="899777" y="131192"/>
                </a:lnTo>
                <a:cubicBezTo>
                  <a:pt x="854873" y="178976"/>
                  <a:pt x="813369" y="230383"/>
                  <a:pt x="775639" y="285163"/>
                </a:cubicBezTo>
                <a:cubicBezTo>
                  <a:pt x="624718" y="502696"/>
                  <a:pt x="545286" y="759926"/>
                  <a:pt x="545286" y="1025094"/>
                </a:cubicBezTo>
                <a:lnTo>
                  <a:pt x="545286" y="4665593"/>
                </a:lnTo>
                <a:lnTo>
                  <a:pt x="0" y="46655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39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FE7357E4-C6A7-6C21-6875-6F81B89231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77517"/>
            <a:ext cx="5991726" cy="5883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7183D8-F730-27DB-7C73-ADFAD5F5F3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91115" y="3647766"/>
            <a:ext cx="3418561" cy="65455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526F-078A-3291-00A5-616C28FDA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91115" y="2622635"/>
            <a:ext cx="5613721" cy="896603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 descr="A black and gold logo&#10;&#10;Description automatically generated">
            <a:extLst>
              <a:ext uri="{FF2B5EF4-FFF2-40B4-BE49-F238E27FC236}">
                <a16:creationId xmlns:a16="http://schemas.microsoft.com/office/drawing/2014/main" id="{1DA8B64C-6BEE-4DF4-F061-2371D7781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1115" y="5776866"/>
            <a:ext cx="3030534" cy="68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7243-2BE0-4B31-2990-E840893E8B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0866" y="313028"/>
            <a:ext cx="511498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A23F0F9-AFED-210F-466C-05AC14EF9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774" y="520428"/>
            <a:ext cx="5412362" cy="6337571"/>
          </a:xfrm>
          <a:custGeom>
            <a:avLst/>
            <a:gdLst>
              <a:gd name="connsiteX0" fmla="*/ 2022567 w 4045139"/>
              <a:gd name="connsiteY0" fmla="*/ 0 h 4930937"/>
              <a:gd name="connsiteX1" fmla="*/ 3430667 w 4045139"/>
              <a:gd name="connsiteY1" fmla="*/ 559881 h 4930937"/>
              <a:gd name="connsiteX2" fmla="*/ 4045139 w 4045139"/>
              <a:gd name="connsiteY2" fmla="*/ 1465488 h 4930937"/>
              <a:gd name="connsiteX3" fmla="*/ 4045139 w 4045139"/>
              <a:gd name="connsiteY3" fmla="*/ 4930937 h 4930937"/>
              <a:gd name="connsiteX4" fmla="*/ 0 w 4045139"/>
              <a:gd name="connsiteY4" fmla="*/ 4930937 h 4930937"/>
              <a:gd name="connsiteX5" fmla="*/ 0 w 4045139"/>
              <a:gd name="connsiteY5" fmla="*/ 1464615 h 4930937"/>
              <a:gd name="connsiteX6" fmla="*/ 613768 w 4045139"/>
              <a:gd name="connsiteY6" fmla="*/ 560058 h 493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5139" h="4930937">
                <a:moveTo>
                  <a:pt x="2022567" y="0"/>
                </a:moveTo>
                <a:lnTo>
                  <a:pt x="3430667" y="559881"/>
                </a:lnTo>
                <a:cubicBezTo>
                  <a:pt x="3801591" y="707376"/>
                  <a:pt x="4045139" y="1066224"/>
                  <a:pt x="4045139" y="1465488"/>
                </a:cubicBezTo>
                <a:lnTo>
                  <a:pt x="4045139" y="4930937"/>
                </a:lnTo>
                <a:lnTo>
                  <a:pt x="0" y="4930937"/>
                </a:lnTo>
                <a:lnTo>
                  <a:pt x="0" y="1464615"/>
                </a:lnTo>
                <a:cubicBezTo>
                  <a:pt x="0" y="1065874"/>
                  <a:pt x="243199" y="707376"/>
                  <a:pt x="613768" y="560058"/>
                </a:cubicBezTo>
                <a:close/>
              </a:path>
            </a:pathLst>
          </a:custGeom>
          <a:solidFill>
            <a:srgbClr val="CEB887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68603BB-0945-8AC2-7F29-A3960E342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4489" y="6189098"/>
            <a:ext cx="1036948" cy="6207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A89EB2-259B-3FAA-3AB7-203C00C27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866" y="2872234"/>
            <a:ext cx="5114983" cy="35300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5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DAEE1E0A-F6B1-FAA2-E1F3-18C57F2317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0778" y="671333"/>
            <a:ext cx="3990108" cy="5266481"/>
          </a:xfrm>
          <a:custGeom>
            <a:avLst/>
            <a:gdLst>
              <a:gd name="connsiteX0" fmla="*/ 2022567 w 4045139"/>
              <a:gd name="connsiteY0" fmla="*/ 0 h 4930937"/>
              <a:gd name="connsiteX1" fmla="*/ 3430667 w 4045139"/>
              <a:gd name="connsiteY1" fmla="*/ 559881 h 4930937"/>
              <a:gd name="connsiteX2" fmla="*/ 4045139 w 4045139"/>
              <a:gd name="connsiteY2" fmla="*/ 1465488 h 4930937"/>
              <a:gd name="connsiteX3" fmla="*/ 4045139 w 4045139"/>
              <a:gd name="connsiteY3" fmla="*/ 4930937 h 4930937"/>
              <a:gd name="connsiteX4" fmla="*/ 0 w 4045139"/>
              <a:gd name="connsiteY4" fmla="*/ 4930937 h 4930937"/>
              <a:gd name="connsiteX5" fmla="*/ 0 w 4045139"/>
              <a:gd name="connsiteY5" fmla="*/ 1464615 h 4930937"/>
              <a:gd name="connsiteX6" fmla="*/ 613768 w 4045139"/>
              <a:gd name="connsiteY6" fmla="*/ 560058 h 493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5139" h="4930937">
                <a:moveTo>
                  <a:pt x="2022567" y="0"/>
                </a:moveTo>
                <a:lnTo>
                  <a:pt x="3430667" y="559881"/>
                </a:lnTo>
                <a:cubicBezTo>
                  <a:pt x="3801591" y="707376"/>
                  <a:pt x="4045139" y="1066224"/>
                  <a:pt x="4045139" y="1465488"/>
                </a:cubicBezTo>
                <a:lnTo>
                  <a:pt x="4045139" y="4930937"/>
                </a:lnTo>
                <a:lnTo>
                  <a:pt x="0" y="4930937"/>
                </a:lnTo>
                <a:lnTo>
                  <a:pt x="0" y="1464615"/>
                </a:lnTo>
                <a:cubicBezTo>
                  <a:pt x="0" y="1065874"/>
                  <a:pt x="243199" y="707376"/>
                  <a:pt x="613768" y="560058"/>
                </a:cubicBezTo>
                <a:close/>
              </a:path>
            </a:pathLst>
          </a:custGeom>
          <a:solidFill>
            <a:srgbClr val="CEB887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8AA2920-9C08-611D-EDC4-AD6C6CCA4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4" y="6237226"/>
            <a:ext cx="1036948" cy="620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F9AFA5-107D-DFB9-7537-6913BF27B8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101" y="956597"/>
            <a:ext cx="902441" cy="6366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1EDC2-FD31-80F6-710F-0061FD8AC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4300" y="1744663"/>
            <a:ext cx="5521325" cy="2261853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1pPr>
            <a:lvl2pPr marL="4572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2pPr>
            <a:lvl3pPr marL="9144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3pPr>
            <a:lvl4pPr marL="13716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4pPr>
            <a:lvl5pPr marL="18288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6D35EF7-2219-41FF-F800-7973F73DCE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4300" y="4129987"/>
            <a:ext cx="5521325" cy="56233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2pPr>
            <a:lvl3pPr marL="9144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3pPr>
            <a:lvl4pPr marL="13716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4pPr>
            <a:lvl5pPr marL="1828800" indent="0">
              <a:buNone/>
              <a:defRPr b="1" i="1"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defRPr>
            </a:lvl5pPr>
          </a:lstStyle>
          <a:p>
            <a:pPr lvl="0"/>
            <a:r>
              <a:rPr lang="en-US" dirty="0"/>
              <a:t>First Last Name, Graduate</a:t>
            </a:r>
          </a:p>
        </p:txBody>
      </p:sp>
    </p:spTree>
    <p:extLst>
      <p:ext uri="{BB962C8B-B14F-4D97-AF65-F5344CB8AC3E}">
        <p14:creationId xmlns:p14="http://schemas.microsoft.com/office/powerpoint/2010/main" val="361187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8AA2920-9C08-611D-EDC4-AD6C6CCA4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7226"/>
            <a:ext cx="1036948" cy="6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1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7243-2BE0-4B31-2990-E840893E8B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9565" y="0"/>
            <a:ext cx="6350493" cy="23876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941A5B-C600-0B32-04BB-486E8C7EE89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-1" y="0"/>
            <a:ext cx="454187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09AB649-F456-EBE1-0C12-6B4B11FBE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4489" y="6189098"/>
            <a:ext cx="1036948" cy="62077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4131B5-7AC4-DD06-4D89-CA4841711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566" y="2646947"/>
            <a:ext cx="6350494" cy="35300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1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7243-2BE0-4B31-2990-E840893E8B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6331" y="0"/>
            <a:ext cx="7083728" cy="23876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09AB649-F456-EBE1-0C12-6B4B11FBE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4489" y="6189098"/>
            <a:ext cx="1036948" cy="62077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4131B5-7AC4-DD06-4D89-CA4841711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31" y="2646947"/>
            <a:ext cx="7083729" cy="35300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308B56-E310-6DF3-62BC-A86EACE8B5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455828" y="-311085"/>
            <a:ext cx="6122485" cy="7169085"/>
          </a:xfrm>
          <a:custGeom>
            <a:avLst/>
            <a:gdLst>
              <a:gd name="connsiteX0" fmla="*/ 2022567 w 4045139"/>
              <a:gd name="connsiteY0" fmla="*/ 0 h 4930937"/>
              <a:gd name="connsiteX1" fmla="*/ 3430667 w 4045139"/>
              <a:gd name="connsiteY1" fmla="*/ 559881 h 4930937"/>
              <a:gd name="connsiteX2" fmla="*/ 4045139 w 4045139"/>
              <a:gd name="connsiteY2" fmla="*/ 1465488 h 4930937"/>
              <a:gd name="connsiteX3" fmla="*/ 4045139 w 4045139"/>
              <a:gd name="connsiteY3" fmla="*/ 4930937 h 4930937"/>
              <a:gd name="connsiteX4" fmla="*/ 0 w 4045139"/>
              <a:gd name="connsiteY4" fmla="*/ 4930937 h 4930937"/>
              <a:gd name="connsiteX5" fmla="*/ 0 w 4045139"/>
              <a:gd name="connsiteY5" fmla="*/ 1464615 h 4930937"/>
              <a:gd name="connsiteX6" fmla="*/ 613768 w 4045139"/>
              <a:gd name="connsiteY6" fmla="*/ 560058 h 493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5139" h="4930937">
                <a:moveTo>
                  <a:pt x="2022567" y="0"/>
                </a:moveTo>
                <a:lnTo>
                  <a:pt x="3430667" y="559881"/>
                </a:lnTo>
                <a:cubicBezTo>
                  <a:pt x="3801591" y="707376"/>
                  <a:pt x="4045139" y="1066224"/>
                  <a:pt x="4045139" y="1465488"/>
                </a:cubicBezTo>
                <a:lnTo>
                  <a:pt x="4045139" y="4930937"/>
                </a:lnTo>
                <a:lnTo>
                  <a:pt x="0" y="4930937"/>
                </a:lnTo>
                <a:lnTo>
                  <a:pt x="0" y="1464615"/>
                </a:lnTo>
                <a:cubicBezTo>
                  <a:pt x="0" y="1065874"/>
                  <a:pt x="243199" y="707376"/>
                  <a:pt x="613768" y="560058"/>
                </a:cubicBezTo>
                <a:close/>
              </a:path>
            </a:pathLst>
          </a:custGeom>
          <a:solidFill>
            <a:srgbClr val="CEB887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5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9DAA4-FB62-3379-E6A0-BBFDF4E7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7" y="365125"/>
            <a:ext cx="10257183" cy="4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60248-33B5-3C00-FBC5-99C384C70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877" y="1104900"/>
            <a:ext cx="10257183" cy="507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6" r:id="rId3"/>
    <p:sldLayoutId id="2147483667" r:id="rId4"/>
    <p:sldLayoutId id="2147483665" r:id="rId5"/>
    <p:sldLayoutId id="2147483669" r:id="rId6"/>
    <p:sldLayoutId id="2147483670" r:id="rId7"/>
    <p:sldLayoutId id="2147483668" r:id="rId8"/>
    <p:sldLayoutId id="2147483671" r:id="rId9"/>
    <p:sldLayoutId id="2147483649" r:id="rId10"/>
    <p:sldLayoutId id="2147483660" r:id="rId11"/>
    <p:sldLayoutId id="2147483651" r:id="rId12"/>
    <p:sldLayoutId id="2147483658" r:id="rId13"/>
    <p:sldLayoutId id="2147483659" r:id="rId14"/>
    <p:sldLayoutId id="2147483652" r:id="rId15"/>
    <p:sldLayoutId id="2147483653" r:id="rId16"/>
    <p:sldLayoutId id="2147483654" r:id="rId17"/>
    <p:sldLayoutId id="2147483656" r:id="rId18"/>
    <p:sldLayoutId id="2147483657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2">
              <a:lumMod val="10000"/>
            </a:schemeClr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1545-E605-408E-CC4E-A609F7D7D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745" y="429421"/>
            <a:ext cx="6314330" cy="212365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82F4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On Repairing Timestamps </a:t>
            </a:r>
            <a:br>
              <a:rPr lang="en-US" sz="3200" dirty="0">
                <a:solidFill>
                  <a:srgbClr val="782F4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dirty="0">
                <a:solidFill>
                  <a:srgbClr val="782F4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for Regular Interval </a:t>
            </a:r>
            <a:br>
              <a:rPr lang="en-US" sz="3200" dirty="0">
                <a:solidFill>
                  <a:srgbClr val="782F4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dirty="0">
                <a:solidFill>
                  <a:srgbClr val="782F4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Time Series</a:t>
            </a:r>
            <a:endParaRPr lang="en-US" sz="3200" dirty="0">
              <a:solidFill>
                <a:srgbClr val="782F4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5054A-7097-1CCC-49A2-A551782E9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45" y="2645154"/>
            <a:ext cx="5331611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Authors: 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Chenguang Fang, </a:t>
            </a:r>
            <a:br>
              <a:rPr lang="en-US" dirty="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Shaoxu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Song, Yinan Mei</a:t>
            </a:r>
            <a:br>
              <a:rPr lang="en-US" dirty="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dirty="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i="1" dirty="0">
                <a:solidFill>
                  <a:srgbClr val="00000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Proceedings of the VLDB Endowment</a:t>
            </a:r>
            <a:br>
              <a:rPr lang="en-US" i="1" dirty="0">
                <a:solidFill>
                  <a:srgbClr val="00000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i="1" dirty="0">
                <a:solidFill>
                  <a:srgbClr val="00000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Volume 15, Issue 9</a:t>
            </a:r>
            <a:endParaRPr lang="en-US" dirty="0">
              <a:solidFill>
                <a:srgbClr val="000000"/>
              </a:solidFill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D38688-0AF3-831C-93A6-D25AFB55D713}"/>
              </a:ext>
            </a:extLst>
          </p:cNvPr>
          <p:cNvSpPr txBox="1"/>
          <p:nvPr/>
        </p:nvSpPr>
        <p:spPr>
          <a:xfrm>
            <a:off x="8032840" y="1818449"/>
            <a:ext cx="233294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S" sz="180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u="sng" dirty="0">
                <a:solidFill>
                  <a:srgbClr val="782F4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Presenters</a:t>
            </a:r>
            <a:br>
              <a:rPr lang="en-US" sz="240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40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Saransh</a:t>
            </a:r>
            <a:r>
              <a:rPr lang="en-US" sz="240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Bogati</a:t>
            </a:r>
            <a:br>
              <a:rPr lang="en-US" sz="240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Ronast Subedi</a:t>
            </a:r>
            <a:endParaRPr lang="en-US" sz="2400" dirty="0">
              <a:solidFill>
                <a:srgbClr val="6B6B6B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371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F714A-1E2D-5039-2AF3-8354A317F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F24C1-CD5A-91DC-C64D-B4D07D22673C}"/>
              </a:ext>
            </a:extLst>
          </p:cNvPr>
          <p:cNvSpPr txBox="1"/>
          <p:nvPr/>
        </p:nvSpPr>
        <p:spPr>
          <a:xfrm>
            <a:off x="124178" y="214489"/>
            <a:ext cx="894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</a:rPr>
              <a:t>Methodology (</a:t>
            </a:r>
            <a:r>
              <a:rPr lang="en-US" sz="2400" dirty="0"/>
              <a:t>RIR-Appr (Approximate Regular Interval Repair)</a:t>
            </a:r>
            <a:r>
              <a:rPr lang="en-US" sz="2400" b="1" dirty="0"/>
              <a:t>)</a:t>
            </a:r>
            <a:endParaRPr lang="en-US" sz="2400" b="1" dirty="0">
              <a:solidFill>
                <a:srgbClr val="782F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7D3BA-FD2C-41D4-9F10-D9F1A6D10F9A}"/>
              </a:ext>
            </a:extLst>
          </p:cNvPr>
          <p:cNvSpPr txBox="1"/>
          <p:nvPr/>
        </p:nvSpPr>
        <p:spPr>
          <a:xfrm>
            <a:off x="124177" y="745068"/>
            <a:ext cx="11695289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A </a:t>
            </a:r>
            <a:r>
              <a:rPr lang="en-US" b="1" dirty="0"/>
              <a:t>faster version</a:t>
            </a:r>
            <a:r>
              <a:rPr lang="en-US" dirty="0"/>
              <a:t> of RIR-Exact, designed to handle noisy data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Divides the sequence at median into two subsequences and minimizes the repair cost based on</a:t>
            </a:r>
            <a:br>
              <a:rPr lang="en-US" dirty="0"/>
            </a:br>
            <a:r>
              <a:rPr lang="en-US" b="1" i="1" dirty="0"/>
              <a:t>bi-directional dynamic programming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Uses the </a:t>
            </a:r>
            <a:r>
              <a:rPr lang="en-US" b="1" dirty="0"/>
              <a:t>median</a:t>
            </a:r>
            <a:r>
              <a:rPr lang="en-US" dirty="0"/>
              <a:t> to estimate the best start time and interval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Useful when </a:t>
            </a:r>
            <a:r>
              <a:rPr lang="en-US" b="1" dirty="0"/>
              <a:t>speed </a:t>
            </a:r>
            <a:r>
              <a:rPr lang="en-US" dirty="0"/>
              <a:t>is more critical than accuracy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5D87D-8075-E0FD-EE65-DF22D567A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32" y="3129005"/>
            <a:ext cx="7493000" cy="208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B905D3-31CC-7A55-BC5C-40096835B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32" y="5415428"/>
            <a:ext cx="43942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1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7952A-0F0A-17D8-92DD-FD73DBDD1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E57BDD-C186-56C5-B6D0-900416CAE15A}"/>
              </a:ext>
            </a:extLst>
          </p:cNvPr>
          <p:cNvSpPr txBox="1"/>
          <p:nvPr/>
        </p:nvSpPr>
        <p:spPr>
          <a:xfrm>
            <a:off x="124178" y="214489"/>
            <a:ext cx="386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</a:rPr>
              <a:t>Experiments and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01804-4084-EC46-09BF-65F52CA15DE7}"/>
              </a:ext>
            </a:extLst>
          </p:cNvPr>
          <p:cNvSpPr txBox="1"/>
          <p:nvPr/>
        </p:nvSpPr>
        <p:spPr>
          <a:xfrm>
            <a:off x="124177" y="745068"/>
            <a:ext cx="11695289" cy="498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itchFamily="2" charset="2"/>
              <a:buChar char="q"/>
            </a:pPr>
            <a:r>
              <a:rPr lang="en-GB" sz="1800" b="1" dirty="0">
                <a:ea typeface="Open Sans"/>
                <a:cs typeface="Times New Roman" panose="02020603050405020304" pitchFamily="18" charset="0"/>
                <a:sym typeface="Open Sans"/>
              </a:rPr>
              <a:t>Experiments on</a:t>
            </a:r>
          </a:p>
          <a:p>
            <a:pPr marL="914400" lvl="1" indent="-342900">
              <a:lnSpc>
                <a:spcPct val="115000"/>
              </a:lnSpc>
              <a:spcBef>
                <a:spcPts val="1200"/>
              </a:spcBef>
              <a:buSzPts val="1800"/>
              <a:buFont typeface="Wingdings" pitchFamily="2" charset="2"/>
              <a:buChar char="q"/>
            </a:pPr>
            <a:r>
              <a:rPr lang="en-GB" b="1" dirty="0">
                <a:ea typeface="Open Sans"/>
                <a:cs typeface="Times New Roman" panose="02020603050405020304" pitchFamily="18" charset="0"/>
                <a:sym typeface="Open Sans"/>
              </a:rPr>
              <a:t>3 real-world datasets: </a:t>
            </a:r>
            <a:r>
              <a:rPr lang="en-GB" dirty="0">
                <a:ea typeface="Open Sans"/>
                <a:cs typeface="Times New Roman" panose="02020603050405020304" pitchFamily="18" charset="0"/>
                <a:sym typeface="Open Sans"/>
              </a:rPr>
              <a:t>Engine, Turbine, Vehicle</a:t>
            </a:r>
          </a:p>
          <a:p>
            <a:pPr marL="914400" lvl="1" indent="-342900">
              <a:lnSpc>
                <a:spcPct val="115000"/>
              </a:lnSpc>
              <a:spcBef>
                <a:spcPts val="1200"/>
              </a:spcBef>
              <a:buSzPts val="1800"/>
              <a:buFont typeface="Wingdings" pitchFamily="2" charset="2"/>
              <a:buChar char="q"/>
            </a:pPr>
            <a:r>
              <a:rPr lang="en-GB" b="1" dirty="0">
                <a:ea typeface="Open Sans"/>
                <a:cs typeface="Times New Roman" panose="02020603050405020304" pitchFamily="18" charset="0"/>
                <a:sym typeface="Open Sans"/>
              </a:rPr>
              <a:t>3 synthetic datasets: </a:t>
            </a:r>
            <a:r>
              <a:rPr lang="en-GB" dirty="0">
                <a:ea typeface="Open Sans"/>
                <a:cs typeface="Times New Roman" panose="02020603050405020304" pitchFamily="18" charset="0"/>
                <a:sym typeface="Open Sans"/>
              </a:rPr>
              <a:t>Energy, PM, Air Quality</a:t>
            </a:r>
            <a:endParaRPr lang="en-GB" sz="1800" b="1" dirty="0"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itchFamily="2" charset="2"/>
              <a:buChar char="q"/>
            </a:pPr>
            <a:r>
              <a:rPr lang="en-GB" b="1" dirty="0">
                <a:ea typeface="Open Sans"/>
                <a:cs typeface="Times New Roman" panose="02020603050405020304" pitchFamily="18" charset="0"/>
                <a:sym typeface="Open Sans"/>
              </a:rPr>
              <a:t>Baseline Methods</a:t>
            </a:r>
            <a:endParaRPr lang="en-GB" sz="1800" b="1" dirty="0"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914400" lvl="1" indent="-342900">
              <a:lnSpc>
                <a:spcPct val="115000"/>
              </a:lnSpc>
              <a:spcBef>
                <a:spcPts val="1200"/>
              </a:spcBef>
              <a:buSzPts val="1800"/>
              <a:buFont typeface="Wingdings" pitchFamily="2" charset="2"/>
              <a:buChar char="q"/>
            </a:pPr>
            <a:r>
              <a:rPr lang="en-GB" sz="1800" dirty="0">
                <a:cs typeface="Times New Roman" panose="02020603050405020304" pitchFamily="18" charset="0"/>
              </a:rPr>
              <a:t>SCREEN, CTTC</a:t>
            </a:r>
            <a:br>
              <a:rPr lang="en-GB" sz="1800" dirty="0">
                <a:cs typeface="Times New Roman" panose="02020603050405020304" pitchFamily="18" charset="0"/>
              </a:rPr>
            </a:br>
            <a:endParaRPr lang="en-GB" sz="1800" dirty="0"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q"/>
            </a:pPr>
            <a:r>
              <a:rPr lang="en-GB" sz="1800" b="1" dirty="0">
                <a:ea typeface="Arial"/>
                <a:cs typeface="Times New Roman" panose="02020603050405020304" pitchFamily="18" charset="0"/>
                <a:sym typeface="Arial"/>
              </a:rPr>
              <a:t>Comparison Metrics:</a:t>
            </a:r>
            <a:r>
              <a:rPr lang="en-GB" sz="1800" dirty="0">
                <a:ea typeface="Arial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914400" lvl="1" indent="-342900">
              <a:lnSpc>
                <a:spcPct val="150000"/>
              </a:lnSpc>
              <a:buSzPts val="1800"/>
              <a:buFont typeface="Wingdings" pitchFamily="2" charset="2"/>
              <a:buChar char="q"/>
            </a:pPr>
            <a:r>
              <a:rPr lang="en-US" b="1" dirty="0"/>
              <a:t>Root Mean Squared Error (RMSE): </a:t>
            </a:r>
            <a:r>
              <a:rPr lang="en-US" dirty="0"/>
              <a:t>Measures average magnitude of errors between </a:t>
            </a:r>
            <a:br>
              <a:rPr lang="en-US" dirty="0"/>
            </a:br>
            <a:r>
              <a:rPr lang="en-US" dirty="0"/>
              <a:t>predicted values and actual observed values in a dataset</a:t>
            </a:r>
          </a:p>
          <a:p>
            <a:pPr marL="914400" lvl="1" indent="-342900">
              <a:lnSpc>
                <a:spcPct val="150000"/>
              </a:lnSpc>
              <a:buSzPts val="1800"/>
              <a:buFont typeface="Wingdings" pitchFamily="2" charset="2"/>
              <a:buChar char="q"/>
            </a:pPr>
            <a:r>
              <a:rPr lang="en-US" b="1" dirty="0"/>
              <a:t>Time Cost: </a:t>
            </a:r>
            <a:r>
              <a:rPr lang="en-US" dirty="0"/>
              <a:t>Time to run the algorithms</a:t>
            </a:r>
          </a:p>
          <a:p>
            <a:pPr marL="571500" lvl="1">
              <a:lnSpc>
                <a:spcPct val="150000"/>
              </a:lnSpc>
              <a:buSzPts val="1800"/>
            </a:pPr>
            <a:endParaRPr lang="en-US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q"/>
            </a:pPr>
            <a:endParaRPr lang="en-US" sz="1800" b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97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3AAAC-0C3A-CA37-3375-CCF432AB4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614DE3-2091-FAC3-DC65-7701A11A4675}"/>
              </a:ext>
            </a:extLst>
          </p:cNvPr>
          <p:cNvSpPr txBox="1"/>
          <p:nvPr/>
        </p:nvSpPr>
        <p:spPr>
          <a:xfrm>
            <a:off x="124178" y="214489"/>
            <a:ext cx="386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</a:rPr>
              <a:t>Experiments and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DC0CDF-E541-1349-43C7-65A5C5E3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9443"/>
          <a:stretch/>
        </p:blipFill>
        <p:spPr>
          <a:xfrm>
            <a:off x="1574155" y="1515295"/>
            <a:ext cx="2377333" cy="36184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33C1D0-BFD7-B89E-157B-59FBBEC3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62" r="34139"/>
          <a:stretch/>
        </p:blipFill>
        <p:spPr>
          <a:xfrm>
            <a:off x="3951488" y="1515295"/>
            <a:ext cx="6237541" cy="36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3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2DB99-BFF6-1C5E-DBA4-64AAA5B73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2CF3BD-7CAC-F92E-6FD6-CAA430423215}"/>
              </a:ext>
            </a:extLst>
          </p:cNvPr>
          <p:cNvSpPr txBox="1"/>
          <p:nvPr/>
        </p:nvSpPr>
        <p:spPr>
          <a:xfrm>
            <a:off x="124178" y="214489"/>
            <a:ext cx="386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</a:rPr>
              <a:t>Experiments and Results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44BF3C-3738-F2EB-BAF9-C0459A3C4645}"/>
              </a:ext>
            </a:extLst>
          </p:cNvPr>
          <p:cNvGrpSpPr/>
          <p:nvPr/>
        </p:nvGrpSpPr>
        <p:grpSpPr>
          <a:xfrm>
            <a:off x="1637929" y="1768968"/>
            <a:ext cx="8916142" cy="3017520"/>
            <a:chOff x="1345474" y="906820"/>
            <a:chExt cx="8916142" cy="3017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173CF1-0DA0-7850-2434-3FA8A23B4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90865"/>
            <a:stretch/>
          </p:blipFill>
          <p:spPr>
            <a:xfrm>
              <a:off x="1345474" y="906820"/>
              <a:ext cx="1887217" cy="30175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FBFE95-33DF-4E17-59E9-78CCFD31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5978"/>
            <a:stretch/>
          </p:blipFill>
          <p:spPr>
            <a:xfrm>
              <a:off x="3232691" y="906820"/>
              <a:ext cx="7028925" cy="3017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9342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474E5-C35D-E727-FECE-1A0DF0BDD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9E7E6-1CA3-988E-E04E-B878F2D86AD1}"/>
              </a:ext>
            </a:extLst>
          </p:cNvPr>
          <p:cNvSpPr txBox="1"/>
          <p:nvPr/>
        </p:nvSpPr>
        <p:spPr>
          <a:xfrm>
            <a:off x="124178" y="214489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6B9C6-B4BA-662D-99AB-7E771CE30B05}"/>
              </a:ext>
            </a:extLst>
          </p:cNvPr>
          <p:cNvSpPr txBox="1"/>
          <p:nvPr/>
        </p:nvSpPr>
        <p:spPr>
          <a:xfrm>
            <a:off x="124177" y="745068"/>
            <a:ext cx="116952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Developed a unified framework to </a:t>
            </a:r>
            <a:r>
              <a:rPr lang="en-US" b="1" dirty="0"/>
              <a:t>repair irregular timestamps using insert, delete, and move operations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Proposed dynamic programming-based RIR-Exact algorithm to efficiently recover optimal interval, start time, and sequence length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effectLst/>
              </a:rPr>
              <a:t>Developed a bi-directional dynamic programming-based approximation for slightly less precise but more efficient timestamp repair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Achieved superior performance consistently on </a:t>
            </a:r>
            <a:r>
              <a:rPr lang="en-US" b="1" i="1" dirty="0"/>
              <a:t>RMSE</a:t>
            </a:r>
            <a:r>
              <a:rPr lang="en-US" b="1" dirty="0"/>
              <a:t> </a:t>
            </a:r>
            <a:r>
              <a:rPr lang="en-US" dirty="0"/>
              <a:t> and </a:t>
            </a:r>
            <a:r>
              <a:rPr lang="en-US" b="1" i="1" dirty="0"/>
              <a:t>Accuracy</a:t>
            </a:r>
            <a:r>
              <a:rPr lang="en-US" b="1" dirty="0"/>
              <a:t> </a:t>
            </a:r>
            <a:r>
              <a:rPr lang="en-US" dirty="0"/>
              <a:t>the metrics by outperforming existing repair algorithms like SCREEN and CTTC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solidFill>
                  <a:srgbClr val="00B050"/>
                </a:solidFill>
              </a:rPr>
              <a:t>Future Work</a:t>
            </a:r>
            <a:r>
              <a:rPr lang="en-US" dirty="0"/>
              <a:t>: Incorporate data features while determining the repair cost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2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45AB32-3A98-15D1-31BC-85F8981395F6}"/>
              </a:ext>
            </a:extLst>
          </p:cNvPr>
          <p:cNvSpPr txBox="1"/>
          <p:nvPr/>
        </p:nvSpPr>
        <p:spPr>
          <a:xfrm>
            <a:off x="124178" y="214489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D536F-78C3-6054-8F1C-827F48D1BE12}"/>
              </a:ext>
            </a:extLst>
          </p:cNvPr>
          <p:cNvSpPr txBox="1"/>
          <p:nvPr/>
        </p:nvSpPr>
        <p:spPr>
          <a:xfrm>
            <a:off x="124177" y="745068"/>
            <a:ext cx="11695289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Time series data are recorded on specific time intervals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However, various issues can make timestamp irregular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7FBA9-2A90-F7B7-C5CA-95B2E5D80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79" y="1851512"/>
            <a:ext cx="3554435" cy="1724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078769-8A9C-BBE9-5952-9B0FBF953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465" y="2001062"/>
            <a:ext cx="3390849" cy="1659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9DC21B-D235-A05A-FE3B-A303634C0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752" y="2054253"/>
            <a:ext cx="3119747" cy="15531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43DED0-55D3-AC6E-E94E-2E230A9A87EE}"/>
              </a:ext>
            </a:extLst>
          </p:cNvPr>
          <p:cNvSpPr txBox="1"/>
          <p:nvPr/>
        </p:nvSpPr>
        <p:spPr>
          <a:xfrm>
            <a:off x="765108" y="3759352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</a:rPr>
              <a:t>Due to transmission latency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6865B-A737-4EA7-407E-805A15BA6F8B}"/>
              </a:ext>
            </a:extLst>
          </p:cNvPr>
          <p:cNvSpPr txBox="1"/>
          <p:nvPr/>
        </p:nvSpPr>
        <p:spPr>
          <a:xfrm>
            <a:off x="5045986" y="375935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</a:rPr>
              <a:t>Due to device failure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AE9F3-ED61-6227-74A4-CFB2869AFB43}"/>
              </a:ext>
            </a:extLst>
          </p:cNvPr>
          <p:cNvSpPr txBox="1"/>
          <p:nvPr/>
        </p:nvSpPr>
        <p:spPr>
          <a:xfrm>
            <a:off x="8486362" y="3759352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Due to multiple requests</a:t>
            </a:r>
          </a:p>
        </p:txBody>
      </p:sp>
    </p:spTree>
    <p:extLst>
      <p:ext uri="{BB962C8B-B14F-4D97-AF65-F5344CB8AC3E}">
        <p14:creationId xmlns:p14="http://schemas.microsoft.com/office/powerpoint/2010/main" val="263243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861CC-4B16-C370-9954-E2E12EF8D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02BEF1-70AC-AE7A-04BF-46E54EC6CB70}"/>
              </a:ext>
            </a:extLst>
          </p:cNvPr>
          <p:cNvSpPr txBox="1"/>
          <p:nvPr/>
        </p:nvSpPr>
        <p:spPr>
          <a:xfrm>
            <a:off x="124178" y="214489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</a:rPr>
              <a:t>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72149-898B-EC2A-FA1B-43882CC2E3C6}"/>
              </a:ext>
            </a:extLst>
          </p:cNvPr>
          <p:cNvSpPr txBox="1"/>
          <p:nvPr/>
        </p:nvSpPr>
        <p:spPr>
          <a:xfrm>
            <a:off x="124177" y="745068"/>
            <a:ext cx="11695289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Fixing irregular timestamps helps to: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Improve data quality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Better data analysis in Frequency Domains and Machine Learning applications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Effectively compress the data for storage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CB540-015F-773A-24E1-E0B812E54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48BD34-85C9-597F-C9F6-8A1DE3BC82C6}"/>
              </a:ext>
            </a:extLst>
          </p:cNvPr>
          <p:cNvSpPr txBox="1"/>
          <p:nvPr/>
        </p:nvSpPr>
        <p:spPr>
          <a:xfrm>
            <a:off x="124178" y="214489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</a:rPr>
              <a:t>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60CC5-5344-27D5-E1EB-E4A73E55C145}"/>
              </a:ext>
            </a:extLst>
          </p:cNvPr>
          <p:cNvSpPr txBox="1"/>
          <p:nvPr/>
        </p:nvSpPr>
        <p:spPr>
          <a:xfrm>
            <a:off x="124177" y="745068"/>
            <a:ext cx="11695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/>
              <a:t>Repairing irregular timestamp requires </a:t>
            </a:r>
            <a:br>
              <a:rPr lang="en-US" dirty="0"/>
            </a:br>
            <a:r>
              <a:rPr lang="en-US" dirty="0"/>
              <a:t>determining interreacting factors such as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the time interval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the start timestamp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the length of time series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dirty="0"/>
              <a:t>matching between the time series </a:t>
            </a:r>
            <a:br>
              <a:rPr lang="en-US" dirty="0"/>
            </a:br>
            <a:r>
              <a:rPr lang="en-US" dirty="0"/>
              <a:t>before and after repairing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  <a:p>
            <a:pPr lvl="1"/>
            <a:r>
              <a:rPr lang="en-US" i="1" dirty="0"/>
              <a:t>t = Original time series(can be irregular)</a:t>
            </a:r>
          </a:p>
          <a:p>
            <a:pPr lvl="1"/>
            <a:r>
              <a:rPr lang="en-US" i="1" dirty="0"/>
              <a:t>s = Regular interval time series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79427-1D64-2162-B270-9B17DB884D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590"/>
          <a:stretch/>
        </p:blipFill>
        <p:spPr>
          <a:xfrm>
            <a:off x="4897120" y="676155"/>
            <a:ext cx="6389188" cy="45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9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E9856-50E8-FB48-B32F-175514C45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4EF111-6409-4096-9D51-6D4D92FD209E}"/>
              </a:ext>
            </a:extLst>
          </p:cNvPr>
          <p:cNvSpPr txBox="1"/>
          <p:nvPr/>
        </p:nvSpPr>
        <p:spPr>
          <a:xfrm>
            <a:off x="124178" y="214489"/>
            <a:ext cx="2505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</a:rPr>
              <a:t>Previous 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9C2D8-A904-1C00-4DAA-6A0DABE2A337}"/>
              </a:ext>
            </a:extLst>
          </p:cNvPr>
          <p:cNvSpPr txBox="1"/>
          <p:nvPr/>
        </p:nvSpPr>
        <p:spPr>
          <a:xfrm>
            <a:off x="124177" y="745068"/>
            <a:ext cx="11695289" cy="391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CTTC (Song et al.)</a:t>
            </a:r>
            <a:r>
              <a:rPr lang="en-US" dirty="0"/>
              <a:t>: Proposes timestamp correction using temporal constraints by selecting candidate corrections, though it </a:t>
            </a:r>
            <a:r>
              <a:rPr lang="en-US" b="1" dirty="0">
                <a:solidFill>
                  <a:srgbClr val="FF0000"/>
                </a:solidFill>
              </a:rPr>
              <a:t>struggles with missing or repeated data points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Heuristic Approach (Bohannon et al.)</a:t>
            </a:r>
            <a:r>
              <a:rPr lang="en-US" dirty="0"/>
              <a:t>: Utilizes class equivalence and a greedy algorithm for timestamp repair but </a:t>
            </a:r>
            <a:r>
              <a:rPr lang="en-US" b="1" dirty="0">
                <a:solidFill>
                  <a:srgbClr val="FF0000"/>
                </a:solidFill>
              </a:rPr>
              <a:t>cannot directly modify data </a:t>
            </a:r>
            <a:r>
              <a:rPr lang="en-US" dirty="0"/>
              <a:t>due to integrity vs. temporal constraint separation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SCREEN (Song et al.)</a:t>
            </a:r>
            <a:r>
              <a:rPr lang="en-US" dirty="0"/>
              <a:t>: Repairs stream data under speed constraints by considering the entire sequence and handling out-of-order arrivals </a:t>
            </a:r>
            <a:r>
              <a:rPr lang="en-US" b="1" dirty="0">
                <a:solidFill>
                  <a:srgbClr val="FF0000"/>
                </a:solidFill>
              </a:rPr>
              <a:t>assuming that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speed constraints are known and reliable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Holistic Approach (Chu et al.)</a:t>
            </a:r>
            <a:r>
              <a:rPr lang="en-US" dirty="0"/>
              <a:t>: Applies denial constraints for global timestamp repair using a unified objective but </a:t>
            </a:r>
            <a:r>
              <a:rPr lang="en-US" b="1" dirty="0">
                <a:solidFill>
                  <a:srgbClr val="FF0000"/>
                </a:solidFill>
              </a:rPr>
              <a:t>does not handle missing or duplicated entries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5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4A01A-24D2-0450-9308-4F4D45823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16A1D9-303C-09DF-A6FC-4B0260C43C5E}"/>
              </a:ext>
            </a:extLst>
          </p:cNvPr>
          <p:cNvSpPr txBox="1"/>
          <p:nvPr/>
        </p:nvSpPr>
        <p:spPr>
          <a:xfrm>
            <a:off x="124178" y="214489"/>
            <a:ext cx="870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  <a:effectLst/>
              </a:rPr>
              <a:t>On Repairing Timestamps for Regular Interval Time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D931B-2C8C-2C5F-F1A9-F5D73C3009EC}"/>
              </a:ext>
            </a:extLst>
          </p:cNvPr>
          <p:cNvSpPr txBox="1"/>
          <p:nvPr/>
        </p:nvSpPr>
        <p:spPr>
          <a:xfrm>
            <a:off x="124177" y="745068"/>
            <a:ext cx="11695289" cy="641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Given</a:t>
            </a:r>
            <a:r>
              <a:rPr lang="en-US" dirty="0"/>
              <a:t>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Time series </a:t>
            </a:r>
            <a:r>
              <a:rPr lang="en-US" b="1" i="1" dirty="0"/>
              <a:t>t</a:t>
            </a:r>
            <a:r>
              <a:rPr lang="en-US" dirty="0"/>
              <a:t> with timestamps </a:t>
            </a:r>
            <a:br>
              <a:rPr lang="en-US" dirty="0"/>
            </a:br>
            <a:r>
              <a:rPr lang="en-US" i="1" dirty="0"/>
              <a:t>{𝑡</a:t>
            </a:r>
            <a:r>
              <a:rPr lang="en-US" i="1" baseline="-25000" dirty="0"/>
              <a:t>0</a:t>
            </a:r>
            <a:r>
              <a:rPr lang="en-US" i="1" dirty="0"/>
              <a:t>,𝑡</a:t>
            </a:r>
            <a:r>
              <a:rPr lang="en-US" i="1" baseline="-25000" dirty="0"/>
              <a:t>1</a:t>
            </a:r>
            <a:r>
              <a:rPr lang="en-US" i="1" dirty="0"/>
              <a:t>,...,𝑡</a:t>
            </a:r>
            <a:r>
              <a:rPr lang="en-US" i="1" baseline="-25000" dirty="0"/>
              <a:t>𝑛−1 </a:t>
            </a:r>
            <a:r>
              <a:rPr lang="en-US" i="1" dirty="0"/>
              <a:t>} (which can be irregular)</a:t>
            </a:r>
            <a:br>
              <a:rPr lang="en-US" b="1" i="1" dirty="0"/>
            </a:br>
            <a:endParaRPr lang="en-US" i="1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Regular interval time series </a:t>
            </a:r>
            <a:r>
              <a:rPr lang="en-US" b="1" i="1" dirty="0"/>
              <a:t>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{</a:t>
            </a:r>
            <a:r>
              <a:rPr lang="en-US" i="1" dirty="0"/>
              <a:t>𝑠</a:t>
            </a:r>
            <a:r>
              <a:rPr lang="en-US" i="1" baseline="-25000" dirty="0"/>
              <a:t>0</a:t>
            </a:r>
            <a:r>
              <a:rPr lang="en-US" i="1" dirty="0"/>
              <a:t>,𝑠</a:t>
            </a:r>
            <a:r>
              <a:rPr lang="en-US" i="1" baseline="-25000" dirty="0"/>
              <a:t>1</a:t>
            </a:r>
            <a:r>
              <a:rPr lang="en-US" i="1" dirty="0"/>
              <a:t>,...,𝑠</a:t>
            </a:r>
            <a:r>
              <a:rPr lang="en-US" i="1" baseline="-25000" dirty="0"/>
              <a:t>𝑚−1</a:t>
            </a:r>
            <a:r>
              <a:rPr lang="en-US" dirty="0"/>
              <a:t>}</a:t>
            </a:r>
          </a:p>
          <a:p>
            <a:pPr lvl="1"/>
            <a:endParaRPr lang="en-US" i="1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/>
              <a:t>Goal</a:t>
            </a:r>
            <a:r>
              <a:rPr lang="en-US" dirty="0"/>
              <a:t>: Repair the original time series </a:t>
            </a:r>
            <a:r>
              <a:rPr lang="en-US" b="1" i="1" dirty="0"/>
              <a:t>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into a regular interval time series </a:t>
            </a:r>
            <a:r>
              <a:rPr lang="en-US" b="1" i="1" dirty="0"/>
              <a:t>s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/>
              <a:t>Objective: </a:t>
            </a:r>
            <a:r>
              <a:rPr lang="en-US" dirty="0"/>
              <a:t>Minimize the repair cost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/>
              <a:t>Allowed operations</a:t>
            </a:r>
            <a:r>
              <a:rPr lang="en-US" dirty="0"/>
              <a:t>: </a:t>
            </a:r>
            <a:r>
              <a:rPr lang="en-US" i="1" dirty="0"/>
              <a:t>move</a:t>
            </a:r>
            <a:r>
              <a:rPr lang="en-US" dirty="0"/>
              <a:t>, </a:t>
            </a:r>
            <a:r>
              <a:rPr lang="en-US" i="1" dirty="0"/>
              <a:t>insert</a:t>
            </a:r>
            <a:r>
              <a:rPr lang="en-US" dirty="0"/>
              <a:t>, </a:t>
            </a:r>
            <a:r>
              <a:rPr lang="en-US" i="1" dirty="0"/>
              <a:t>delete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/>
              <a:t>To determine</a:t>
            </a:r>
            <a:r>
              <a:rPr lang="en-US" dirty="0"/>
              <a:t>: </a:t>
            </a:r>
            <a:r>
              <a:rPr lang="en-US" i="1" dirty="0"/>
              <a:t>optimal interval</a:t>
            </a:r>
            <a:r>
              <a:rPr lang="en-US" dirty="0"/>
              <a:t>, </a:t>
            </a:r>
            <a:r>
              <a:rPr lang="en-US" i="1" dirty="0"/>
              <a:t>start point</a:t>
            </a:r>
            <a:r>
              <a:rPr lang="en-US" dirty="0"/>
              <a:t>, and </a:t>
            </a:r>
            <a:br>
              <a:rPr lang="en-US" dirty="0"/>
            </a:br>
            <a:r>
              <a:rPr lang="en-US" i="1" dirty="0"/>
              <a:t>series length</a:t>
            </a:r>
            <a:r>
              <a:rPr lang="en-US" dirty="0"/>
              <a:t> of </a:t>
            </a:r>
            <a:r>
              <a:rPr lang="en-US" b="1" i="1" dirty="0"/>
              <a:t>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8904C9-B044-BBDF-933E-498426C7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94"/>
          <a:stretch/>
        </p:blipFill>
        <p:spPr>
          <a:xfrm>
            <a:off x="5582239" y="791376"/>
            <a:ext cx="6407046" cy="1384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82064-5101-16EB-AE86-E923A8A58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346" y="2361401"/>
            <a:ext cx="6407046" cy="1384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261665-48CB-E7E1-653E-F45971A150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602"/>
          <a:stretch/>
        </p:blipFill>
        <p:spPr>
          <a:xfrm>
            <a:off x="5689732" y="3914626"/>
            <a:ext cx="6278273" cy="13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5C0E9-A45F-48A5-3AAB-2D29C482E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EB9CEB-F425-0D3A-975E-8406FB169DA4}"/>
              </a:ext>
            </a:extLst>
          </p:cNvPr>
          <p:cNvSpPr txBox="1"/>
          <p:nvPr/>
        </p:nvSpPr>
        <p:spPr>
          <a:xfrm>
            <a:off x="124178" y="214489"/>
            <a:ext cx="601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</a:rPr>
              <a:t>Methodology </a:t>
            </a:r>
            <a:r>
              <a:rPr lang="en-US" sz="2400" b="1" dirty="0"/>
              <a:t>(Match Search Algorithm)</a:t>
            </a:r>
            <a:endParaRPr lang="en-US" sz="2400" b="1" dirty="0">
              <a:solidFill>
                <a:srgbClr val="782F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5CC81-715B-C3DC-1032-4BC9ADF964E3}"/>
              </a:ext>
            </a:extLst>
          </p:cNvPr>
          <p:cNvSpPr txBox="1"/>
          <p:nvPr/>
        </p:nvSpPr>
        <p:spPr>
          <a:xfrm>
            <a:off x="124177" y="745068"/>
            <a:ext cx="1169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Given </a:t>
            </a:r>
            <a:r>
              <a:rPr lang="en-US" b="1" i="1" dirty="0">
                <a:solidFill>
                  <a:srgbClr val="000000"/>
                </a:solidFill>
                <a:effectLst/>
                <a:latin typeface="Helvetica" pitchFamily="2" charset="0"/>
              </a:rPr>
              <a:t>t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and </a:t>
            </a:r>
            <a:r>
              <a:rPr lang="en-US" b="1" i="1" dirty="0">
                <a:solidFill>
                  <a:srgbClr val="000000"/>
                </a:solidFill>
                <a:effectLst/>
                <a:latin typeface="Helvetica" pitchFamily="2" charset="0"/>
              </a:rPr>
              <a:t>s,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match search finds the match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𝑀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that minimizes the </a:t>
            </a:r>
            <a:r>
              <a:rPr lang="en-US" b="1" dirty="0">
                <a:solidFill>
                  <a:srgbClr val="782F40"/>
                </a:solidFill>
                <a:effectLst/>
                <a:latin typeface="Helvetica" pitchFamily="2" charset="0"/>
              </a:rPr>
              <a:t>repair cost </a:t>
            </a:r>
            <a:br>
              <a:rPr lang="en-US" b="1" dirty="0">
                <a:solidFill>
                  <a:srgbClr val="782F40"/>
                </a:solidFill>
                <a:effectLst/>
                <a:latin typeface="Helvetica" pitchFamily="2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which comprises the cost for move, delete, and insert operations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0C6BF5-266B-0CB6-3C6C-89E1C5983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712" y="1542327"/>
            <a:ext cx="7520218" cy="1656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9EA967-FC65-F088-596E-71A44EEF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01" y="3290799"/>
            <a:ext cx="5854197" cy="31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2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AB80F-96FA-B5B7-B2A9-C47F342C5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31128-9EDE-B1FC-CE7B-11D5C56FDADC}"/>
              </a:ext>
            </a:extLst>
          </p:cNvPr>
          <p:cNvSpPr txBox="1"/>
          <p:nvPr/>
        </p:nvSpPr>
        <p:spPr>
          <a:xfrm>
            <a:off x="124178" y="214489"/>
            <a:ext cx="542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</a:rPr>
              <a:t>Methodology </a:t>
            </a:r>
            <a:r>
              <a:rPr lang="en-US" sz="2400" b="1" dirty="0"/>
              <a:t>(Traceback Algorithm)</a:t>
            </a:r>
            <a:endParaRPr lang="en-US" sz="2400" b="1" dirty="0">
              <a:solidFill>
                <a:srgbClr val="782F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3D768-1CD9-C815-8A39-D6F2E6F1B378}"/>
              </a:ext>
            </a:extLst>
          </p:cNvPr>
          <p:cNvSpPr txBox="1"/>
          <p:nvPr/>
        </p:nvSpPr>
        <p:spPr>
          <a:xfrm>
            <a:off x="124178" y="762541"/>
            <a:ext cx="11695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After completing the match search, traceback algorithm </a:t>
            </a:r>
            <a:r>
              <a:rPr lang="en-US" b="1" dirty="0"/>
              <a:t>traces back the optimal alignment path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Identifies </a:t>
            </a:r>
            <a:r>
              <a:rPr lang="en-US" b="1" dirty="0"/>
              <a:t>which operations (insert/delete/move)</a:t>
            </a:r>
            <a:r>
              <a:rPr lang="en-US" dirty="0"/>
              <a:t> needs to be chosen to reach the best cost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Determines the </a:t>
            </a:r>
            <a:r>
              <a:rPr lang="en-US" b="1" dirty="0"/>
              <a:t>best starting point and regular interval</a:t>
            </a:r>
            <a:r>
              <a:rPr lang="en-US" dirty="0"/>
              <a:t> for the repaired sequence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Essentially </a:t>
            </a:r>
            <a:r>
              <a:rPr lang="en-US" b="1" dirty="0"/>
              <a:t>reconstructs the exact steps</a:t>
            </a:r>
            <a:r>
              <a:rPr lang="en-US" dirty="0"/>
              <a:t> to transform the dirty data into clean form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A94C3-F519-A92D-7AE9-5F52E8256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81772-8F71-D1C7-66BD-D1C8C4BEB477}"/>
              </a:ext>
            </a:extLst>
          </p:cNvPr>
          <p:cNvSpPr txBox="1"/>
          <p:nvPr/>
        </p:nvSpPr>
        <p:spPr>
          <a:xfrm>
            <a:off x="124178" y="214489"/>
            <a:ext cx="8103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82F40"/>
                </a:solidFill>
              </a:rPr>
              <a:t>Methodology </a:t>
            </a:r>
            <a:r>
              <a:rPr lang="en-US" sz="2400" b="1" dirty="0"/>
              <a:t>(</a:t>
            </a:r>
            <a:r>
              <a:rPr lang="en-US" sz="2400" dirty="0"/>
              <a:t>RIR-Exact: Exact Regular Interval Repair</a:t>
            </a:r>
            <a:r>
              <a:rPr lang="en-US" sz="2400" b="1" dirty="0"/>
              <a:t>)</a:t>
            </a:r>
            <a:endParaRPr lang="en-US" sz="2400" b="1" dirty="0">
              <a:solidFill>
                <a:srgbClr val="782F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76ED5-542A-2E84-7FE3-FA48E765BDCC}"/>
              </a:ext>
            </a:extLst>
          </p:cNvPr>
          <p:cNvSpPr txBox="1"/>
          <p:nvPr/>
        </p:nvSpPr>
        <p:spPr>
          <a:xfrm>
            <a:off x="124177" y="745068"/>
            <a:ext cx="11695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Uses the results from traceback to </a:t>
            </a:r>
            <a:r>
              <a:rPr lang="en-US" b="1" dirty="0"/>
              <a:t>perform a full, optimal repair</a:t>
            </a:r>
            <a:r>
              <a:rPr lang="en-US" dirty="0"/>
              <a:t> on the timestamps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Applies the </a:t>
            </a:r>
            <a:r>
              <a:rPr lang="en-US" b="1" dirty="0"/>
              <a:t>move, insert, or delete operations</a:t>
            </a:r>
            <a:r>
              <a:rPr lang="en-US" dirty="0"/>
              <a:t> exactly where needed for a perfect regular interval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Guarantees </a:t>
            </a:r>
            <a:r>
              <a:rPr lang="en-US" b="1" dirty="0"/>
              <a:t>minimum repair cost</a:t>
            </a:r>
            <a:r>
              <a:rPr lang="en-US" dirty="0"/>
              <a:t> but may be </a:t>
            </a:r>
            <a:r>
              <a:rPr lang="en-US" b="1" dirty="0"/>
              <a:t>computationally expensive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Best used when </a:t>
            </a:r>
            <a:r>
              <a:rPr lang="en-US" b="1" dirty="0"/>
              <a:t>accuracy is more important than speed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692A4-7076-6FB4-DD1A-49C2132B9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399" y="2845307"/>
            <a:ext cx="6004279" cy="13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0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U">
      <a:dk1>
        <a:srgbClr val="000000"/>
      </a:dk1>
      <a:lt1>
        <a:srgbClr val="FFFFFF"/>
      </a:lt1>
      <a:dk2>
        <a:srgbClr val="782F40"/>
      </a:dk2>
      <a:lt2>
        <a:srgbClr val="E7E6E6"/>
      </a:lt2>
      <a:accent1>
        <a:srgbClr val="782F40"/>
      </a:accent1>
      <a:accent2>
        <a:srgbClr val="CEB888"/>
      </a:accent2>
      <a:accent3>
        <a:srgbClr val="415563"/>
      </a:accent3>
      <a:accent4>
        <a:srgbClr val="5BB8B2"/>
      </a:accent4>
      <a:accent5>
        <a:srgbClr val="FFC72C"/>
      </a:accent5>
      <a:accent6>
        <a:srgbClr val="A6192E"/>
      </a:accent6>
      <a:hlink>
        <a:srgbClr val="782F4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SU_Presentation_Creative" id="{C0213C83-6858-F149-88C1-BA4CA5051595}" vid="{5402CD56-8FCC-AF4D-B5FE-178FB95B10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F084F2E44B74684A17DDE658EF6C9" ma:contentTypeVersion="18" ma:contentTypeDescription="Create a new document." ma:contentTypeScope="" ma:versionID="782dd8dc94c700e23db608524b24ae75">
  <xsd:schema xmlns:xsd="http://www.w3.org/2001/XMLSchema" xmlns:xs="http://www.w3.org/2001/XMLSchema" xmlns:p="http://schemas.microsoft.com/office/2006/metadata/properties" xmlns:ns2="2e6f9d9b-4786-4767-81f9-4bf14ef0601f" xmlns:ns3="9d6ed538-f881-4707-88ac-2ef546ec6477" targetNamespace="http://schemas.microsoft.com/office/2006/metadata/properties" ma:root="true" ma:fieldsID="a2088fbe95d353c7a99a599873066cde" ns2:_="" ns3:_="">
    <xsd:import namespace="2e6f9d9b-4786-4767-81f9-4bf14ef0601f"/>
    <xsd:import namespace="9d6ed538-f881-4707-88ac-2ef546ec64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f9d9b-4786-4767-81f9-4bf14ef06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ed538-f881-4707-88ac-2ef546ec647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5d6c188-a7bb-4a5e-a777-b184a09c00bc}" ma:internalName="TaxCatchAll" ma:showField="CatchAllData" ma:web="9d6ed538-f881-4707-88ac-2ef546ec64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353754-582D-4C85-BB74-38BC423D44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866F9F-FB6D-4E22-98F3-1671316AF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6f9d9b-4786-4767-81f9-4bf14ef0601f"/>
    <ds:schemaRef ds:uri="9d6ed538-f881-4707-88ac-2ef546ec64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734</Words>
  <Application>Microsoft Macintosh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Arial</vt:lpstr>
      <vt:lpstr>Helvetica</vt:lpstr>
      <vt:lpstr>Open Sans</vt:lpstr>
      <vt:lpstr>Open Sans Condensed SemiBold</vt:lpstr>
      <vt:lpstr>Open Sans Light</vt:lpstr>
      <vt:lpstr>Open Sans SemiBold</vt:lpstr>
      <vt:lpstr>Times New Roman</vt:lpstr>
      <vt:lpstr>Wingdings</vt:lpstr>
      <vt:lpstr>Office Theme</vt:lpstr>
      <vt:lpstr>On Repairing Timestamps  for Regular Interval  Time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</dc:title>
  <dc:creator>Wendy Pioquinto</dc:creator>
  <cp:lastModifiedBy>Ronast Subedi</cp:lastModifiedBy>
  <cp:revision>12</cp:revision>
  <dcterms:created xsi:type="dcterms:W3CDTF">2025-01-09T21:47:25Z</dcterms:created>
  <dcterms:modified xsi:type="dcterms:W3CDTF">2025-04-17T00:56:19Z</dcterms:modified>
</cp:coreProperties>
</file>