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Poppins"/>
      <p:regular r:id="rId24"/>
      <p:bold r:id="rId25"/>
      <p:italic r:id="rId26"/>
      <p:boldItalic r:id="rId27"/>
    </p:embeddedFont>
    <p:embeddedFont>
      <p:font typeface="Roboto Mon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Poppins-regular.fntdata"/><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Poppins-italic.fntdata"/><Relationship Id="rId25" Type="http://schemas.openxmlformats.org/officeDocument/2006/relationships/font" Target="fonts/Poppins-bold.fntdata"/><Relationship Id="rId28" Type="http://schemas.openxmlformats.org/officeDocument/2006/relationships/font" Target="fonts/RobotoMono-regular.fntdata"/><Relationship Id="rId27" Type="http://schemas.openxmlformats.org/officeDocument/2006/relationships/font" Target="fonts/Poppins-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obotoMon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Mono-boldItalic.fntdata"/><Relationship Id="rId30" Type="http://schemas.openxmlformats.org/officeDocument/2006/relationships/font" Target="fonts/RobotoMono-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04d63c317d_2_7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304d63c317d_2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4a1faecd7b_1_29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47" name="Google Shape;247;g34a1faecd7b_1_29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 sz="1200" u="none" cap="none" strike="noStrike">
                <a:solidFill>
                  <a:schemeClr val="dk1"/>
                </a:solidFill>
                <a:latin typeface="Calibri"/>
                <a:ea typeface="Calibri"/>
                <a:cs typeface="Calibri"/>
                <a:sym typeface="Calibri"/>
              </a:rPr>
              <a:t>1.7.2013</a:t>
            </a:r>
            <a:endParaRPr/>
          </a:p>
        </p:txBody>
      </p:sp>
      <p:sp>
        <p:nvSpPr>
          <p:cNvPr id="248" name="Google Shape;248;g34a1faecd7b_1_291: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g34a1faecd7b_1_291: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None/>
            </a:pPr>
            <a:r>
              <a:rPr lang="en"/>
              <a:t>Then the query is answered using the leveled bitmaps and string mask. Evaluation starts at the top level, and scans between the 1s and continues.</a:t>
            </a:r>
            <a:endParaRPr/>
          </a:p>
        </p:txBody>
      </p:sp>
      <p:sp>
        <p:nvSpPr>
          <p:cNvPr id="250" name="Google Shape;250;g34a1faecd7b_1_291: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51" name="Google Shape;251;g34a1faecd7b_1_291: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4a1faecd7b_1_225: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Records are </a:t>
            </a:r>
            <a:r>
              <a:rPr lang="en"/>
              <a:t>dependent</a:t>
            </a:r>
            <a:r>
              <a:rPr lang="en"/>
              <a:t> with each other,so they can not be directly parallelized. Eg, if records are partitioned, we need to know if the partition starts inside/outside the string.</a:t>
            </a:r>
            <a:endParaRPr/>
          </a:p>
          <a:p>
            <a:pPr indent="0" lvl="0" marL="0" rtl="0" algn="l">
              <a:spcBef>
                <a:spcPts val="0"/>
              </a:spcBef>
              <a:spcAft>
                <a:spcPts val="0"/>
              </a:spcAft>
              <a:buNone/>
            </a:pPr>
            <a:r>
              <a:rPr lang="en"/>
              <a:t>If the partition encounters such characters, it is moved left to adjust the boundary.</a:t>
            </a:r>
            <a:endParaRPr/>
          </a:p>
          <a:p>
            <a:pPr indent="0" lvl="0" marL="0" rtl="0" algn="l">
              <a:spcBef>
                <a:spcPts val="0"/>
              </a:spcBef>
              <a:spcAft>
                <a:spcPts val="0"/>
              </a:spcAft>
              <a:buNone/>
            </a:pPr>
            <a:r>
              <a:rPr lang="en"/>
              <a:t>Chunks may start inside or outside the string. Examined using hypotheses (inside or outside a string). First assumes, it is inside and recognizes tokens in the chunk. If encountered error, returns its opposite i.e. outside. </a:t>
            </a:r>
            <a:endParaRPr/>
          </a:p>
          <a:p>
            <a:pPr indent="0" lvl="0" marL="0" rtl="0" algn="l">
              <a:spcBef>
                <a:spcPts val="0"/>
              </a:spcBef>
              <a:spcAft>
                <a:spcPts val="0"/>
              </a:spcAft>
              <a:buNone/>
            </a:pPr>
            <a:r>
              <a:rPr lang="en"/>
              <a:t>If neither provides a clear answer, the algorithm speculates it is “outside” and then validates using ground </a:t>
            </a:r>
            <a:r>
              <a:rPr lang="en"/>
              <a:t>truth</a:t>
            </a:r>
            <a:r>
              <a:rPr lang="en"/>
              <a:t> of </a:t>
            </a:r>
            <a:r>
              <a:rPr lang="en"/>
              <a:t>prior</a:t>
            </a:r>
            <a:r>
              <a:rPr lang="en"/>
              <a:t> chunks. If the speculation is wrong, flips bits to correct the string mask.</a:t>
            </a:r>
            <a:endParaRPr/>
          </a:p>
          <a:p>
            <a:pPr indent="0" lvl="0" marL="0" rtl="0" algn="l">
              <a:spcBef>
                <a:spcPts val="0"/>
              </a:spcBef>
              <a:spcAft>
                <a:spcPts val="0"/>
              </a:spcAft>
              <a:buNone/>
            </a:pPr>
            <a:r>
              <a:rPr lang="en"/>
              <a:t>Chunks are processed assuming it starts at level 0 and maintains a level counter for each. As the chunk is processed word by word, encountering a left bracket (or {, [) increases the counter while a right bracket (or }, ]) decreases it.</a:t>
            </a:r>
            <a:endParaRPr/>
          </a:p>
          <a:p>
            <a:pPr indent="0" lvl="0" marL="0" rtl="0" algn="l">
              <a:spcBef>
                <a:spcPts val="0"/>
              </a:spcBef>
              <a:spcAft>
                <a:spcPts val="0"/>
              </a:spcAft>
              <a:buNone/>
            </a:pPr>
            <a:r>
              <a:rPr lang="en"/>
              <a:t>While merging, the ending level from one chunk becomes the offset for the next chunk. For instance, if the first chunk ends at level 1, then the indices in the next chunk are adjusted upward so that what was “level 0” locally now becomes “level 1” globally. </a:t>
            </a:r>
            <a:endParaRPr/>
          </a:p>
        </p:txBody>
      </p:sp>
      <p:sp>
        <p:nvSpPr>
          <p:cNvPr id="260" name="Google Shape;260;g34a1faecd7b_1_225: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4a1faecd7b_1_239: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Steps share the bitmaps as one step writes to it and another step reads from it. Repetitive traverse of records for all steps can be problematic for bulky records.</a:t>
            </a:r>
            <a:endParaRPr/>
          </a:p>
          <a:p>
            <a:pPr indent="0" lvl="0" marL="0" rtl="0" algn="l">
              <a:spcBef>
                <a:spcPts val="0"/>
              </a:spcBef>
              <a:spcAft>
                <a:spcPts val="0"/>
              </a:spcAft>
              <a:buNone/>
            </a:pPr>
            <a:r>
              <a:rPr lang="en"/>
              <a:t>So, constructed word by words known as chunks.</a:t>
            </a:r>
            <a:endParaRPr/>
          </a:p>
          <a:p>
            <a:pPr indent="0" lvl="0" marL="0" rtl="0" algn="l">
              <a:spcBef>
                <a:spcPts val="0"/>
              </a:spcBef>
              <a:spcAft>
                <a:spcPts val="0"/>
              </a:spcAft>
              <a:buNone/>
            </a:pPr>
            <a:r>
              <a:rPr lang="en"/>
              <a:t>Words only occupy 8 bytes (for 64 bit machines), so repetitive access can be done efficiently by utilizing locality as they are less likely to exceed in the cache block.</a:t>
            </a:r>
            <a:endParaRPr/>
          </a:p>
          <a:p>
            <a:pPr indent="0" lvl="0" marL="0" rtl="0" algn="l">
              <a:spcBef>
                <a:spcPts val="0"/>
              </a:spcBef>
              <a:spcAft>
                <a:spcPts val="0"/>
              </a:spcAft>
              <a:buNone/>
            </a:pPr>
            <a:r>
              <a:rPr lang="en"/>
              <a:t>For this we need to add some context between the words to encounter the dependence, but is still efficient.</a:t>
            </a:r>
            <a:endParaRPr/>
          </a:p>
        </p:txBody>
      </p:sp>
      <p:sp>
        <p:nvSpPr>
          <p:cNvPr id="273" name="Google Shape;273;g34a1faecd7b_1_239: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4a1faecd7b_1_48: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g34a1faecd7b_1_48: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4a1faecd7b_1_58: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g34a1faecd7b_1_58: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4a1faecd7b_1_66: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g34a1faecd7b_1_66: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34a1faecd7b_1_74: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Compared over 1 to 8 threads</a:t>
            </a:r>
            <a:endParaRPr/>
          </a:p>
          <a:p>
            <a:pPr indent="0" lvl="0" marL="0" rtl="0" algn="l">
              <a:spcBef>
                <a:spcPts val="0"/>
              </a:spcBef>
              <a:spcAft>
                <a:spcPts val="0"/>
              </a:spcAft>
              <a:buNone/>
            </a:pPr>
            <a:r>
              <a:rPr lang="en"/>
              <a:t>Compared over bulky record sizes</a:t>
            </a:r>
            <a:endParaRPr/>
          </a:p>
        </p:txBody>
      </p:sp>
      <p:sp>
        <p:nvSpPr>
          <p:cNvPr id="316" name="Google Shape;316;g34a1faecd7b_1_74: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4a1faecd7b_1_25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g34a1faecd7b_1_2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04d63c317d_2_91: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g304d63c317d_2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04d63c317d_2_11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304d63c317d_2_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04d63c317d_2_12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backslash (or the escape character) is important because it adds to the complexity of the parsing.</a:t>
            </a:r>
            <a:endParaRPr/>
          </a:p>
        </p:txBody>
      </p:sp>
      <p:sp>
        <p:nvSpPr>
          <p:cNvPr id="178" name="Google Shape;178;g304d63c317d_2_1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04d63c317d_2_13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304d63c317d_2_1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04d63c317d_2_14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Traditional JSON parsing generally reads and constructs the entire parse tree from the entire JSON document. This can be wasteful, since in many scenarios (e.g., event processing, analytics pipelines) you only need a subset of the fields out of a much larger JSON. Most real-world applications don’t need every single field from a JSON record. If we can detect which fields matter early, we can reduce parsing overhead by focusing only on data that’s relevant to the application.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 Even though JSON is ‘schemaless,’ real-world data is usually quite structured. This means we can treat each structure as a known template and parse it faster—rather than dealing with truly arbitrary shapes every 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3. </a:t>
            </a:r>
            <a:r>
              <a:rPr lang="en">
                <a:solidFill>
                  <a:schemeClr val="dk1"/>
                </a:solidFill>
              </a:rPr>
              <a:t>In JSON, only certain characters actually matter for the structure: </a:t>
            </a:r>
            <a:r>
              <a:rPr lang="en">
                <a:solidFill>
                  <a:srgbClr val="188038"/>
                </a:solidFill>
                <a:latin typeface="Roboto Mono"/>
                <a:ea typeface="Roboto Mono"/>
                <a:cs typeface="Roboto Mono"/>
                <a:sym typeface="Roboto Mono"/>
              </a:rPr>
              <a:t>{</a:t>
            </a:r>
            <a:r>
              <a:rPr lang="en">
                <a:solidFill>
                  <a:schemeClr val="dk1"/>
                </a:solidFill>
              </a:rPr>
              <a:t>, </a:t>
            </a:r>
            <a:r>
              <a:rPr lang="en">
                <a:solidFill>
                  <a:srgbClr val="188038"/>
                </a:solidFill>
                <a:latin typeface="Roboto Mono"/>
                <a:ea typeface="Roboto Mono"/>
                <a:cs typeface="Roboto Mono"/>
                <a:sym typeface="Roboto Mono"/>
              </a:rPr>
              <a:t>}</a:t>
            </a:r>
            <a:r>
              <a:rPr lang="en">
                <a:solidFill>
                  <a:schemeClr val="dk1"/>
                </a:solidFill>
              </a:rPr>
              <a:t>, </a:t>
            </a:r>
            <a:r>
              <a:rPr lang="en">
                <a:solidFill>
                  <a:srgbClr val="188038"/>
                </a:solidFill>
                <a:latin typeface="Roboto Mono"/>
                <a:ea typeface="Roboto Mono"/>
                <a:cs typeface="Roboto Mono"/>
                <a:sym typeface="Roboto Mono"/>
              </a:rPr>
              <a:t>[</a:t>
            </a:r>
            <a:r>
              <a:rPr lang="en">
                <a:solidFill>
                  <a:schemeClr val="dk1"/>
                </a:solidFill>
              </a:rPr>
              <a:t>, </a:t>
            </a:r>
            <a:r>
              <a:rPr lang="en">
                <a:solidFill>
                  <a:srgbClr val="188038"/>
                </a:solidFill>
                <a:latin typeface="Roboto Mono"/>
                <a:ea typeface="Roboto Mono"/>
                <a:cs typeface="Roboto Mono"/>
                <a:sym typeface="Roboto Mono"/>
              </a:rPr>
              <a:t>]</a:t>
            </a:r>
            <a:r>
              <a:rPr lang="en">
                <a:solidFill>
                  <a:schemeClr val="dk1"/>
                </a:solidFill>
              </a:rPr>
              <a:t>, </a:t>
            </a:r>
            <a:r>
              <a:rPr lang="en">
                <a:solidFill>
                  <a:srgbClr val="188038"/>
                </a:solidFill>
                <a:latin typeface="Roboto Mono"/>
                <a:ea typeface="Roboto Mono"/>
                <a:cs typeface="Roboto Mono"/>
                <a:sym typeface="Roboto Mono"/>
              </a:rPr>
              <a:t>,</a:t>
            </a:r>
            <a:r>
              <a:rPr lang="en">
                <a:solidFill>
                  <a:schemeClr val="dk1"/>
                </a:solidFill>
              </a:rPr>
              <a:t>, </a:t>
            </a:r>
            <a:r>
              <a:rPr lang="en">
                <a:solidFill>
                  <a:srgbClr val="188038"/>
                </a:solidFill>
                <a:latin typeface="Roboto Mono"/>
                <a:ea typeface="Roboto Mono"/>
                <a:cs typeface="Roboto Mono"/>
                <a:sym typeface="Roboto Mono"/>
              </a:rPr>
              <a:t>:</a:t>
            </a:r>
            <a:r>
              <a:rPr lang="en">
                <a:solidFill>
                  <a:schemeClr val="dk1"/>
                </a:solidFill>
              </a:rPr>
              <a:t>, and quotes for field names. Everything else (letters, digits, whitespace) is just payload content, not structural delimiters. </a:t>
            </a:r>
            <a:r>
              <a:rPr lang="en">
                <a:solidFill>
                  <a:schemeClr val="dk1"/>
                </a:solidFill>
              </a:rPr>
              <a:t>Because</a:t>
            </a:r>
            <a:r>
              <a:rPr lang="en">
                <a:solidFill>
                  <a:schemeClr val="dk1"/>
                </a:solidFill>
              </a:rPr>
              <a:t> only a handful of characters drive the structure, we don’t need to interpret every single character in the JSON. A specialized parser might jump from one structural character to the next, ignoring the bulk of the text if it’s not needed.</a:t>
            </a:r>
            <a:endParaRPr/>
          </a:p>
        </p:txBody>
      </p:sp>
      <p:sp>
        <p:nvSpPr>
          <p:cNvPr id="193" name="Google Shape;193;g304d63c317d_2_1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4a1faecd7b_1_2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07" name="Google Shape;207;g34a1faecd7b_1_2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 sz="1200" u="none" cap="none" strike="noStrike">
                <a:solidFill>
                  <a:schemeClr val="dk1"/>
                </a:solidFill>
                <a:latin typeface="Calibri"/>
                <a:ea typeface="Calibri"/>
                <a:cs typeface="Calibri"/>
                <a:sym typeface="Calibri"/>
              </a:rPr>
              <a:t>1.7.2013</a:t>
            </a:r>
            <a:endParaRPr/>
          </a:p>
        </p:txBody>
      </p:sp>
      <p:sp>
        <p:nvSpPr>
          <p:cNvPr id="208" name="Google Shape;208;g34a1faecd7b_1_25: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g34a1faecd7b_1_25: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Pushdown automata - traverses JSON in serial and identifies nested structures in a stack.</a:t>
            </a:r>
            <a:endParaRPr/>
          </a:p>
          <a:p>
            <a:pPr indent="0" lvl="0" marL="0" rtl="0" algn="l">
              <a:spcBef>
                <a:spcPts val="0"/>
              </a:spcBef>
              <a:spcAft>
                <a:spcPts val="0"/>
              </a:spcAft>
              <a:buNone/>
            </a:pPr>
            <a:r>
              <a:rPr lang="en"/>
              <a:t>Bitwise indices help to skip irrelevant characters and jump to the relevant ones.</a:t>
            </a:r>
            <a:endParaRPr/>
          </a:p>
          <a:p>
            <a:pPr indent="0" lvl="0" marL="0" rtl="0" algn="l">
              <a:spcBef>
                <a:spcPts val="0"/>
              </a:spcBef>
              <a:spcAft>
                <a:spcPts val="0"/>
              </a:spcAft>
              <a:buNone/>
            </a:pPr>
            <a:r>
              <a:rPr lang="en"/>
              <a:t>Mison - an algorithm for structural indices for JSON.</a:t>
            </a:r>
            <a:endParaRPr/>
          </a:p>
          <a:p>
            <a:pPr indent="0" lvl="0" marL="0" rtl="0" algn="l">
              <a:spcBef>
                <a:spcPts val="0"/>
              </a:spcBef>
              <a:spcAft>
                <a:spcPts val="0"/>
              </a:spcAft>
              <a:buNone/>
            </a:pPr>
            <a:r>
              <a:rPr lang="en"/>
              <a:t>Mison assumes the records fit into the caches, so offers poor data locality for bulky records.</a:t>
            </a:r>
            <a:endParaRPr/>
          </a:p>
          <a:p>
            <a:pPr indent="0" lvl="0" marL="0" rtl="0" algn="l">
              <a:spcBef>
                <a:spcPts val="0"/>
              </a:spcBef>
              <a:spcAft>
                <a:spcPts val="0"/>
              </a:spcAft>
              <a:buNone/>
            </a:pPr>
            <a:r>
              <a:rPr lang="en"/>
              <a:t>Scalability is limited in the present implementation. Index construction is mainly sequential, limiting the parallelization.</a:t>
            </a:r>
            <a:endParaRPr/>
          </a:p>
        </p:txBody>
      </p:sp>
      <p:sp>
        <p:nvSpPr>
          <p:cNvPr id="210" name="Google Shape;210;g34a1faecd7b_1_25: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11" name="Google Shape;211;g34a1faecd7b_1_25: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4a1faecd7b_1_27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21" name="Google Shape;221;g34a1faecd7b_1_27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 sz="1200" u="none" cap="none" strike="noStrike">
                <a:solidFill>
                  <a:schemeClr val="dk1"/>
                </a:solidFill>
                <a:latin typeface="Calibri"/>
                <a:ea typeface="Calibri"/>
                <a:cs typeface="Calibri"/>
                <a:sym typeface="Calibri"/>
              </a:rPr>
              <a:t>1.7.2013</a:t>
            </a:r>
            <a:endParaRPr/>
          </a:p>
        </p:txBody>
      </p:sp>
      <p:sp>
        <p:nvSpPr>
          <p:cNvPr id="222" name="Google Shape;222;g34a1faecd7b_1_279: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g34a1faecd7b_1_279: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Since mison has performance bottlenecks for large JSON, Pison solves it by the redesign of the index construction steps.</a:t>
            </a:r>
            <a:endParaRPr/>
          </a:p>
          <a:p>
            <a:pPr indent="0" lvl="0" marL="0" rtl="0" algn="l">
              <a:spcBef>
                <a:spcPts val="0"/>
              </a:spcBef>
              <a:spcAft>
                <a:spcPts val="0"/>
              </a:spcAft>
              <a:buNone/>
            </a:pPr>
            <a:r>
              <a:rPr lang="en"/>
              <a:t>Introduces parallelization by exploiting the SIMD processors.</a:t>
            </a:r>
            <a:endParaRPr/>
          </a:p>
        </p:txBody>
      </p:sp>
      <p:sp>
        <p:nvSpPr>
          <p:cNvPr id="224" name="Google Shape;224;g34a1faecd7b_1_279: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25" name="Google Shape;225;g34a1faecd7b_1_279: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4a1faecd7b_1_3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34" name="Google Shape;234;g34a1faecd7b_1_3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 sz="1200" u="none" cap="none" strike="noStrike">
                <a:solidFill>
                  <a:schemeClr val="dk1"/>
                </a:solidFill>
                <a:latin typeface="Calibri"/>
                <a:ea typeface="Calibri"/>
                <a:cs typeface="Calibri"/>
                <a:sym typeface="Calibri"/>
              </a:rPr>
              <a:t>1.7.2013</a:t>
            </a:r>
            <a:endParaRPr/>
          </a:p>
        </p:txBody>
      </p:sp>
      <p:sp>
        <p:nvSpPr>
          <p:cNvPr id="235" name="Google Shape;235;g34a1faecd7b_1_36: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g34a1faecd7b_1_36: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1. Looks through the JSON metacharacters and build bitmaps. Assigns 1 wherever located.</a:t>
            </a:r>
            <a:endParaRPr/>
          </a:p>
          <a:p>
            <a:pPr indent="0" lvl="0" marL="0" rtl="0" algn="l">
              <a:spcBef>
                <a:spcPts val="0"/>
              </a:spcBef>
              <a:spcAft>
                <a:spcPts val="0"/>
              </a:spcAft>
              <a:buNone/>
            </a:pPr>
            <a:r>
              <a:rPr lang="en"/>
              <a:t>2. Remove escaped quotes by scanning 3 consecutive \\\ as the quotes are escaped by \ which is further escaped by \ b.</a:t>
            </a:r>
            <a:endParaRPr/>
          </a:p>
          <a:p>
            <a:pPr indent="0" lvl="0" marL="0" rtl="0" algn="l">
              <a:spcBef>
                <a:spcPts val="0"/>
              </a:spcBef>
              <a:spcAft>
                <a:spcPts val="0"/>
              </a:spcAft>
              <a:buNone/>
            </a:pPr>
            <a:r>
              <a:rPr lang="en"/>
              <a:t>3. Build a string mask bitmap by taking the prefix-sum of XOR to the quote bitmap. The resulting bit at index i equals the XOR of all bit values up to i (inclusive) (left to right)</a:t>
            </a:r>
            <a:endParaRPr/>
          </a:p>
          <a:p>
            <a:pPr indent="0" lvl="0" marL="0" rtl="0" algn="l">
              <a:spcBef>
                <a:spcPts val="0"/>
              </a:spcBef>
              <a:spcAft>
                <a:spcPts val="0"/>
              </a:spcAft>
              <a:buNone/>
            </a:pPr>
            <a:r>
              <a:rPr lang="en"/>
              <a:t>4. Removes metacharacters inside the string by step 1 AND NOT step3 </a:t>
            </a:r>
            <a:endParaRPr/>
          </a:p>
          <a:p>
            <a:pPr indent="0" lvl="0" marL="0" rtl="0" algn="l">
              <a:spcBef>
                <a:spcPts val="0"/>
              </a:spcBef>
              <a:spcAft>
                <a:spcPts val="0"/>
              </a:spcAft>
              <a:buNone/>
            </a:pPr>
            <a:r>
              <a:rPr lang="en"/>
              <a:t>5. Generates levels using colons and commas.</a:t>
            </a:r>
            <a:endParaRPr/>
          </a:p>
        </p:txBody>
      </p:sp>
      <p:sp>
        <p:nvSpPr>
          <p:cNvPr id="237" name="Google Shape;237;g34a1faecd7b_1_36: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38" name="Google Shape;238;g34a1faecd7b_1_36: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 sz="1200" u="none" cap="none" strike="noStrik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8" name="Google Shape;58;p14"/>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59" name="Google Shape;59;p1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Google Shape;60;p1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1" name="Google Shape;61;p1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4" name="Google Shape;64;p1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 name="Google Shape;65;p1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Google Shape;66;p1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Google Shape;67;p1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type="secHead">
  <p:cSld name="SECTION_HEADER">
    <p:spTree>
      <p:nvGrpSpPr>
        <p:cNvPr id="68" name="Shape 68"/>
        <p:cNvGrpSpPr/>
        <p:nvPr/>
      </p:nvGrpSpPr>
      <p:grpSpPr>
        <a:xfrm>
          <a:off x="0" y="0"/>
          <a:ext cx="0" cy="0"/>
          <a:chOff x="0" y="0"/>
          <a:chExt cx="0" cy="0"/>
        </a:xfrm>
      </p:grpSpPr>
      <p:sp>
        <p:nvSpPr>
          <p:cNvPr id="69" name="Google Shape;69;p16"/>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Google Shape;70;p16"/>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71" name="Google Shape;71;p1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Google Shape;72;p1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Google Shape;73;p1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74" name="Shape 74"/>
        <p:cNvGrpSpPr/>
        <p:nvPr/>
      </p:nvGrpSpPr>
      <p:grpSpPr>
        <a:xfrm>
          <a:off x="0" y="0"/>
          <a:ext cx="0" cy="0"/>
          <a:chOff x="0" y="0"/>
          <a:chExt cx="0" cy="0"/>
        </a:xfrm>
      </p:grpSpPr>
      <p:sp>
        <p:nvSpPr>
          <p:cNvPr id="75" name="Google Shape;75;p1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Google Shape;76;p17"/>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7" name="Google Shape;77;p17"/>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 name="Google Shape;78;p1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Google Shape;79;p1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0" name="Google Shape;80;p1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81" name="Shape 81"/>
        <p:cNvGrpSpPr/>
        <p:nvPr/>
      </p:nvGrpSpPr>
      <p:grpSpPr>
        <a:xfrm>
          <a:off x="0" y="0"/>
          <a:ext cx="0" cy="0"/>
          <a:chOff x="0" y="0"/>
          <a:chExt cx="0" cy="0"/>
        </a:xfrm>
      </p:grpSpPr>
      <p:sp>
        <p:nvSpPr>
          <p:cNvPr id="82" name="Google Shape;82;p18"/>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3" name="Google Shape;83;p18"/>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4" name="Google Shape;84;p18"/>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5" name="Google Shape;85;p18"/>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6" name="Google Shape;86;p18"/>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7" name="Google Shape;87;p1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8" name="Google Shape;88;p1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9" name="Google Shape;89;p1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2" name="Google Shape;92;p1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3" name="Google Shape;93;p1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4" name="Google Shape;94;p1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95" name="Shape 95"/>
        <p:cNvGrpSpPr/>
        <p:nvPr/>
      </p:nvGrpSpPr>
      <p:grpSpPr>
        <a:xfrm>
          <a:off x="0" y="0"/>
          <a:ext cx="0" cy="0"/>
          <a:chOff x="0" y="0"/>
          <a:chExt cx="0" cy="0"/>
        </a:xfrm>
      </p:grpSpPr>
      <p:sp>
        <p:nvSpPr>
          <p:cNvPr id="96" name="Google Shape;96;p2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7" name="Google Shape;97;p2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8" name="Google Shape;98;p2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容与标题"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1" name="Google Shape;101;p21"/>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02" name="Google Shape;102;p21"/>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03" name="Google Shape;103;p2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4" name="Google Shape;104;p2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5" name="Google Shape;105;p2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8" name="Google Shape;108;p22"/>
          <p:cNvSpPr/>
          <p:nvPr>
            <p:ph idx="2" type="pic"/>
          </p:nvPr>
        </p:nvSpPr>
        <p:spPr>
          <a:xfrm>
            <a:off x="3887391" y="740569"/>
            <a:ext cx="4629150" cy="3655219"/>
          </a:xfrm>
          <a:prstGeom prst="rect">
            <a:avLst/>
          </a:prstGeom>
          <a:noFill/>
          <a:ln>
            <a:noFill/>
          </a:ln>
        </p:spPr>
      </p:sp>
      <p:sp>
        <p:nvSpPr>
          <p:cNvPr id="109" name="Google Shape;109;p22"/>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10" name="Google Shape;110;p2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1" name="Google Shape;111;p2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2" name="Google Shape;112;p2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竖排文字"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5" name="Google Shape;115;p23"/>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6" name="Google Shape;116;p2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7" name="Google Shape;117;p2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8" name="Google Shape;118;p2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垂直排列标题与&#10;文本"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350073" y="1467445"/>
            <a:ext cx="4358879" cy="197167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1" name="Google Shape;121;p24"/>
          <p:cNvSpPr txBox="1"/>
          <p:nvPr>
            <p:ph idx="1" type="body"/>
          </p:nvPr>
        </p:nvSpPr>
        <p:spPr>
          <a:xfrm rot="5400000">
            <a:off x="1349573" y="-447080"/>
            <a:ext cx="4358879"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2" name="Google Shape;122;p2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3" name="Google Shape;123;p2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4" name="Google Shape;124;p2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2" name="Google Shape;52;p1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128" name="Shape 128"/>
        <p:cNvGrpSpPr/>
        <p:nvPr/>
      </p:nvGrpSpPr>
      <p:grpSpPr>
        <a:xfrm>
          <a:off x="0" y="0"/>
          <a:ext cx="0" cy="0"/>
          <a:chOff x="0" y="0"/>
          <a:chExt cx="0" cy="0"/>
        </a:xfrm>
      </p:grpSpPr>
      <p:sp>
        <p:nvSpPr>
          <p:cNvPr id="129" name="Google Shape;129;p25"/>
          <p:cNvSpPr txBox="1"/>
          <p:nvPr/>
        </p:nvSpPr>
        <p:spPr>
          <a:xfrm>
            <a:off x="342025" y="1775825"/>
            <a:ext cx="6427200" cy="992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000">
                <a:solidFill>
                  <a:srgbClr val="002B41"/>
                </a:solidFill>
                <a:latin typeface="Poppins"/>
                <a:ea typeface="Poppins"/>
                <a:cs typeface="Poppins"/>
                <a:sym typeface="Poppins"/>
              </a:rPr>
              <a:t>Pison: Scalable Structural Index Construction for JSON Analytics</a:t>
            </a:r>
            <a:endParaRPr b="1" sz="3000">
              <a:latin typeface="Poppins"/>
              <a:ea typeface="Poppins"/>
              <a:cs typeface="Poppins"/>
              <a:sym typeface="Poppins"/>
            </a:endParaRPr>
          </a:p>
        </p:txBody>
      </p:sp>
      <p:sp>
        <p:nvSpPr>
          <p:cNvPr id="130" name="Google Shape;130;p25"/>
          <p:cNvSpPr txBox="1"/>
          <p:nvPr/>
        </p:nvSpPr>
        <p:spPr>
          <a:xfrm>
            <a:off x="555656" y="3454444"/>
            <a:ext cx="2405638" cy="432811"/>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800">
                <a:solidFill>
                  <a:srgbClr val="F2F2F2"/>
                </a:solidFill>
                <a:latin typeface="Microsoft Yahei"/>
                <a:ea typeface="Microsoft Yahei"/>
                <a:cs typeface="Microsoft Yahei"/>
                <a:sym typeface="Microsoft Yahei"/>
              </a:rPr>
              <a:t>Fresh business general template</a:t>
            </a:r>
            <a:endParaRPr sz="1100"/>
          </a:p>
          <a:p>
            <a:pPr indent="0" lvl="0" marL="0" marR="0" rtl="0" algn="l">
              <a:spcBef>
                <a:spcPts val="0"/>
              </a:spcBef>
              <a:spcAft>
                <a:spcPts val="0"/>
              </a:spcAft>
              <a:buNone/>
            </a:pPr>
            <a:r>
              <a:rPr lang="en" sz="800">
                <a:solidFill>
                  <a:srgbClr val="F2F2F2"/>
                </a:solidFill>
                <a:latin typeface="Microsoft Yahei"/>
                <a:ea typeface="Microsoft Yahei"/>
                <a:cs typeface="Microsoft Yahei"/>
                <a:sym typeface="Microsoft Yahei"/>
              </a:rPr>
              <a:t>Applicable to enterprise introduction, summary report, sales marketing, chart data</a:t>
            </a:r>
            <a:endParaRPr sz="800">
              <a:solidFill>
                <a:srgbClr val="F2F2F2"/>
              </a:solidFill>
              <a:latin typeface="Microsoft Yahei"/>
              <a:ea typeface="Microsoft Yahei"/>
              <a:cs typeface="Microsoft Yahei"/>
              <a:sym typeface="Microsoft Yahei"/>
            </a:endParaRPr>
          </a:p>
        </p:txBody>
      </p:sp>
      <p:cxnSp>
        <p:nvCxnSpPr>
          <p:cNvPr id="131" name="Google Shape;131;p25"/>
          <p:cNvCxnSpPr/>
          <p:nvPr/>
        </p:nvCxnSpPr>
        <p:spPr>
          <a:xfrm>
            <a:off x="6033859" y="-134763"/>
            <a:ext cx="3008803" cy="5280093"/>
          </a:xfrm>
          <a:prstGeom prst="straightConnector1">
            <a:avLst/>
          </a:prstGeom>
          <a:noFill/>
          <a:ln cap="flat" cmpd="sng" w="9525">
            <a:solidFill>
              <a:srgbClr val="002B41"/>
            </a:solidFill>
            <a:prstDash val="solid"/>
            <a:miter lim="800000"/>
            <a:headEnd len="sm" w="sm" type="none"/>
            <a:tailEnd len="sm" w="sm" type="none"/>
          </a:ln>
        </p:spPr>
      </p:cxnSp>
      <p:cxnSp>
        <p:nvCxnSpPr>
          <p:cNvPr id="132" name="Google Shape;132;p25"/>
          <p:cNvCxnSpPr/>
          <p:nvPr/>
        </p:nvCxnSpPr>
        <p:spPr>
          <a:xfrm flipH="1" rot="10800000">
            <a:off x="7310447" y="-134763"/>
            <a:ext cx="1418293" cy="5275166"/>
          </a:xfrm>
          <a:prstGeom prst="straightConnector1">
            <a:avLst/>
          </a:prstGeom>
          <a:noFill/>
          <a:ln cap="flat" cmpd="sng" w="9525">
            <a:solidFill>
              <a:srgbClr val="002B41"/>
            </a:solidFill>
            <a:prstDash val="solid"/>
            <a:miter lim="800000"/>
            <a:headEnd len="sm" w="sm" type="none"/>
            <a:tailEnd len="sm" w="sm" type="none"/>
          </a:ln>
        </p:spPr>
      </p:cxnSp>
      <p:sp>
        <p:nvSpPr>
          <p:cNvPr id="133" name="Google Shape;133;p25"/>
          <p:cNvSpPr/>
          <p:nvPr/>
        </p:nvSpPr>
        <p:spPr>
          <a:xfrm>
            <a:off x="6829008" y="1283003"/>
            <a:ext cx="75166" cy="75167"/>
          </a:xfrm>
          <a:prstGeom prst="ellipse">
            <a:avLst/>
          </a:prstGeom>
          <a:solidFill>
            <a:srgbClr val="002B4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4" name="Google Shape;134;p25"/>
          <p:cNvSpPr/>
          <p:nvPr/>
        </p:nvSpPr>
        <p:spPr>
          <a:xfrm>
            <a:off x="7826780" y="3038068"/>
            <a:ext cx="75166" cy="75167"/>
          </a:xfrm>
          <a:prstGeom prst="ellipse">
            <a:avLst/>
          </a:prstGeom>
          <a:solidFill>
            <a:srgbClr val="002B4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5" name="Google Shape;135;p25"/>
          <p:cNvSpPr/>
          <p:nvPr/>
        </p:nvSpPr>
        <p:spPr>
          <a:xfrm>
            <a:off x="6942842" y="0"/>
            <a:ext cx="2195018" cy="3683911"/>
          </a:xfrm>
          <a:custGeom>
            <a:rect b="b" l="l" r="r" t="t"/>
            <a:pathLst>
              <a:path extrusionOk="0" h="3907" w="2332">
                <a:moveTo>
                  <a:pt x="1462" y="0"/>
                </a:moveTo>
                <a:lnTo>
                  <a:pt x="2332" y="0"/>
                </a:lnTo>
                <a:lnTo>
                  <a:pt x="2332" y="3907"/>
                </a:lnTo>
                <a:lnTo>
                  <a:pt x="0" y="2595"/>
                </a:lnTo>
                <a:lnTo>
                  <a:pt x="1462" y="0"/>
                </a:lnTo>
                <a:close/>
              </a:path>
            </a:pathLst>
          </a:custGeom>
          <a:solidFill>
            <a:srgbClr val="002B41"/>
          </a:solidFill>
          <a:ln>
            <a:noFill/>
          </a:ln>
          <a:effectLst>
            <a:outerShdw blurRad="254000" rotWithShape="0" algn="tl" dir="2700000" dist="1270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500">
              <a:solidFill>
                <a:srgbClr val="00183C"/>
              </a:solidFill>
              <a:latin typeface="Calibri"/>
              <a:ea typeface="Calibri"/>
              <a:cs typeface="Calibri"/>
              <a:sym typeface="Calibri"/>
            </a:endParaRPr>
          </a:p>
        </p:txBody>
      </p:sp>
      <p:sp>
        <p:nvSpPr>
          <p:cNvPr id="136" name="Google Shape;136;p25"/>
          <p:cNvSpPr txBox="1"/>
          <p:nvPr/>
        </p:nvSpPr>
        <p:spPr>
          <a:xfrm>
            <a:off x="342028" y="3454447"/>
            <a:ext cx="4765800" cy="845100"/>
          </a:xfrm>
          <a:prstGeom prst="rect">
            <a:avLst/>
          </a:prstGeom>
          <a:noFill/>
          <a:ln>
            <a:noFill/>
          </a:ln>
        </p:spPr>
        <p:txBody>
          <a:bodyPr anchorCtr="0" anchor="t" bIns="34275" lIns="68575" spcFirstLastPara="1" rIns="68575" wrap="square" tIns="34275">
            <a:spAutoFit/>
          </a:bodyPr>
          <a:lstStyle/>
          <a:p>
            <a:pPr indent="0" lvl="0" marL="0" marR="0" rtl="0" algn="l">
              <a:lnSpc>
                <a:spcPct val="130000"/>
              </a:lnSpc>
              <a:spcBef>
                <a:spcPts val="0"/>
              </a:spcBef>
              <a:spcAft>
                <a:spcPts val="0"/>
              </a:spcAft>
              <a:buNone/>
            </a:pPr>
            <a:r>
              <a:rPr lang="en">
                <a:solidFill>
                  <a:srgbClr val="002B41"/>
                </a:solidFill>
                <a:latin typeface="Poppins"/>
                <a:ea typeface="Poppins"/>
                <a:cs typeface="Poppins"/>
                <a:sym typeface="Poppins"/>
              </a:rPr>
              <a:t>Pramesh Regmi (pr23n)</a:t>
            </a:r>
            <a:endParaRPr>
              <a:solidFill>
                <a:srgbClr val="002B41"/>
              </a:solidFill>
              <a:latin typeface="Poppins"/>
              <a:ea typeface="Poppins"/>
              <a:cs typeface="Poppins"/>
              <a:sym typeface="Poppins"/>
            </a:endParaRPr>
          </a:p>
          <a:p>
            <a:pPr indent="0" lvl="0" marL="0" marR="0" rtl="0" algn="l">
              <a:lnSpc>
                <a:spcPct val="130000"/>
              </a:lnSpc>
              <a:spcBef>
                <a:spcPts val="0"/>
              </a:spcBef>
              <a:spcAft>
                <a:spcPts val="0"/>
              </a:spcAft>
              <a:buNone/>
            </a:pPr>
            <a:r>
              <a:rPr lang="en">
                <a:solidFill>
                  <a:srgbClr val="002B41"/>
                </a:solidFill>
                <a:latin typeface="Poppins"/>
                <a:ea typeface="Poppins"/>
                <a:cs typeface="Poppins"/>
                <a:sym typeface="Poppins"/>
              </a:rPr>
              <a:t>Pratima Sapkota (ps23bc)</a:t>
            </a:r>
            <a:endParaRPr>
              <a:solidFill>
                <a:srgbClr val="002B41"/>
              </a:solidFill>
              <a:latin typeface="Poppins"/>
              <a:ea typeface="Poppins"/>
              <a:cs typeface="Poppins"/>
              <a:sym typeface="Poppins"/>
            </a:endParaRPr>
          </a:p>
          <a:p>
            <a:pPr indent="0" lvl="0" marL="0" marR="0" rtl="0" algn="l">
              <a:lnSpc>
                <a:spcPct val="130000"/>
              </a:lnSpc>
              <a:spcBef>
                <a:spcPts val="0"/>
              </a:spcBef>
              <a:spcAft>
                <a:spcPts val="0"/>
              </a:spcAft>
              <a:buNone/>
            </a:pPr>
            <a:r>
              <a:rPr lang="en">
                <a:solidFill>
                  <a:srgbClr val="002B41"/>
                </a:solidFill>
                <a:latin typeface="Poppins"/>
                <a:ea typeface="Poppins"/>
                <a:cs typeface="Poppins"/>
                <a:sym typeface="Poppins"/>
              </a:rPr>
              <a:t>Desen Guo (gd19k)</a:t>
            </a:r>
            <a:endParaRPr>
              <a:solidFill>
                <a:srgbClr val="002B41"/>
              </a:solidFill>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252" name="Shape 252"/>
        <p:cNvGrpSpPr/>
        <p:nvPr/>
      </p:nvGrpSpPr>
      <p:grpSpPr>
        <a:xfrm>
          <a:off x="0" y="0"/>
          <a:ext cx="0" cy="0"/>
          <a:chOff x="0" y="0"/>
          <a:chExt cx="0" cy="0"/>
        </a:xfrm>
      </p:grpSpPr>
      <p:sp>
        <p:nvSpPr>
          <p:cNvPr id="253" name="Google Shape;253;p34"/>
          <p:cNvSpPr/>
          <p:nvPr/>
        </p:nvSpPr>
        <p:spPr>
          <a:xfrm rot="10800000">
            <a:off x="7242624" y="-987352"/>
            <a:ext cx="2774053" cy="3003404"/>
          </a:xfrm>
          <a:custGeom>
            <a:rect b="b" l="l" r="r" t="t"/>
            <a:pathLst>
              <a:path extrusionOk="0" h="6006808" w="5548106">
                <a:moveTo>
                  <a:pt x="5548106" y="6006808"/>
                </a:moveTo>
                <a:lnTo>
                  <a:pt x="0" y="6006808"/>
                </a:lnTo>
                <a:lnTo>
                  <a:pt x="0" y="0"/>
                </a:lnTo>
                <a:lnTo>
                  <a:pt x="5548106" y="0"/>
                </a:lnTo>
                <a:lnTo>
                  <a:pt x="5548106" y="6006808"/>
                </a:lnTo>
                <a:close/>
              </a:path>
            </a:pathLst>
          </a:custGeom>
          <a:blipFill rotWithShape="1">
            <a:blip r:embed="rId3">
              <a:alphaModFix amt="28000"/>
            </a:blip>
            <a:stretch>
              <a:fillRect b="0" l="0" r="0" t="0"/>
            </a:stretch>
          </a:blipFill>
          <a:ln>
            <a:noFill/>
          </a:ln>
        </p:spPr>
      </p:sp>
      <p:sp>
        <p:nvSpPr>
          <p:cNvPr id="254" name="Google Shape;254;p34"/>
          <p:cNvSpPr/>
          <p:nvPr/>
        </p:nvSpPr>
        <p:spPr>
          <a:xfrm>
            <a:off x="-1213039" y="3416789"/>
            <a:ext cx="2774053" cy="3003404"/>
          </a:xfrm>
          <a:custGeom>
            <a:rect b="b" l="l" r="r" t="t"/>
            <a:pathLst>
              <a:path extrusionOk="0" h="6006808" w="5548106">
                <a:moveTo>
                  <a:pt x="0" y="0"/>
                </a:moveTo>
                <a:lnTo>
                  <a:pt x="5548106" y="0"/>
                </a:lnTo>
                <a:lnTo>
                  <a:pt x="5548106" y="6006808"/>
                </a:lnTo>
                <a:lnTo>
                  <a:pt x="0" y="6006808"/>
                </a:lnTo>
                <a:lnTo>
                  <a:pt x="0" y="0"/>
                </a:lnTo>
                <a:close/>
              </a:path>
            </a:pathLst>
          </a:custGeom>
          <a:blipFill rotWithShape="1">
            <a:blip r:embed="rId3">
              <a:alphaModFix amt="28000"/>
            </a:blip>
            <a:stretch>
              <a:fillRect b="0" l="0" r="0" t="0"/>
            </a:stretch>
          </a:blipFill>
          <a:ln>
            <a:noFill/>
          </a:ln>
        </p:spPr>
      </p:sp>
      <p:sp>
        <p:nvSpPr>
          <p:cNvPr id="255" name="Google Shape;255;p34"/>
          <p:cNvSpPr txBox="1"/>
          <p:nvPr/>
        </p:nvSpPr>
        <p:spPr>
          <a:xfrm>
            <a:off x="1354197" y="373225"/>
            <a:ext cx="3217800" cy="538800"/>
          </a:xfrm>
          <a:prstGeom prst="rect">
            <a:avLst/>
          </a:prstGeom>
          <a:noFill/>
          <a:ln>
            <a:noFill/>
          </a:ln>
        </p:spPr>
        <p:txBody>
          <a:bodyPr anchorCtr="0" anchor="t" bIns="0" lIns="0" spcFirstLastPara="1" rIns="0" wrap="square" tIns="0">
            <a:spAutoFit/>
          </a:bodyPr>
          <a:lstStyle/>
          <a:p>
            <a:pPr indent="0" lvl="0" marL="0" marR="0" rtl="0" algn="l">
              <a:lnSpc>
                <a:spcPct val="113989"/>
              </a:lnSpc>
              <a:spcBef>
                <a:spcPts val="0"/>
              </a:spcBef>
              <a:spcAft>
                <a:spcPts val="0"/>
              </a:spcAft>
              <a:buNone/>
            </a:pPr>
            <a:r>
              <a:rPr lang="en" sz="3500">
                <a:solidFill>
                  <a:schemeClr val="dk1"/>
                </a:solidFill>
              </a:rPr>
              <a:t>QUERYING</a:t>
            </a:r>
            <a:endParaRPr sz="1200">
              <a:solidFill>
                <a:schemeClr val="dk1"/>
              </a:solidFill>
            </a:endParaRPr>
          </a:p>
        </p:txBody>
      </p:sp>
      <p:sp>
        <p:nvSpPr>
          <p:cNvPr id="256" name="Google Shape;256;p34"/>
          <p:cNvSpPr/>
          <p:nvPr/>
        </p:nvSpPr>
        <p:spPr>
          <a:xfrm rot="10800000">
            <a:off x="1" y="-7701"/>
            <a:ext cx="2290724" cy="5155501"/>
          </a:xfrm>
          <a:custGeom>
            <a:rect b="b" l="l" r="r" t="t"/>
            <a:pathLst>
              <a:path extrusionOk="0" h="3907" w="2332">
                <a:moveTo>
                  <a:pt x="1462" y="0"/>
                </a:moveTo>
                <a:lnTo>
                  <a:pt x="2332" y="0"/>
                </a:lnTo>
                <a:lnTo>
                  <a:pt x="2332" y="3907"/>
                </a:lnTo>
                <a:lnTo>
                  <a:pt x="0" y="2595"/>
                </a:lnTo>
                <a:lnTo>
                  <a:pt x="1462" y="0"/>
                </a:lnTo>
                <a:close/>
              </a:path>
            </a:pathLst>
          </a:custGeom>
          <a:solidFill>
            <a:srgbClr val="002B41"/>
          </a:solidFill>
          <a:ln>
            <a:noFill/>
          </a:ln>
          <a:effectLst>
            <a:outerShdw blurRad="254000" rotWithShape="0" algn="tl" dir="2700000" dist="1270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500">
              <a:solidFill>
                <a:srgbClr val="00183C"/>
              </a:solidFill>
              <a:latin typeface="Calibri"/>
              <a:ea typeface="Calibri"/>
              <a:cs typeface="Calibri"/>
              <a:sym typeface="Calibri"/>
            </a:endParaRPr>
          </a:p>
        </p:txBody>
      </p:sp>
      <p:sp>
        <p:nvSpPr>
          <p:cNvPr id="257" name="Google Shape;257;p34"/>
          <p:cNvSpPr/>
          <p:nvPr/>
        </p:nvSpPr>
        <p:spPr>
          <a:xfrm>
            <a:off x="3004001" y="1528750"/>
            <a:ext cx="5231384" cy="2821009"/>
          </a:xfrm>
          <a:custGeom>
            <a:rect b="b" l="l" r="r" t="t"/>
            <a:pathLst>
              <a:path extrusionOk="0" h="4801718" w="9019628">
                <a:moveTo>
                  <a:pt x="0" y="0"/>
                </a:moveTo>
                <a:lnTo>
                  <a:pt x="9019628" y="0"/>
                </a:lnTo>
                <a:lnTo>
                  <a:pt x="9019628" y="4801718"/>
                </a:lnTo>
                <a:lnTo>
                  <a:pt x="0" y="4801718"/>
                </a:lnTo>
                <a:lnTo>
                  <a:pt x="0" y="0"/>
                </a:lnTo>
                <a:close/>
              </a:path>
            </a:pathLst>
          </a:custGeom>
          <a:blipFill rotWithShape="1">
            <a:blip r:embed="rId4">
              <a:alphaModFix/>
            </a:blip>
            <a:stretch>
              <a:fillRect b="0" l="-2239" r="-2049" t="-3519"/>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261" name="Shape 261"/>
        <p:cNvGrpSpPr/>
        <p:nvPr/>
      </p:nvGrpSpPr>
      <p:grpSpPr>
        <a:xfrm>
          <a:off x="0" y="0"/>
          <a:ext cx="0" cy="0"/>
          <a:chOff x="0" y="0"/>
          <a:chExt cx="0" cy="0"/>
        </a:xfrm>
      </p:grpSpPr>
      <p:sp>
        <p:nvSpPr>
          <p:cNvPr id="262" name="Google Shape;262;p35"/>
          <p:cNvSpPr/>
          <p:nvPr/>
        </p:nvSpPr>
        <p:spPr>
          <a:xfrm rot="10800000">
            <a:off x="7242624" y="-987352"/>
            <a:ext cx="2774053" cy="3003404"/>
          </a:xfrm>
          <a:custGeom>
            <a:rect b="b" l="l" r="r" t="t"/>
            <a:pathLst>
              <a:path extrusionOk="0" h="6006808" w="5548106">
                <a:moveTo>
                  <a:pt x="5548106" y="6006808"/>
                </a:moveTo>
                <a:lnTo>
                  <a:pt x="0" y="6006808"/>
                </a:lnTo>
                <a:lnTo>
                  <a:pt x="0" y="0"/>
                </a:lnTo>
                <a:lnTo>
                  <a:pt x="5548106" y="0"/>
                </a:lnTo>
                <a:lnTo>
                  <a:pt x="5548106" y="6006808"/>
                </a:lnTo>
                <a:close/>
              </a:path>
            </a:pathLst>
          </a:custGeom>
          <a:blipFill rotWithShape="1">
            <a:blip r:embed="rId3">
              <a:alphaModFix amt="28000"/>
            </a:blip>
            <a:stretch>
              <a:fillRect b="0" l="0" r="0" t="0"/>
            </a:stretch>
          </a:blipFill>
          <a:ln>
            <a:noFill/>
          </a:ln>
        </p:spPr>
      </p:sp>
      <p:sp>
        <p:nvSpPr>
          <p:cNvPr id="263" name="Google Shape;263;p35"/>
          <p:cNvSpPr/>
          <p:nvPr/>
        </p:nvSpPr>
        <p:spPr>
          <a:xfrm>
            <a:off x="-1213039" y="3416789"/>
            <a:ext cx="2774053" cy="3003404"/>
          </a:xfrm>
          <a:custGeom>
            <a:rect b="b" l="l" r="r" t="t"/>
            <a:pathLst>
              <a:path extrusionOk="0" h="6006808" w="5548106">
                <a:moveTo>
                  <a:pt x="0" y="0"/>
                </a:moveTo>
                <a:lnTo>
                  <a:pt x="5548106" y="0"/>
                </a:lnTo>
                <a:lnTo>
                  <a:pt x="5548106" y="6006808"/>
                </a:lnTo>
                <a:lnTo>
                  <a:pt x="0" y="6006808"/>
                </a:lnTo>
                <a:lnTo>
                  <a:pt x="0" y="0"/>
                </a:lnTo>
                <a:close/>
              </a:path>
            </a:pathLst>
          </a:custGeom>
          <a:blipFill rotWithShape="1">
            <a:blip r:embed="rId3">
              <a:alphaModFix amt="28000"/>
            </a:blip>
            <a:stretch>
              <a:fillRect b="0" l="0" r="0" t="0"/>
            </a:stretch>
          </a:blipFill>
          <a:ln>
            <a:noFill/>
          </a:ln>
        </p:spPr>
      </p:sp>
      <p:sp>
        <p:nvSpPr>
          <p:cNvPr id="264" name="Google Shape;264;p35"/>
          <p:cNvSpPr txBox="1"/>
          <p:nvPr/>
        </p:nvSpPr>
        <p:spPr>
          <a:xfrm>
            <a:off x="1465045" y="305399"/>
            <a:ext cx="6213900" cy="554100"/>
          </a:xfrm>
          <a:prstGeom prst="rect">
            <a:avLst/>
          </a:prstGeom>
          <a:noFill/>
          <a:ln>
            <a:noFill/>
          </a:ln>
        </p:spPr>
        <p:txBody>
          <a:bodyPr anchorCtr="0" anchor="t" bIns="0" lIns="0" spcFirstLastPara="1" rIns="0" wrap="square" tIns="0">
            <a:spAutoFit/>
          </a:bodyPr>
          <a:lstStyle/>
          <a:p>
            <a:pPr indent="0" lvl="0" marL="0" marR="0" rtl="0" algn="ctr">
              <a:lnSpc>
                <a:spcPct val="113990"/>
              </a:lnSpc>
              <a:spcBef>
                <a:spcPts val="0"/>
              </a:spcBef>
              <a:spcAft>
                <a:spcPts val="0"/>
              </a:spcAft>
              <a:buNone/>
            </a:pPr>
            <a:r>
              <a:rPr lang="en" sz="3600">
                <a:solidFill>
                  <a:schemeClr val="dk1"/>
                </a:solidFill>
              </a:rPr>
              <a:t>PARALLELIZATION</a:t>
            </a:r>
            <a:endParaRPr sz="3600">
              <a:solidFill>
                <a:schemeClr val="dk1"/>
              </a:solidFill>
            </a:endParaRPr>
          </a:p>
        </p:txBody>
      </p:sp>
      <p:sp>
        <p:nvSpPr>
          <p:cNvPr id="265" name="Google Shape;265;p35"/>
          <p:cNvSpPr txBox="1"/>
          <p:nvPr/>
        </p:nvSpPr>
        <p:spPr>
          <a:xfrm>
            <a:off x="2512874" y="1112338"/>
            <a:ext cx="5935800" cy="231000"/>
          </a:xfrm>
          <a:prstGeom prst="rect">
            <a:avLst/>
          </a:prstGeom>
          <a:noFill/>
          <a:ln>
            <a:noFill/>
          </a:ln>
        </p:spPr>
        <p:txBody>
          <a:bodyPr anchorCtr="0" anchor="t" bIns="0" lIns="0" spcFirstLastPara="1" rIns="0" wrap="square" tIns="0">
            <a:spAutoFit/>
          </a:bodyPr>
          <a:lstStyle/>
          <a:p>
            <a:pPr indent="0" lvl="0" marL="0" marR="0" rtl="0" algn="l">
              <a:lnSpc>
                <a:spcPct val="130013"/>
              </a:lnSpc>
              <a:spcBef>
                <a:spcPts val="0"/>
              </a:spcBef>
              <a:spcAft>
                <a:spcPts val="0"/>
              </a:spcAft>
              <a:buNone/>
            </a:pPr>
            <a:r>
              <a:rPr lang="en" sz="1500">
                <a:solidFill>
                  <a:schemeClr val="dk1"/>
                </a:solidFill>
                <a:latin typeface="Poppins"/>
                <a:ea typeface="Poppins"/>
                <a:cs typeface="Poppins"/>
                <a:sym typeface="Poppins"/>
              </a:rPr>
              <a:t>Dependence in between the index construction steps</a:t>
            </a:r>
            <a:endParaRPr sz="700">
              <a:solidFill>
                <a:schemeClr val="dk1"/>
              </a:solidFill>
            </a:endParaRPr>
          </a:p>
        </p:txBody>
      </p:sp>
      <p:sp>
        <p:nvSpPr>
          <p:cNvPr id="266" name="Google Shape;266;p35"/>
          <p:cNvSpPr txBox="1"/>
          <p:nvPr/>
        </p:nvSpPr>
        <p:spPr>
          <a:xfrm>
            <a:off x="2457170" y="1594375"/>
            <a:ext cx="6343800" cy="531000"/>
          </a:xfrm>
          <a:prstGeom prst="rect">
            <a:avLst/>
          </a:prstGeom>
          <a:noFill/>
          <a:ln>
            <a:noFill/>
          </a:ln>
        </p:spPr>
        <p:txBody>
          <a:bodyPr anchorCtr="0" anchor="t" bIns="0" lIns="0" spcFirstLastPara="1" rIns="0" wrap="square" tIns="0">
            <a:spAutoFit/>
          </a:bodyPr>
          <a:lstStyle/>
          <a:p>
            <a:pPr indent="0" lvl="0" marL="0" marR="0" rtl="0" algn="l">
              <a:lnSpc>
                <a:spcPct val="130013"/>
              </a:lnSpc>
              <a:spcBef>
                <a:spcPts val="0"/>
              </a:spcBef>
              <a:spcAft>
                <a:spcPts val="0"/>
              </a:spcAft>
              <a:buNone/>
            </a:pPr>
            <a:r>
              <a:rPr b="1" lang="en" sz="1500">
                <a:solidFill>
                  <a:schemeClr val="dk1"/>
                </a:solidFill>
                <a:latin typeface="Poppins"/>
                <a:ea typeface="Poppins"/>
                <a:cs typeface="Poppins"/>
                <a:sym typeface="Poppins"/>
              </a:rPr>
              <a:t>Dynamic Partitioning :  </a:t>
            </a:r>
            <a:r>
              <a:rPr lang="en" sz="1500">
                <a:solidFill>
                  <a:schemeClr val="dk1"/>
                </a:solidFill>
                <a:latin typeface="Poppins"/>
                <a:ea typeface="Poppins"/>
                <a:cs typeface="Poppins"/>
                <a:sym typeface="Poppins"/>
              </a:rPr>
              <a:t>Partitions JSON records into chunks such that no keywords or backslash sequences are cut.</a:t>
            </a:r>
            <a:endParaRPr sz="1500">
              <a:solidFill>
                <a:schemeClr val="dk1"/>
              </a:solidFill>
              <a:latin typeface="Poppins"/>
              <a:ea typeface="Poppins"/>
              <a:cs typeface="Poppins"/>
              <a:sym typeface="Poppins"/>
            </a:endParaRPr>
          </a:p>
        </p:txBody>
      </p:sp>
      <p:sp>
        <p:nvSpPr>
          <p:cNvPr id="267" name="Google Shape;267;p35"/>
          <p:cNvSpPr txBox="1"/>
          <p:nvPr/>
        </p:nvSpPr>
        <p:spPr>
          <a:xfrm>
            <a:off x="2439625" y="2860243"/>
            <a:ext cx="6490200" cy="531000"/>
          </a:xfrm>
          <a:prstGeom prst="rect">
            <a:avLst/>
          </a:prstGeom>
          <a:noFill/>
          <a:ln>
            <a:noFill/>
          </a:ln>
        </p:spPr>
        <p:txBody>
          <a:bodyPr anchorCtr="0" anchor="t" bIns="0" lIns="0" spcFirstLastPara="1" rIns="0" wrap="square" tIns="0">
            <a:spAutoFit/>
          </a:bodyPr>
          <a:lstStyle/>
          <a:p>
            <a:pPr indent="0" lvl="0" marL="0" marR="0" rtl="0" algn="l">
              <a:lnSpc>
                <a:spcPct val="130013"/>
              </a:lnSpc>
              <a:spcBef>
                <a:spcPts val="0"/>
              </a:spcBef>
              <a:spcAft>
                <a:spcPts val="0"/>
              </a:spcAft>
              <a:buNone/>
            </a:pPr>
            <a:r>
              <a:rPr b="1" lang="en" sz="1500">
                <a:solidFill>
                  <a:schemeClr val="dk1"/>
                </a:solidFill>
                <a:latin typeface="Poppins"/>
                <a:ea typeface="Poppins"/>
                <a:cs typeface="Poppins"/>
                <a:sym typeface="Poppins"/>
              </a:rPr>
              <a:t>Speculation:  </a:t>
            </a:r>
            <a:r>
              <a:rPr lang="en" sz="1500">
                <a:solidFill>
                  <a:schemeClr val="dk1"/>
                </a:solidFill>
                <a:latin typeface="Poppins"/>
                <a:ea typeface="Poppins"/>
                <a:cs typeface="Poppins"/>
                <a:sym typeface="Poppins"/>
              </a:rPr>
              <a:t>If not clear, speculates it is outside and revalidates using prior chunks. If invalid, fixed by flipping the string mask bit.</a:t>
            </a:r>
            <a:endParaRPr sz="1500">
              <a:solidFill>
                <a:schemeClr val="dk1"/>
              </a:solidFill>
              <a:latin typeface="Poppins"/>
              <a:ea typeface="Poppins"/>
              <a:cs typeface="Poppins"/>
              <a:sym typeface="Poppins"/>
            </a:endParaRPr>
          </a:p>
        </p:txBody>
      </p:sp>
      <p:sp>
        <p:nvSpPr>
          <p:cNvPr id="268" name="Google Shape;268;p35"/>
          <p:cNvSpPr txBox="1"/>
          <p:nvPr/>
        </p:nvSpPr>
        <p:spPr>
          <a:xfrm>
            <a:off x="2439625" y="3550450"/>
            <a:ext cx="6490200" cy="1131300"/>
          </a:xfrm>
          <a:prstGeom prst="rect">
            <a:avLst/>
          </a:prstGeom>
          <a:noFill/>
          <a:ln>
            <a:noFill/>
          </a:ln>
        </p:spPr>
        <p:txBody>
          <a:bodyPr anchorCtr="0" anchor="t" bIns="0" lIns="0" spcFirstLastPara="1" rIns="0" wrap="square" tIns="0">
            <a:spAutoFit/>
          </a:bodyPr>
          <a:lstStyle/>
          <a:p>
            <a:pPr indent="0" lvl="0" marL="0" marR="0" rtl="0" algn="l">
              <a:lnSpc>
                <a:spcPct val="130013"/>
              </a:lnSpc>
              <a:spcBef>
                <a:spcPts val="0"/>
              </a:spcBef>
              <a:spcAft>
                <a:spcPts val="0"/>
              </a:spcAft>
              <a:buNone/>
            </a:pPr>
            <a:r>
              <a:rPr b="1" lang="en" sz="1500">
                <a:solidFill>
                  <a:schemeClr val="dk1"/>
                </a:solidFill>
                <a:latin typeface="Poppins"/>
                <a:ea typeface="Poppins"/>
                <a:cs typeface="Poppins"/>
                <a:sym typeface="Poppins"/>
              </a:rPr>
              <a:t>Index Generation and Merging</a:t>
            </a:r>
            <a:r>
              <a:rPr b="1" lang="en" sz="1500">
                <a:solidFill>
                  <a:schemeClr val="dk1"/>
                </a:solidFill>
                <a:latin typeface="Poppins"/>
                <a:ea typeface="Poppins"/>
                <a:cs typeface="Poppins"/>
                <a:sym typeface="Poppins"/>
              </a:rPr>
              <a:t>:  </a:t>
            </a:r>
            <a:r>
              <a:rPr lang="en" sz="1500">
                <a:solidFill>
                  <a:schemeClr val="dk1"/>
                </a:solidFill>
                <a:latin typeface="Poppins"/>
                <a:ea typeface="Poppins"/>
                <a:cs typeface="Poppins"/>
                <a:sym typeface="Poppins"/>
              </a:rPr>
              <a:t>Indices for each chunks are </a:t>
            </a:r>
            <a:r>
              <a:rPr lang="en" sz="1500">
                <a:solidFill>
                  <a:schemeClr val="dk1"/>
                </a:solidFill>
                <a:latin typeface="Poppins"/>
                <a:ea typeface="Poppins"/>
                <a:cs typeface="Poppins"/>
                <a:sym typeface="Poppins"/>
              </a:rPr>
              <a:t>calculated. A level counter is maintained and increased/decreased on encountering brackets.</a:t>
            </a:r>
            <a:r>
              <a:rPr lang="en" sz="1500">
                <a:solidFill>
                  <a:schemeClr val="dk1"/>
                </a:solidFill>
                <a:latin typeface="Poppins"/>
                <a:ea typeface="Poppins"/>
                <a:cs typeface="Poppins"/>
                <a:sym typeface="Poppins"/>
              </a:rPr>
              <a:t> On merge, level is adjusted using the offset provided by previous chunk</a:t>
            </a:r>
            <a:r>
              <a:rPr lang="en" sz="1500">
                <a:solidFill>
                  <a:schemeClr val="dk1"/>
                </a:solidFill>
                <a:latin typeface="Poppins"/>
                <a:ea typeface="Poppins"/>
                <a:cs typeface="Poppins"/>
                <a:sym typeface="Poppins"/>
              </a:rPr>
              <a:t>.</a:t>
            </a:r>
            <a:endParaRPr sz="1500">
              <a:solidFill>
                <a:schemeClr val="dk1"/>
              </a:solidFill>
              <a:latin typeface="Poppins"/>
              <a:ea typeface="Poppins"/>
              <a:cs typeface="Poppins"/>
              <a:sym typeface="Poppins"/>
            </a:endParaRPr>
          </a:p>
        </p:txBody>
      </p:sp>
      <p:sp>
        <p:nvSpPr>
          <p:cNvPr id="269" name="Google Shape;269;p35"/>
          <p:cNvSpPr/>
          <p:nvPr/>
        </p:nvSpPr>
        <p:spPr>
          <a:xfrm rot="10800000">
            <a:off x="1" y="-7701"/>
            <a:ext cx="2290724" cy="5155501"/>
          </a:xfrm>
          <a:custGeom>
            <a:rect b="b" l="l" r="r" t="t"/>
            <a:pathLst>
              <a:path extrusionOk="0" h="3907" w="2332">
                <a:moveTo>
                  <a:pt x="1462" y="0"/>
                </a:moveTo>
                <a:lnTo>
                  <a:pt x="2332" y="0"/>
                </a:lnTo>
                <a:lnTo>
                  <a:pt x="2332" y="3907"/>
                </a:lnTo>
                <a:lnTo>
                  <a:pt x="0" y="2595"/>
                </a:lnTo>
                <a:lnTo>
                  <a:pt x="1462" y="0"/>
                </a:lnTo>
                <a:close/>
              </a:path>
            </a:pathLst>
          </a:custGeom>
          <a:solidFill>
            <a:srgbClr val="002B41"/>
          </a:solidFill>
          <a:ln>
            <a:noFill/>
          </a:ln>
          <a:effectLst>
            <a:outerShdw blurRad="254000" rotWithShape="0" algn="tl" dir="2700000" dist="1270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500">
              <a:solidFill>
                <a:srgbClr val="00183C"/>
              </a:solidFill>
              <a:latin typeface="Calibri"/>
              <a:ea typeface="Calibri"/>
              <a:cs typeface="Calibri"/>
              <a:sym typeface="Calibri"/>
            </a:endParaRPr>
          </a:p>
        </p:txBody>
      </p:sp>
      <p:sp>
        <p:nvSpPr>
          <p:cNvPr id="270" name="Google Shape;270;p35"/>
          <p:cNvSpPr txBox="1"/>
          <p:nvPr/>
        </p:nvSpPr>
        <p:spPr>
          <a:xfrm>
            <a:off x="2457187" y="2255850"/>
            <a:ext cx="6343800" cy="531000"/>
          </a:xfrm>
          <a:prstGeom prst="rect">
            <a:avLst/>
          </a:prstGeom>
          <a:noFill/>
          <a:ln>
            <a:noFill/>
          </a:ln>
        </p:spPr>
        <p:txBody>
          <a:bodyPr anchorCtr="0" anchor="t" bIns="0" lIns="0" spcFirstLastPara="1" rIns="0" wrap="square" tIns="0">
            <a:spAutoFit/>
          </a:bodyPr>
          <a:lstStyle/>
          <a:p>
            <a:pPr indent="0" lvl="0" marL="0" marR="0" rtl="0" algn="l">
              <a:lnSpc>
                <a:spcPct val="130013"/>
              </a:lnSpc>
              <a:spcBef>
                <a:spcPts val="0"/>
              </a:spcBef>
              <a:spcAft>
                <a:spcPts val="0"/>
              </a:spcAft>
              <a:buNone/>
            </a:pPr>
            <a:r>
              <a:rPr b="1" lang="en" sz="1500">
                <a:solidFill>
                  <a:schemeClr val="dk1"/>
                </a:solidFill>
                <a:latin typeface="Poppins"/>
                <a:ea typeface="Poppins"/>
                <a:cs typeface="Poppins"/>
                <a:sym typeface="Poppins"/>
              </a:rPr>
              <a:t>Context Inference</a:t>
            </a:r>
            <a:r>
              <a:rPr b="1" lang="en" sz="1500">
                <a:solidFill>
                  <a:schemeClr val="dk1"/>
                </a:solidFill>
                <a:latin typeface="Poppins"/>
                <a:ea typeface="Poppins"/>
                <a:cs typeface="Poppins"/>
                <a:sym typeface="Poppins"/>
              </a:rPr>
              <a:t> :  </a:t>
            </a:r>
            <a:r>
              <a:rPr lang="en" sz="1500">
                <a:solidFill>
                  <a:schemeClr val="dk1"/>
                </a:solidFill>
                <a:latin typeface="Poppins"/>
                <a:ea typeface="Poppins"/>
                <a:cs typeface="Poppins"/>
                <a:sym typeface="Poppins"/>
              </a:rPr>
              <a:t>Chunks are examined if they start inside or outside the string using hypotheses. On error, returns the opposite</a:t>
            </a:r>
            <a:r>
              <a:rPr lang="en" sz="1500">
                <a:solidFill>
                  <a:schemeClr val="dk1"/>
                </a:solidFill>
                <a:latin typeface="Poppins"/>
                <a:ea typeface="Poppins"/>
                <a:cs typeface="Poppins"/>
                <a:sym typeface="Poppins"/>
              </a:rPr>
              <a:t>.</a:t>
            </a:r>
            <a:endParaRPr sz="1500">
              <a:solidFill>
                <a:schemeClr val="dk1"/>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274" name="Shape 274"/>
        <p:cNvGrpSpPr/>
        <p:nvPr/>
      </p:nvGrpSpPr>
      <p:grpSpPr>
        <a:xfrm>
          <a:off x="0" y="0"/>
          <a:ext cx="0" cy="0"/>
          <a:chOff x="0" y="0"/>
          <a:chExt cx="0" cy="0"/>
        </a:xfrm>
      </p:grpSpPr>
      <p:sp>
        <p:nvSpPr>
          <p:cNvPr id="275" name="Google Shape;275;p36"/>
          <p:cNvSpPr/>
          <p:nvPr/>
        </p:nvSpPr>
        <p:spPr>
          <a:xfrm rot="10800000">
            <a:off x="7242624" y="-987352"/>
            <a:ext cx="2774053" cy="3003404"/>
          </a:xfrm>
          <a:custGeom>
            <a:rect b="b" l="l" r="r" t="t"/>
            <a:pathLst>
              <a:path extrusionOk="0" h="6006808" w="5548106">
                <a:moveTo>
                  <a:pt x="5548106" y="6006808"/>
                </a:moveTo>
                <a:lnTo>
                  <a:pt x="0" y="6006808"/>
                </a:lnTo>
                <a:lnTo>
                  <a:pt x="0" y="0"/>
                </a:lnTo>
                <a:lnTo>
                  <a:pt x="5548106" y="0"/>
                </a:lnTo>
                <a:lnTo>
                  <a:pt x="5548106" y="6006808"/>
                </a:lnTo>
                <a:close/>
              </a:path>
            </a:pathLst>
          </a:custGeom>
          <a:blipFill rotWithShape="1">
            <a:blip r:embed="rId3">
              <a:alphaModFix amt="28000"/>
            </a:blip>
            <a:stretch>
              <a:fillRect b="0" l="0" r="0" t="0"/>
            </a:stretch>
          </a:blipFill>
          <a:ln>
            <a:noFill/>
          </a:ln>
        </p:spPr>
      </p:sp>
      <p:sp>
        <p:nvSpPr>
          <p:cNvPr id="276" name="Google Shape;276;p36"/>
          <p:cNvSpPr/>
          <p:nvPr/>
        </p:nvSpPr>
        <p:spPr>
          <a:xfrm>
            <a:off x="-1213039" y="3416789"/>
            <a:ext cx="2774053" cy="3003404"/>
          </a:xfrm>
          <a:custGeom>
            <a:rect b="b" l="l" r="r" t="t"/>
            <a:pathLst>
              <a:path extrusionOk="0" h="6006808" w="5548106">
                <a:moveTo>
                  <a:pt x="0" y="0"/>
                </a:moveTo>
                <a:lnTo>
                  <a:pt x="5548106" y="0"/>
                </a:lnTo>
                <a:lnTo>
                  <a:pt x="5548106" y="6006808"/>
                </a:lnTo>
                <a:lnTo>
                  <a:pt x="0" y="6006808"/>
                </a:lnTo>
                <a:lnTo>
                  <a:pt x="0" y="0"/>
                </a:lnTo>
                <a:close/>
              </a:path>
            </a:pathLst>
          </a:custGeom>
          <a:blipFill rotWithShape="1">
            <a:blip r:embed="rId3">
              <a:alphaModFix amt="28000"/>
            </a:blip>
            <a:stretch>
              <a:fillRect b="0" l="0" r="0" t="0"/>
            </a:stretch>
          </a:blipFill>
          <a:ln>
            <a:noFill/>
          </a:ln>
        </p:spPr>
      </p:sp>
      <p:sp>
        <p:nvSpPr>
          <p:cNvPr id="277" name="Google Shape;277;p36"/>
          <p:cNvSpPr txBox="1"/>
          <p:nvPr/>
        </p:nvSpPr>
        <p:spPr>
          <a:xfrm>
            <a:off x="1465045" y="765749"/>
            <a:ext cx="6213900" cy="554100"/>
          </a:xfrm>
          <a:prstGeom prst="rect">
            <a:avLst/>
          </a:prstGeom>
          <a:noFill/>
          <a:ln>
            <a:noFill/>
          </a:ln>
        </p:spPr>
        <p:txBody>
          <a:bodyPr anchorCtr="0" anchor="t" bIns="0" lIns="0" spcFirstLastPara="1" rIns="0" wrap="square" tIns="0">
            <a:spAutoFit/>
          </a:bodyPr>
          <a:lstStyle/>
          <a:p>
            <a:pPr indent="0" lvl="0" marL="0" marR="0" rtl="0" algn="ctr">
              <a:lnSpc>
                <a:spcPct val="113990"/>
              </a:lnSpc>
              <a:spcBef>
                <a:spcPts val="0"/>
              </a:spcBef>
              <a:spcAft>
                <a:spcPts val="0"/>
              </a:spcAft>
              <a:buNone/>
            </a:pPr>
            <a:r>
              <a:rPr lang="en" sz="3600">
                <a:solidFill>
                  <a:schemeClr val="dk1"/>
                </a:solidFill>
              </a:rPr>
              <a:t>LOCALITY OPTIMIZATION</a:t>
            </a:r>
            <a:endParaRPr sz="3600">
              <a:solidFill>
                <a:schemeClr val="dk1"/>
              </a:solidFill>
            </a:endParaRPr>
          </a:p>
        </p:txBody>
      </p:sp>
      <p:sp>
        <p:nvSpPr>
          <p:cNvPr id="278" name="Google Shape;278;p36"/>
          <p:cNvSpPr txBox="1"/>
          <p:nvPr/>
        </p:nvSpPr>
        <p:spPr>
          <a:xfrm>
            <a:off x="5248674" y="1881750"/>
            <a:ext cx="3468300" cy="831300"/>
          </a:xfrm>
          <a:prstGeom prst="rect">
            <a:avLst/>
          </a:prstGeom>
          <a:noFill/>
          <a:ln>
            <a:noFill/>
          </a:ln>
        </p:spPr>
        <p:txBody>
          <a:bodyPr anchorCtr="0" anchor="t" bIns="0" lIns="0" spcFirstLastPara="1" rIns="0" wrap="square" tIns="0">
            <a:spAutoFit/>
          </a:bodyPr>
          <a:lstStyle/>
          <a:p>
            <a:pPr indent="0" lvl="0" marL="0" marR="0" rtl="0" algn="ctr">
              <a:lnSpc>
                <a:spcPct val="130013"/>
              </a:lnSpc>
              <a:spcBef>
                <a:spcPts val="0"/>
              </a:spcBef>
              <a:spcAft>
                <a:spcPts val="0"/>
              </a:spcAft>
              <a:buNone/>
            </a:pPr>
            <a:r>
              <a:rPr lang="en" sz="1500">
                <a:solidFill>
                  <a:schemeClr val="dk1"/>
                </a:solidFill>
                <a:latin typeface="Poppins"/>
                <a:ea typeface="Poppins"/>
                <a:cs typeface="Poppins"/>
                <a:sym typeface="Poppins"/>
              </a:rPr>
              <a:t>Step-by step index construction in </a:t>
            </a:r>
            <a:r>
              <a:rPr lang="en" sz="1500">
                <a:solidFill>
                  <a:schemeClr val="dk1"/>
                </a:solidFill>
                <a:latin typeface="Poppins"/>
                <a:ea typeface="Poppins"/>
                <a:cs typeface="Poppins"/>
                <a:sym typeface="Poppins"/>
              </a:rPr>
              <a:t>entirety</a:t>
            </a:r>
            <a:r>
              <a:rPr lang="en" sz="1500">
                <a:solidFill>
                  <a:schemeClr val="dk1"/>
                </a:solidFill>
                <a:latin typeface="Poppins"/>
                <a:ea typeface="Poppins"/>
                <a:cs typeface="Poppins"/>
                <a:sym typeface="Poppins"/>
              </a:rPr>
              <a:t> can exceed cache capacities for large records </a:t>
            </a:r>
            <a:endParaRPr sz="700">
              <a:solidFill>
                <a:schemeClr val="dk1"/>
              </a:solidFill>
            </a:endParaRPr>
          </a:p>
        </p:txBody>
      </p:sp>
      <p:sp>
        <p:nvSpPr>
          <p:cNvPr id="279" name="Google Shape;279;p36"/>
          <p:cNvSpPr txBox="1"/>
          <p:nvPr/>
        </p:nvSpPr>
        <p:spPr>
          <a:xfrm>
            <a:off x="5371134" y="3108950"/>
            <a:ext cx="3468300" cy="1131300"/>
          </a:xfrm>
          <a:prstGeom prst="rect">
            <a:avLst/>
          </a:prstGeom>
          <a:noFill/>
          <a:ln>
            <a:noFill/>
          </a:ln>
        </p:spPr>
        <p:txBody>
          <a:bodyPr anchorCtr="0" anchor="t" bIns="0" lIns="0" spcFirstLastPara="1" rIns="0" wrap="square" tIns="0">
            <a:spAutoFit/>
          </a:bodyPr>
          <a:lstStyle/>
          <a:p>
            <a:pPr indent="0" lvl="0" marL="0" marR="0" rtl="0" algn="ctr">
              <a:lnSpc>
                <a:spcPct val="130013"/>
              </a:lnSpc>
              <a:spcBef>
                <a:spcPts val="0"/>
              </a:spcBef>
              <a:spcAft>
                <a:spcPts val="0"/>
              </a:spcAft>
              <a:buNone/>
            </a:pPr>
            <a:r>
              <a:rPr lang="en" sz="1500">
                <a:solidFill>
                  <a:schemeClr val="dk1"/>
                </a:solidFill>
                <a:latin typeface="Poppins"/>
                <a:ea typeface="Poppins"/>
                <a:cs typeface="Poppins"/>
                <a:sym typeface="Poppins"/>
              </a:rPr>
              <a:t>If implemented word-by-word, bitmaps are generated and consumed incrementally with less memory overhead </a:t>
            </a:r>
            <a:endParaRPr sz="700">
              <a:solidFill>
                <a:schemeClr val="dk1"/>
              </a:solidFill>
            </a:endParaRPr>
          </a:p>
        </p:txBody>
      </p:sp>
      <p:sp>
        <p:nvSpPr>
          <p:cNvPr id="280" name="Google Shape;280;p36"/>
          <p:cNvSpPr/>
          <p:nvPr/>
        </p:nvSpPr>
        <p:spPr>
          <a:xfrm rot="10800000">
            <a:off x="1" y="-7701"/>
            <a:ext cx="2290724" cy="5155501"/>
          </a:xfrm>
          <a:custGeom>
            <a:rect b="b" l="l" r="r" t="t"/>
            <a:pathLst>
              <a:path extrusionOk="0" h="3907" w="2332">
                <a:moveTo>
                  <a:pt x="1462" y="0"/>
                </a:moveTo>
                <a:lnTo>
                  <a:pt x="2332" y="0"/>
                </a:lnTo>
                <a:lnTo>
                  <a:pt x="2332" y="3907"/>
                </a:lnTo>
                <a:lnTo>
                  <a:pt x="0" y="2595"/>
                </a:lnTo>
                <a:lnTo>
                  <a:pt x="1462" y="0"/>
                </a:lnTo>
                <a:close/>
              </a:path>
            </a:pathLst>
          </a:custGeom>
          <a:solidFill>
            <a:srgbClr val="002B41"/>
          </a:solidFill>
          <a:ln>
            <a:noFill/>
          </a:ln>
          <a:effectLst>
            <a:outerShdw blurRad="254000" rotWithShape="0" algn="tl" dir="2700000" dist="1270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500">
              <a:solidFill>
                <a:srgbClr val="00183C"/>
              </a:solidFill>
              <a:latin typeface="Calibri"/>
              <a:ea typeface="Calibri"/>
              <a:cs typeface="Calibri"/>
              <a:sym typeface="Calibri"/>
            </a:endParaRPr>
          </a:p>
        </p:txBody>
      </p:sp>
      <p:pic>
        <p:nvPicPr>
          <p:cNvPr id="281" name="Google Shape;281;p36"/>
          <p:cNvPicPr preferRelativeResize="0"/>
          <p:nvPr/>
        </p:nvPicPr>
        <p:blipFill>
          <a:blip r:embed="rId4">
            <a:alphaModFix/>
          </a:blip>
          <a:stretch>
            <a:fillRect/>
          </a:stretch>
        </p:blipFill>
        <p:spPr>
          <a:xfrm>
            <a:off x="429000" y="2016050"/>
            <a:ext cx="4639750" cy="2469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285" name="Shape 285"/>
        <p:cNvGrpSpPr/>
        <p:nvPr/>
      </p:nvGrpSpPr>
      <p:grpSpPr>
        <a:xfrm>
          <a:off x="0" y="0"/>
          <a:ext cx="0" cy="0"/>
          <a:chOff x="0" y="0"/>
          <a:chExt cx="0" cy="0"/>
        </a:xfrm>
      </p:grpSpPr>
      <p:sp>
        <p:nvSpPr>
          <p:cNvPr id="286" name="Google Shape;286;p37"/>
          <p:cNvSpPr/>
          <p:nvPr/>
        </p:nvSpPr>
        <p:spPr>
          <a:xfrm rot="10800000">
            <a:off x="7242624" y="-987352"/>
            <a:ext cx="2774053" cy="3003404"/>
          </a:xfrm>
          <a:custGeom>
            <a:rect b="b" l="l" r="r" t="t"/>
            <a:pathLst>
              <a:path extrusionOk="0" h="6006808" w="5548106">
                <a:moveTo>
                  <a:pt x="5548106" y="6006808"/>
                </a:moveTo>
                <a:lnTo>
                  <a:pt x="0" y="6006808"/>
                </a:lnTo>
                <a:lnTo>
                  <a:pt x="0" y="0"/>
                </a:lnTo>
                <a:lnTo>
                  <a:pt x="5548106" y="0"/>
                </a:lnTo>
                <a:lnTo>
                  <a:pt x="5548106" y="6006808"/>
                </a:lnTo>
                <a:close/>
              </a:path>
            </a:pathLst>
          </a:custGeom>
          <a:blipFill rotWithShape="1">
            <a:blip r:embed="rId3">
              <a:alphaModFix amt="28000"/>
            </a:blip>
            <a:stretch>
              <a:fillRect b="0" l="0" r="0" t="0"/>
            </a:stretch>
          </a:blipFill>
          <a:ln>
            <a:noFill/>
          </a:ln>
        </p:spPr>
      </p:sp>
      <p:sp>
        <p:nvSpPr>
          <p:cNvPr id="287" name="Google Shape;287;p37"/>
          <p:cNvSpPr/>
          <p:nvPr/>
        </p:nvSpPr>
        <p:spPr>
          <a:xfrm>
            <a:off x="-1213039" y="3416789"/>
            <a:ext cx="2774053" cy="3003404"/>
          </a:xfrm>
          <a:custGeom>
            <a:rect b="b" l="l" r="r" t="t"/>
            <a:pathLst>
              <a:path extrusionOk="0" h="6006808" w="5548106">
                <a:moveTo>
                  <a:pt x="0" y="0"/>
                </a:moveTo>
                <a:lnTo>
                  <a:pt x="5548106" y="0"/>
                </a:lnTo>
                <a:lnTo>
                  <a:pt x="5548106" y="6006808"/>
                </a:lnTo>
                <a:lnTo>
                  <a:pt x="0" y="6006808"/>
                </a:lnTo>
                <a:lnTo>
                  <a:pt x="0" y="0"/>
                </a:lnTo>
                <a:close/>
              </a:path>
            </a:pathLst>
          </a:custGeom>
          <a:blipFill rotWithShape="1">
            <a:blip r:embed="rId3">
              <a:alphaModFix amt="28000"/>
            </a:blip>
            <a:stretch>
              <a:fillRect b="0" l="0" r="0" t="0"/>
            </a:stretch>
          </a:blipFill>
          <a:ln>
            <a:noFill/>
          </a:ln>
        </p:spPr>
      </p:sp>
      <p:sp>
        <p:nvSpPr>
          <p:cNvPr id="288" name="Google Shape;288;p37"/>
          <p:cNvSpPr txBox="1"/>
          <p:nvPr/>
        </p:nvSpPr>
        <p:spPr>
          <a:xfrm>
            <a:off x="1561020" y="430006"/>
            <a:ext cx="6213900" cy="554100"/>
          </a:xfrm>
          <a:prstGeom prst="rect">
            <a:avLst/>
          </a:prstGeom>
          <a:noFill/>
          <a:ln>
            <a:noFill/>
          </a:ln>
        </p:spPr>
        <p:txBody>
          <a:bodyPr anchorCtr="0" anchor="t" bIns="0" lIns="0" spcFirstLastPara="1" rIns="0" wrap="square" tIns="0">
            <a:spAutoFit/>
          </a:bodyPr>
          <a:lstStyle/>
          <a:p>
            <a:pPr indent="0" lvl="0" marL="0" marR="0" rtl="0" algn="l">
              <a:lnSpc>
                <a:spcPct val="113990"/>
              </a:lnSpc>
              <a:spcBef>
                <a:spcPts val="0"/>
              </a:spcBef>
              <a:spcAft>
                <a:spcPts val="0"/>
              </a:spcAft>
              <a:buNone/>
            </a:pPr>
            <a:r>
              <a:rPr b="0" i="0" lang="en" sz="3600" u="none" cap="none" strike="noStrike">
                <a:solidFill>
                  <a:schemeClr val="dk1"/>
                </a:solidFill>
                <a:latin typeface="Arial"/>
                <a:ea typeface="Arial"/>
                <a:cs typeface="Arial"/>
                <a:sym typeface="Arial"/>
              </a:rPr>
              <a:t>EVALUATION</a:t>
            </a:r>
            <a:endParaRPr sz="700">
              <a:solidFill>
                <a:schemeClr val="dk1"/>
              </a:solidFill>
            </a:endParaRPr>
          </a:p>
        </p:txBody>
      </p:sp>
      <p:sp>
        <p:nvSpPr>
          <p:cNvPr id="289" name="Google Shape;289;p37"/>
          <p:cNvSpPr txBox="1"/>
          <p:nvPr/>
        </p:nvSpPr>
        <p:spPr>
          <a:xfrm>
            <a:off x="4388225" y="1503175"/>
            <a:ext cx="4498200" cy="1336200"/>
          </a:xfrm>
          <a:prstGeom prst="rect">
            <a:avLst/>
          </a:prstGeom>
          <a:noFill/>
          <a:ln>
            <a:noFill/>
          </a:ln>
        </p:spPr>
        <p:txBody>
          <a:bodyPr anchorCtr="0" anchor="t" bIns="0" lIns="0" spcFirstLastPara="1" rIns="0" wrap="square" tIns="0">
            <a:spAutoFit/>
          </a:bodyPr>
          <a:lstStyle/>
          <a:p>
            <a:pPr indent="0" lvl="0" marL="0" marR="0" rtl="0" algn="r">
              <a:lnSpc>
                <a:spcPct val="130000"/>
              </a:lnSpc>
              <a:spcBef>
                <a:spcPts val="0"/>
              </a:spcBef>
              <a:spcAft>
                <a:spcPts val="0"/>
              </a:spcAft>
              <a:buNone/>
            </a:pPr>
            <a:r>
              <a:rPr b="0" i="0" lang="en" sz="1400" u="none" cap="none" strike="noStrike">
                <a:solidFill>
                  <a:schemeClr val="dk1"/>
                </a:solidFill>
                <a:latin typeface="Poppins"/>
                <a:ea typeface="Poppins"/>
                <a:cs typeface="Poppins"/>
                <a:sym typeface="Poppins"/>
              </a:rPr>
              <a:t>Best Buy (BB) </a:t>
            </a:r>
            <a:endParaRPr sz="600">
              <a:solidFill>
                <a:schemeClr val="dk1"/>
              </a:solidFill>
            </a:endParaRPr>
          </a:p>
          <a:p>
            <a:pPr indent="0" lvl="0" marL="0" marR="0" rtl="0" algn="r">
              <a:lnSpc>
                <a:spcPct val="130000"/>
              </a:lnSpc>
              <a:spcBef>
                <a:spcPts val="0"/>
              </a:spcBef>
              <a:spcAft>
                <a:spcPts val="0"/>
              </a:spcAft>
              <a:buNone/>
            </a:pPr>
            <a:r>
              <a:rPr b="0" i="0" lang="en" sz="1400" u="none" cap="none" strike="noStrike">
                <a:solidFill>
                  <a:schemeClr val="dk1"/>
                </a:solidFill>
                <a:latin typeface="Poppins"/>
                <a:ea typeface="Poppins"/>
                <a:cs typeface="Poppins"/>
                <a:sym typeface="Poppins"/>
              </a:rPr>
              <a:t>Twitter tweets (TT) Google Maps Directions (GMD)</a:t>
            </a:r>
            <a:endParaRPr sz="600">
              <a:solidFill>
                <a:schemeClr val="dk1"/>
              </a:solidFill>
            </a:endParaRPr>
          </a:p>
          <a:p>
            <a:pPr indent="0" lvl="0" marL="0" marR="0" rtl="0" algn="r">
              <a:lnSpc>
                <a:spcPct val="130000"/>
              </a:lnSpc>
              <a:spcBef>
                <a:spcPts val="0"/>
              </a:spcBef>
              <a:spcAft>
                <a:spcPts val="0"/>
              </a:spcAft>
              <a:buNone/>
            </a:pPr>
            <a:r>
              <a:rPr b="0" i="0" lang="en" sz="1400" u="none" cap="none" strike="noStrike">
                <a:solidFill>
                  <a:schemeClr val="dk1"/>
                </a:solidFill>
                <a:latin typeface="Poppins"/>
                <a:ea typeface="Poppins"/>
                <a:cs typeface="Poppins"/>
                <a:sym typeface="Poppins"/>
              </a:rPr>
              <a:t>National Statistics Postcode Lookup (NSPL) </a:t>
            </a:r>
            <a:endParaRPr sz="600">
              <a:solidFill>
                <a:schemeClr val="dk1"/>
              </a:solidFill>
            </a:endParaRPr>
          </a:p>
          <a:p>
            <a:pPr indent="0" lvl="0" marL="0" marR="0" rtl="0" algn="r">
              <a:lnSpc>
                <a:spcPct val="130000"/>
              </a:lnSpc>
              <a:spcBef>
                <a:spcPts val="0"/>
              </a:spcBef>
              <a:spcAft>
                <a:spcPts val="0"/>
              </a:spcAft>
              <a:buNone/>
            </a:pPr>
            <a:r>
              <a:rPr b="0" i="0" lang="en" sz="1400" u="none" cap="none" strike="noStrike">
                <a:solidFill>
                  <a:schemeClr val="dk1"/>
                </a:solidFill>
                <a:latin typeface="Poppins"/>
                <a:ea typeface="Poppins"/>
                <a:cs typeface="Poppins"/>
                <a:sym typeface="Poppins"/>
              </a:rPr>
              <a:t>Walmart (WM) </a:t>
            </a:r>
            <a:endParaRPr sz="600">
              <a:solidFill>
                <a:schemeClr val="dk1"/>
              </a:solidFill>
            </a:endParaRPr>
          </a:p>
          <a:p>
            <a:pPr indent="0" lvl="0" marL="0" marR="0" rtl="0" algn="r">
              <a:lnSpc>
                <a:spcPct val="130000"/>
              </a:lnSpc>
              <a:spcBef>
                <a:spcPts val="0"/>
              </a:spcBef>
              <a:spcAft>
                <a:spcPts val="0"/>
              </a:spcAft>
              <a:buNone/>
            </a:pPr>
            <a:r>
              <a:rPr b="0" i="0" lang="en" sz="1400" u="none" cap="none" strike="noStrike">
                <a:solidFill>
                  <a:schemeClr val="dk1"/>
                </a:solidFill>
                <a:latin typeface="Poppins"/>
                <a:ea typeface="Poppins"/>
                <a:cs typeface="Poppins"/>
                <a:sym typeface="Poppins"/>
              </a:rPr>
              <a:t>Wikipedia (WP)</a:t>
            </a:r>
            <a:endParaRPr sz="600">
              <a:solidFill>
                <a:schemeClr val="dk1"/>
              </a:solidFill>
            </a:endParaRPr>
          </a:p>
        </p:txBody>
      </p:sp>
      <p:sp>
        <p:nvSpPr>
          <p:cNvPr id="290" name="Google Shape;290;p37"/>
          <p:cNvSpPr txBox="1"/>
          <p:nvPr/>
        </p:nvSpPr>
        <p:spPr>
          <a:xfrm>
            <a:off x="1990050" y="3358450"/>
            <a:ext cx="3233100" cy="1336200"/>
          </a:xfrm>
          <a:prstGeom prst="rect">
            <a:avLst/>
          </a:prstGeom>
          <a:noFill/>
          <a:ln>
            <a:noFill/>
          </a:ln>
        </p:spPr>
        <p:txBody>
          <a:bodyPr anchorCtr="0" anchor="t" bIns="0" lIns="0" spcFirstLastPara="1" rIns="0" wrap="square" tIns="0">
            <a:noAutofit/>
          </a:bodyPr>
          <a:lstStyle/>
          <a:p>
            <a:pPr indent="0" lvl="0" marL="0" marR="0" rtl="0" algn="l">
              <a:lnSpc>
                <a:spcPct val="130029"/>
              </a:lnSpc>
              <a:spcBef>
                <a:spcPts val="0"/>
              </a:spcBef>
              <a:spcAft>
                <a:spcPts val="0"/>
              </a:spcAft>
              <a:buNone/>
            </a:pPr>
            <a:r>
              <a:rPr lang="en">
                <a:solidFill>
                  <a:schemeClr val="dk1"/>
                </a:solidFill>
                <a:latin typeface="Poppins"/>
                <a:ea typeface="Poppins"/>
                <a:cs typeface="Poppins"/>
                <a:sym typeface="Poppins"/>
              </a:rPr>
              <a:t>(in terms of index construction)</a:t>
            </a:r>
            <a:endParaRPr>
              <a:solidFill>
                <a:schemeClr val="dk1"/>
              </a:solidFill>
              <a:latin typeface="Poppins"/>
              <a:ea typeface="Poppins"/>
              <a:cs typeface="Poppins"/>
              <a:sym typeface="Poppins"/>
            </a:endParaRPr>
          </a:p>
          <a:p>
            <a:pPr indent="0" lvl="0" marL="0" marR="0" rtl="0" algn="l">
              <a:lnSpc>
                <a:spcPct val="130029"/>
              </a:lnSpc>
              <a:spcBef>
                <a:spcPts val="0"/>
              </a:spcBef>
              <a:spcAft>
                <a:spcPts val="0"/>
              </a:spcAft>
              <a:buNone/>
            </a:pPr>
            <a:r>
              <a:rPr b="0" i="0" lang="en" sz="1400" u="none" cap="none" strike="noStrike">
                <a:solidFill>
                  <a:schemeClr val="dk1"/>
                </a:solidFill>
                <a:latin typeface="Poppins"/>
                <a:ea typeface="Poppins"/>
                <a:cs typeface="Poppins"/>
                <a:sym typeface="Poppins"/>
              </a:rPr>
              <a:t>19X faster than RapidJSON </a:t>
            </a:r>
            <a:endParaRPr b="0" i="0" sz="1400" u="none" cap="none" strike="noStrike">
              <a:solidFill>
                <a:schemeClr val="dk1"/>
              </a:solidFill>
              <a:latin typeface="Poppins"/>
              <a:ea typeface="Poppins"/>
              <a:cs typeface="Poppins"/>
              <a:sym typeface="Poppins"/>
            </a:endParaRPr>
          </a:p>
          <a:p>
            <a:pPr indent="0" lvl="0" marL="0" marR="0" rtl="0" algn="l">
              <a:lnSpc>
                <a:spcPct val="130029"/>
              </a:lnSpc>
              <a:spcBef>
                <a:spcPts val="0"/>
              </a:spcBef>
              <a:spcAft>
                <a:spcPts val="0"/>
              </a:spcAft>
              <a:buNone/>
            </a:pPr>
            <a:r>
              <a:rPr b="0" i="0" lang="en" sz="1400" u="none" cap="none" strike="noStrike">
                <a:solidFill>
                  <a:schemeClr val="dk1"/>
                </a:solidFill>
                <a:latin typeface="Poppins"/>
                <a:ea typeface="Poppins"/>
                <a:cs typeface="Poppins"/>
                <a:sym typeface="Poppins"/>
              </a:rPr>
              <a:t>11.6X faster than Pikkr</a:t>
            </a:r>
            <a:endParaRPr sz="600">
              <a:solidFill>
                <a:schemeClr val="dk1"/>
              </a:solidFill>
            </a:endParaRPr>
          </a:p>
          <a:p>
            <a:pPr indent="0" lvl="0" marL="0" marR="0" rtl="0" algn="l">
              <a:lnSpc>
                <a:spcPct val="130029"/>
              </a:lnSpc>
              <a:spcBef>
                <a:spcPts val="0"/>
              </a:spcBef>
              <a:spcAft>
                <a:spcPts val="0"/>
              </a:spcAft>
              <a:buNone/>
            </a:pPr>
            <a:r>
              <a:rPr b="0" i="0" lang="en" sz="1400" u="none" cap="none" strike="noStrike">
                <a:solidFill>
                  <a:schemeClr val="dk1"/>
                </a:solidFill>
                <a:latin typeface="Poppins"/>
                <a:ea typeface="Poppins"/>
                <a:cs typeface="Poppins"/>
                <a:sym typeface="Poppins"/>
              </a:rPr>
              <a:t>9.8X faster than CMison </a:t>
            </a:r>
            <a:endParaRPr sz="600">
              <a:solidFill>
                <a:schemeClr val="dk1"/>
              </a:solidFill>
            </a:endParaRPr>
          </a:p>
          <a:p>
            <a:pPr indent="0" lvl="0" marL="0" marR="0" rtl="0" algn="l">
              <a:lnSpc>
                <a:spcPct val="130029"/>
              </a:lnSpc>
              <a:spcBef>
                <a:spcPts val="0"/>
              </a:spcBef>
              <a:spcAft>
                <a:spcPts val="0"/>
              </a:spcAft>
              <a:buNone/>
            </a:pPr>
            <a:r>
              <a:rPr b="0" i="0" lang="en" sz="1400" u="none" cap="none" strike="noStrike">
                <a:solidFill>
                  <a:schemeClr val="dk1"/>
                </a:solidFill>
                <a:latin typeface="Poppins"/>
                <a:ea typeface="Poppins"/>
                <a:cs typeface="Poppins"/>
                <a:sym typeface="Poppins"/>
              </a:rPr>
              <a:t>8.8X faster than Mison+</a:t>
            </a:r>
            <a:endParaRPr sz="600">
              <a:solidFill>
                <a:schemeClr val="dk1"/>
              </a:solidFill>
            </a:endParaRPr>
          </a:p>
          <a:p>
            <a:pPr indent="0" lvl="0" marL="0" marR="0" rtl="0" algn="l">
              <a:lnSpc>
                <a:spcPct val="130029"/>
              </a:lnSpc>
              <a:spcBef>
                <a:spcPts val="0"/>
              </a:spcBef>
              <a:spcAft>
                <a:spcPts val="0"/>
              </a:spcAft>
              <a:buNone/>
            </a:pPr>
            <a:r>
              <a:t/>
            </a:r>
            <a:endParaRPr b="0" i="0" sz="1400" u="none" cap="none" strike="noStrike">
              <a:solidFill>
                <a:schemeClr val="dk1"/>
              </a:solidFill>
              <a:latin typeface="Poppins"/>
              <a:ea typeface="Poppins"/>
              <a:cs typeface="Poppins"/>
              <a:sym typeface="Poppins"/>
            </a:endParaRPr>
          </a:p>
        </p:txBody>
      </p:sp>
      <p:sp>
        <p:nvSpPr>
          <p:cNvPr id="291" name="Google Shape;291;p37"/>
          <p:cNvSpPr txBox="1"/>
          <p:nvPr/>
        </p:nvSpPr>
        <p:spPr>
          <a:xfrm>
            <a:off x="5546822" y="1140407"/>
            <a:ext cx="3339600" cy="292500"/>
          </a:xfrm>
          <a:prstGeom prst="rect">
            <a:avLst/>
          </a:prstGeom>
          <a:noFill/>
          <a:ln>
            <a:noFill/>
          </a:ln>
        </p:spPr>
        <p:txBody>
          <a:bodyPr anchorCtr="0" anchor="t" bIns="0" lIns="0" spcFirstLastPara="1" rIns="0" wrap="square" tIns="0">
            <a:spAutoFit/>
          </a:bodyPr>
          <a:lstStyle/>
          <a:p>
            <a:pPr indent="0" lvl="0" marL="0" marR="0" rtl="0" algn="r">
              <a:lnSpc>
                <a:spcPct val="114003"/>
              </a:lnSpc>
              <a:spcBef>
                <a:spcPts val="0"/>
              </a:spcBef>
              <a:spcAft>
                <a:spcPts val="0"/>
              </a:spcAft>
              <a:buNone/>
            </a:pPr>
            <a:r>
              <a:rPr b="0" i="0" lang="en" sz="1900" u="none" cap="none" strike="noStrike">
                <a:solidFill>
                  <a:schemeClr val="dk1"/>
                </a:solidFill>
                <a:latin typeface="Poppins"/>
                <a:ea typeface="Poppins"/>
                <a:cs typeface="Poppins"/>
                <a:sym typeface="Poppins"/>
              </a:rPr>
              <a:t>DATASETS USED</a:t>
            </a:r>
            <a:endParaRPr sz="700">
              <a:solidFill>
                <a:schemeClr val="dk1"/>
              </a:solidFill>
            </a:endParaRPr>
          </a:p>
        </p:txBody>
      </p:sp>
      <p:sp>
        <p:nvSpPr>
          <p:cNvPr id="292" name="Google Shape;292;p37"/>
          <p:cNvSpPr txBox="1"/>
          <p:nvPr/>
        </p:nvSpPr>
        <p:spPr>
          <a:xfrm>
            <a:off x="1990041" y="2992563"/>
            <a:ext cx="3339600" cy="292500"/>
          </a:xfrm>
          <a:prstGeom prst="rect">
            <a:avLst/>
          </a:prstGeom>
          <a:noFill/>
          <a:ln>
            <a:noFill/>
          </a:ln>
        </p:spPr>
        <p:txBody>
          <a:bodyPr anchorCtr="0" anchor="t" bIns="0" lIns="0" spcFirstLastPara="1" rIns="0" wrap="square" tIns="0">
            <a:noAutofit/>
          </a:bodyPr>
          <a:lstStyle/>
          <a:p>
            <a:pPr indent="0" lvl="0" marL="0" marR="0" rtl="0" algn="l">
              <a:lnSpc>
                <a:spcPct val="114003"/>
              </a:lnSpc>
              <a:spcBef>
                <a:spcPts val="0"/>
              </a:spcBef>
              <a:spcAft>
                <a:spcPts val="0"/>
              </a:spcAft>
              <a:buNone/>
            </a:pPr>
            <a:r>
              <a:rPr b="0" i="0" lang="en" sz="1900" u="none" cap="none" strike="noStrike">
                <a:solidFill>
                  <a:schemeClr val="dk1"/>
                </a:solidFill>
                <a:latin typeface="Poppins"/>
                <a:ea typeface="Poppins"/>
                <a:cs typeface="Poppins"/>
                <a:sym typeface="Poppins"/>
              </a:rPr>
              <a:t>PERFORMANCE RESULTS</a:t>
            </a:r>
            <a:endParaRPr sz="1900">
              <a:solidFill>
                <a:schemeClr val="dk1"/>
              </a:solidFill>
              <a:latin typeface="Poppins"/>
              <a:ea typeface="Poppins"/>
              <a:cs typeface="Poppins"/>
              <a:sym typeface="Poppins"/>
            </a:endParaRPr>
          </a:p>
        </p:txBody>
      </p:sp>
      <p:sp>
        <p:nvSpPr>
          <p:cNvPr id="293" name="Google Shape;293;p37"/>
          <p:cNvSpPr/>
          <p:nvPr/>
        </p:nvSpPr>
        <p:spPr>
          <a:xfrm rot="10800000">
            <a:off x="1" y="-7701"/>
            <a:ext cx="2290724" cy="5155501"/>
          </a:xfrm>
          <a:custGeom>
            <a:rect b="b" l="l" r="r" t="t"/>
            <a:pathLst>
              <a:path extrusionOk="0" h="3907" w="2332">
                <a:moveTo>
                  <a:pt x="1462" y="0"/>
                </a:moveTo>
                <a:lnTo>
                  <a:pt x="2332" y="0"/>
                </a:lnTo>
                <a:lnTo>
                  <a:pt x="2332" y="3907"/>
                </a:lnTo>
                <a:lnTo>
                  <a:pt x="0" y="2595"/>
                </a:lnTo>
                <a:lnTo>
                  <a:pt x="1462" y="0"/>
                </a:lnTo>
                <a:close/>
              </a:path>
            </a:pathLst>
          </a:custGeom>
          <a:solidFill>
            <a:srgbClr val="002B41"/>
          </a:solidFill>
          <a:ln>
            <a:noFill/>
          </a:ln>
          <a:effectLst>
            <a:outerShdw blurRad="254000" rotWithShape="0" algn="tl" dir="2700000" dist="1270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500">
              <a:solidFill>
                <a:srgbClr val="00183C"/>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297" name="Shape 297"/>
        <p:cNvGrpSpPr/>
        <p:nvPr/>
      </p:nvGrpSpPr>
      <p:grpSpPr>
        <a:xfrm>
          <a:off x="0" y="0"/>
          <a:ext cx="0" cy="0"/>
          <a:chOff x="0" y="0"/>
          <a:chExt cx="0" cy="0"/>
        </a:xfrm>
      </p:grpSpPr>
      <p:sp>
        <p:nvSpPr>
          <p:cNvPr id="298" name="Google Shape;298;p38"/>
          <p:cNvSpPr/>
          <p:nvPr/>
        </p:nvSpPr>
        <p:spPr>
          <a:xfrm rot="10800000">
            <a:off x="7242624" y="-987352"/>
            <a:ext cx="2774053" cy="3003404"/>
          </a:xfrm>
          <a:custGeom>
            <a:rect b="b" l="l" r="r" t="t"/>
            <a:pathLst>
              <a:path extrusionOk="0" h="6006808" w="5548106">
                <a:moveTo>
                  <a:pt x="5548106" y="6006808"/>
                </a:moveTo>
                <a:lnTo>
                  <a:pt x="0" y="6006808"/>
                </a:lnTo>
                <a:lnTo>
                  <a:pt x="0" y="0"/>
                </a:lnTo>
                <a:lnTo>
                  <a:pt x="5548106" y="0"/>
                </a:lnTo>
                <a:lnTo>
                  <a:pt x="5548106" y="6006808"/>
                </a:lnTo>
                <a:close/>
              </a:path>
            </a:pathLst>
          </a:custGeom>
          <a:blipFill rotWithShape="1">
            <a:blip r:embed="rId3">
              <a:alphaModFix amt="28000"/>
            </a:blip>
            <a:stretch>
              <a:fillRect b="0" l="0" r="0" t="0"/>
            </a:stretch>
          </a:blipFill>
          <a:ln>
            <a:noFill/>
          </a:ln>
        </p:spPr>
      </p:sp>
      <p:sp>
        <p:nvSpPr>
          <p:cNvPr id="299" name="Google Shape;299;p38"/>
          <p:cNvSpPr/>
          <p:nvPr/>
        </p:nvSpPr>
        <p:spPr>
          <a:xfrm>
            <a:off x="-1387026" y="4243230"/>
            <a:ext cx="2774053" cy="3003404"/>
          </a:xfrm>
          <a:custGeom>
            <a:rect b="b" l="l" r="r" t="t"/>
            <a:pathLst>
              <a:path extrusionOk="0" h="6006808" w="5548106">
                <a:moveTo>
                  <a:pt x="0" y="0"/>
                </a:moveTo>
                <a:lnTo>
                  <a:pt x="5548106" y="0"/>
                </a:lnTo>
                <a:lnTo>
                  <a:pt x="5548106" y="6006808"/>
                </a:lnTo>
                <a:lnTo>
                  <a:pt x="0" y="6006808"/>
                </a:lnTo>
                <a:lnTo>
                  <a:pt x="0" y="0"/>
                </a:lnTo>
                <a:close/>
              </a:path>
            </a:pathLst>
          </a:custGeom>
          <a:blipFill rotWithShape="1">
            <a:blip r:embed="rId3">
              <a:alphaModFix amt="28000"/>
            </a:blip>
            <a:stretch>
              <a:fillRect b="0" l="0" r="0" t="0"/>
            </a:stretch>
          </a:blipFill>
          <a:ln>
            <a:noFill/>
          </a:ln>
        </p:spPr>
      </p:sp>
      <p:sp>
        <p:nvSpPr>
          <p:cNvPr id="300" name="Google Shape;300;p38"/>
          <p:cNvSpPr txBox="1"/>
          <p:nvPr/>
        </p:nvSpPr>
        <p:spPr>
          <a:xfrm>
            <a:off x="2485854" y="538163"/>
            <a:ext cx="4172400" cy="615600"/>
          </a:xfrm>
          <a:prstGeom prst="rect">
            <a:avLst/>
          </a:prstGeom>
          <a:noFill/>
          <a:ln>
            <a:noFill/>
          </a:ln>
        </p:spPr>
        <p:txBody>
          <a:bodyPr anchorCtr="0" anchor="t" bIns="0" lIns="0" spcFirstLastPara="1" rIns="0" wrap="square" tIns="0">
            <a:spAutoFit/>
          </a:bodyPr>
          <a:lstStyle/>
          <a:p>
            <a:pPr indent="0" lvl="0" marL="0" marR="0" rtl="0" algn="ctr">
              <a:lnSpc>
                <a:spcPct val="113994"/>
              </a:lnSpc>
              <a:spcBef>
                <a:spcPts val="0"/>
              </a:spcBef>
              <a:spcAft>
                <a:spcPts val="0"/>
              </a:spcAft>
              <a:buNone/>
            </a:pPr>
            <a:r>
              <a:rPr b="0" i="0" lang="en" sz="4000" u="none" cap="none" strike="noStrike">
                <a:solidFill>
                  <a:schemeClr val="dk1"/>
                </a:solidFill>
                <a:latin typeface="Arial"/>
                <a:ea typeface="Arial"/>
                <a:cs typeface="Arial"/>
                <a:sym typeface="Arial"/>
              </a:rPr>
              <a:t>RESULTS</a:t>
            </a:r>
            <a:endParaRPr sz="700">
              <a:solidFill>
                <a:schemeClr val="dk1"/>
              </a:solidFill>
            </a:endParaRPr>
          </a:p>
        </p:txBody>
      </p:sp>
      <p:sp>
        <p:nvSpPr>
          <p:cNvPr id="301" name="Google Shape;301;p38"/>
          <p:cNvSpPr txBox="1"/>
          <p:nvPr/>
        </p:nvSpPr>
        <p:spPr>
          <a:xfrm>
            <a:off x="1620500" y="4362974"/>
            <a:ext cx="6310500" cy="231000"/>
          </a:xfrm>
          <a:prstGeom prst="rect">
            <a:avLst/>
          </a:prstGeom>
          <a:noFill/>
          <a:ln>
            <a:noFill/>
          </a:ln>
        </p:spPr>
        <p:txBody>
          <a:bodyPr anchorCtr="0" anchor="t" bIns="0" lIns="0" spcFirstLastPara="1" rIns="0" wrap="square" tIns="0">
            <a:spAutoFit/>
          </a:bodyPr>
          <a:lstStyle/>
          <a:p>
            <a:pPr indent="0" lvl="0" marL="0" marR="0" rtl="0" algn="ctr">
              <a:lnSpc>
                <a:spcPct val="130013"/>
              </a:lnSpc>
              <a:spcBef>
                <a:spcPts val="0"/>
              </a:spcBef>
              <a:spcAft>
                <a:spcPts val="0"/>
              </a:spcAft>
              <a:buNone/>
            </a:pPr>
            <a:r>
              <a:rPr b="0" i="0" lang="en" sz="1500" u="none" cap="none" strike="noStrike">
                <a:solidFill>
                  <a:schemeClr val="dk1"/>
                </a:solidFill>
                <a:latin typeface="Poppins"/>
                <a:ea typeface="Poppins"/>
                <a:cs typeface="Poppins"/>
                <a:sym typeface="Poppins"/>
              </a:rPr>
              <a:t>Index Construction Time of Different Methods on Small JSON </a:t>
            </a:r>
            <a:endParaRPr sz="700">
              <a:solidFill>
                <a:schemeClr val="dk1"/>
              </a:solidFill>
            </a:endParaRPr>
          </a:p>
        </p:txBody>
      </p:sp>
      <p:sp>
        <p:nvSpPr>
          <p:cNvPr id="302" name="Google Shape;302;p38"/>
          <p:cNvSpPr/>
          <p:nvPr/>
        </p:nvSpPr>
        <p:spPr>
          <a:xfrm rot="10800000">
            <a:off x="1" y="-7701"/>
            <a:ext cx="2290724" cy="5155501"/>
          </a:xfrm>
          <a:custGeom>
            <a:rect b="b" l="l" r="r" t="t"/>
            <a:pathLst>
              <a:path extrusionOk="0" h="3907" w="2332">
                <a:moveTo>
                  <a:pt x="1462" y="0"/>
                </a:moveTo>
                <a:lnTo>
                  <a:pt x="2332" y="0"/>
                </a:lnTo>
                <a:lnTo>
                  <a:pt x="2332" y="3907"/>
                </a:lnTo>
                <a:lnTo>
                  <a:pt x="0" y="2595"/>
                </a:lnTo>
                <a:lnTo>
                  <a:pt x="1462" y="0"/>
                </a:lnTo>
                <a:close/>
              </a:path>
            </a:pathLst>
          </a:custGeom>
          <a:solidFill>
            <a:srgbClr val="002B41"/>
          </a:solidFill>
          <a:ln>
            <a:noFill/>
          </a:ln>
          <a:effectLst>
            <a:outerShdw blurRad="254000" rotWithShape="0" algn="tl" dir="2700000" dist="1270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500">
              <a:solidFill>
                <a:srgbClr val="00183C"/>
              </a:solidFill>
              <a:latin typeface="Calibri"/>
              <a:ea typeface="Calibri"/>
              <a:cs typeface="Calibri"/>
              <a:sym typeface="Calibri"/>
            </a:endParaRPr>
          </a:p>
        </p:txBody>
      </p:sp>
      <p:sp>
        <p:nvSpPr>
          <p:cNvPr id="303" name="Google Shape;303;p38"/>
          <p:cNvSpPr/>
          <p:nvPr/>
        </p:nvSpPr>
        <p:spPr>
          <a:xfrm>
            <a:off x="1805058" y="1653969"/>
            <a:ext cx="5941360" cy="2460190"/>
          </a:xfrm>
          <a:custGeom>
            <a:rect b="b" l="l" r="r" t="t"/>
            <a:pathLst>
              <a:path extrusionOk="0" h="4920381" w="11882720">
                <a:moveTo>
                  <a:pt x="0" y="0"/>
                </a:moveTo>
                <a:lnTo>
                  <a:pt x="11882720" y="0"/>
                </a:lnTo>
                <a:lnTo>
                  <a:pt x="11882720" y="4920381"/>
                </a:lnTo>
                <a:lnTo>
                  <a:pt x="0" y="4920381"/>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307" name="Shape 307"/>
        <p:cNvGrpSpPr/>
        <p:nvPr/>
      </p:nvGrpSpPr>
      <p:grpSpPr>
        <a:xfrm>
          <a:off x="0" y="0"/>
          <a:ext cx="0" cy="0"/>
          <a:chOff x="0" y="0"/>
          <a:chExt cx="0" cy="0"/>
        </a:xfrm>
      </p:grpSpPr>
      <p:sp>
        <p:nvSpPr>
          <p:cNvPr id="308" name="Google Shape;308;p39"/>
          <p:cNvSpPr/>
          <p:nvPr/>
        </p:nvSpPr>
        <p:spPr>
          <a:xfrm rot="10800000">
            <a:off x="7242624" y="-987352"/>
            <a:ext cx="2774053" cy="3003404"/>
          </a:xfrm>
          <a:custGeom>
            <a:rect b="b" l="l" r="r" t="t"/>
            <a:pathLst>
              <a:path extrusionOk="0" h="6006808" w="5548106">
                <a:moveTo>
                  <a:pt x="5548106" y="6006808"/>
                </a:moveTo>
                <a:lnTo>
                  <a:pt x="0" y="6006808"/>
                </a:lnTo>
                <a:lnTo>
                  <a:pt x="0" y="0"/>
                </a:lnTo>
                <a:lnTo>
                  <a:pt x="5548106" y="0"/>
                </a:lnTo>
                <a:lnTo>
                  <a:pt x="5548106" y="6006808"/>
                </a:lnTo>
                <a:close/>
              </a:path>
            </a:pathLst>
          </a:custGeom>
          <a:blipFill rotWithShape="1">
            <a:blip r:embed="rId3">
              <a:alphaModFix amt="28000"/>
            </a:blip>
            <a:stretch>
              <a:fillRect b="0" l="0" r="0" t="0"/>
            </a:stretch>
          </a:blipFill>
          <a:ln>
            <a:noFill/>
          </a:ln>
        </p:spPr>
      </p:sp>
      <p:sp>
        <p:nvSpPr>
          <p:cNvPr id="309" name="Google Shape;309;p39"/>
          <p:cNvSpPr/>
          <p:nvPr/>
        </p:nvSpPr>
        <p:spPr>
          <a:xfrm>
            <a:off x="-1387026" y="4243230"/>
            <a:ext cx="2774053" cy="3003404"/>
          </a:xfrm>
          <a:custGeom>
            <a:rect b="b" l="l" r="r" t="t"/>
            <a:pathLst>
              <a:path extrusionOk="0" h="6006808" w="5548106">
                <a:moveTo>
                  <a:pt x="0" y="0"/>
                </a:moveTo>
                <a:lnTo>
                  <a:pt x="5548106" y="0"/>
                </a:lnTo>
                <a:lnTo>
                  <a:pt x="5548106" y="6006808"/>
                </a:lnTo>
                <a:lnTo>
                  <a:pt x="0" y="6006808"/>
                </a:lnTo>
                <a:lnTo>
                  <a:pt x="0" y="0"/>
                </a:lnTo>
                <a:close/>
              </a:path>
            </a:pathLst>
          </a:custGeom>
          <a:blipFill rotWithShape="1">
            <a:blip r:embed="rId3">
              <a:alphaModFix amt="28000"/>
            </a:blip>
            <a:stretch>
              <a:fillRect b="0" l="0" r="0" t="0"/>
            </a:stretch>
          </a:blipFill>
          <a:ln>
            <a:noFill/>
          </a:ln>
        </p:spPr>
      </p:sp>
      <p:sp>
        <p:nvSpPr>
          <p:cNvPr id="310" name="Google Shape;310;p39"/>
          <p:cNvSpPr txBox="1"/>
          <p:nvPr/>
        </p:nvSpPr>
        <p:spPr>
          <a:xfrm>
            <a:off x="2573255" y="875680"/>
            <a:ext cx="3997500" cy="600300"/>
          </a:xfrm>
          <a:prstGeom prst="rect">
            <a:avLst/>
          </a:prstGeom>
          <a:noFill/>
          <a:ln>
            <a:noFill/>
          </a:ln>
        </p:spPr>
        <p:txBody>
          <a:bodyPr anchorCtr="0" anchor="t" bIns="0" lIns="0" spcFirstLastPara="1" rIns="0" wrap="square" tIns="0">
            <a:spAutoFit/>
          </a:bodyPr>
          <a:lstStyle/>
          <a:p>
            <a:pPr indent="0" lvl="0" marL="0" marR="0" rtl="0" algn="ctr">
              <a:lnSpc>
                <a:spcPct val="114024"/>
              </a:lnSpc>
              <a:spcBef>
                <a:spcPts val="0"/>
              </a:spcBef>
              <a:spcAft>
                <a:spcPts val="0"/>
              </a:spcAft>
              <a:buNone/>
            </a:pPr>
            <a:r>
              <a:rPr b="0" i="0" lang="en" sz="3900" u="none" cap="none" strike="noStrike">
                <a:solidFill>
                  <a:schemeClr val="dk1"/>
                </a:solidFill>
                <a:latin typeface="Arial"/>
                <a:ea typeface="Arial"/>
                <a:cs typeface="Arial"/>
                <a:sym typeface="Arial"/>
              </a:rPr>
              <a:t>RESULTS</a:t>
            </a:r>
            <a:endParaRPr sz="700">
              <a:solidFill>
                <a:schemeClr val="dk1"/>
              </a:solidFill>
            </a:endParaRPr>
          </a:p>
        </p:txBody>
      </p:sp>
      <p:sp>
        <p:nvSpPr>
          <p:cNvPr id="311" name="Google Shape;311;p39"/>
          <p:cNvSpPr txBox="1"/>
          <p:nvPr/>
        </p:nvSpPr>
        <p:spPr>
          <a:xfrm>
            <a:off x="1387025" y="4243218"/>
            <a:ext cx="6814200" cy="231000"/>
          </a:xfrm>
          <a:prstGeom prst="rect">
            <a:avLst/>
          </a:prstGeom>
          <a:noFill/>
          <a:ln>
            <a:noFill/>
          </a:ln>
        </p:spPr>
        <p:txBody>
          <a:bodyPr anchorCtr="0" anchor="t" bIns="0" lIns="0" spcFirstLastPara="1" rIns="0" wrap="square" tIns="0">
            <a:spAutoFit/>
          </a:bodyPr>
          <a:lstStyle/>
          <a:p>
            <a:pPr indent="0" lvl="0" marL="0" marR="0" rtl="0" algn="ctr">
              <a:lnSpc>
                <a:spcPct val="130013"/>
              </a:lnSpc>
              <a:spcBef>
                <a:spcPts val="0"/>
              </a:spcBef>
              <a:spcAft>
                <a:spcPts val="0"/>
              </a:spcAft>
              <a:buNone/>
            </a:pPr>
            <a:r>
              <a:rPr b="0" i="0" lang="en" sz="1500" u="none" cap="none" strike="noStrike">
                <a:solidFill>
                  <a:schemeClr val="dk1"/>
                </a:solidFill>
                <a:latin typeface="Poppins"/>
                <a:ea typeface="Poppins"/>
                <a:cs typeface="Poppins"/>
                <a:sym typeface="Poppins"/>
              </a:rPr>
              <a:t>Index Construction Time of Different Methods on Bulky JSON Records</a:t>
            </a:r>
            <a:endParaRPr sz="700">
              <a:solidFill>
                <a:schemeClr val="dk1"/>
              </a:solidFill>
            </a:endParaRPr>
          </a:p>
        </p:txBody>
      </p:sp>
      <p:sp>
        <p:nvSpPr>
          <p:cNvPr id="312" name="Google Shape;312;p39"/>
          <p:cNvSpPr/>
          <p:nvPr/>
        </p:nvSpPr>
        <p:spPr>
          <a:xfrm rot="10800000">
            <a:off x="1" y="-7701"/>
            <a:ext cx="2290724" cy="5155501"/>
          </a:xfrm>
          <a:custGeom>
            <a:rect b="b" l="l" r="r" t="t"/>
            <a:pathLst>
              <a:path extrusionOk="0" h="3907" w="2332">
                <a:moveTo>
                  <a:pt x="1462" y="0"/>
                </a:moveTo>
                <a:lnTo>
                  <a:pt x="2332" y="0"/>
                </a:lnTo>
                <a:lnTo>
                  <a:pt x="2332" y="3907"/>
                </a:lnTo>
                <a:lnTo>
                  <a:pt x="0" y="2595"/>
                </a:lnTo>
                <a:lnTo>
                  <a:pt x="1462" y="0"/>
                </a:lnTo>
                <a:close/>
              </a:path>
            </a:pathLst>
          </a:custGeom>
          <a:solidFill>
            <a:srgbClr val="002B41"/>
          </a:solidFill>
          <a:ln>
            <a:noFill/>
          </a:ln>
          <a:effectLst>
            <a:outerShdw blurRad="254000" rotWithShape="0" algn="tl" dir="2700000" dist="1270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500">
              <a:solidFill>
                <a:srgbClr val="00183C"/>
              </a:solidFill>
              <a:latin typeface="Calibri"/>
              <a:ea typeface="Calibri"/>
              <a:cs typeface="Calibri"/>
              <a:sym typeface="Calibri"/>
            </a:endParaRPr>
          </a:p>
        </p:txBody>
      </p:sp>
      <p:sp>
        <p:nvSpPr>
          <p:cNvPr id="313" name="Google Shape;313;p39"/>
          <p:cNvSpPr/>
          <p:nvPr/>
        </p:nvSpPr>
        <p:spPr>
          <a:xfrm>
            <a:off x="281638" y="1916275"/>
            <a:ext cx="9024983" cy="2171637"/>
          </a:xfrm>
          <a:custGeom>
            <a:rect b="b" l="l" r="r" t="t"/>
            <a:pathLst>
              <a:path extrusionOk="0" h="4136451" w="17696045">
                <a:moveTo>
                  <a:pt x="0" y="0"/>
                </a:moveTo>
                <a:lnTo>
                  <a:pt x="17696045" y="0"/>
                </a:lnTo>
                <a:lnTo>
                  <a:pt x="17696045" y="4136450"/>
                </a:lnTo>
                <a:lnTo>
                  <a:pt x="0" y="4136450"/>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317" name="Shape 317"/>
        <p:cNvGrpSpPr/>
        <p:nvPr/>
      </p:nvGrpSpPr>
      <p:grpSpPr>
        <a:xfrm>
          <a:off x="0" y="0"/>
          <a:ext cx="0" cy="0"/>
          <a:chOff x="0" y="0"/>
          <a:chExt cx="0" cy="0"/>
        </a:xfrm>
      </p:grpSpPr>
      <p:sp>
        <p:nvSpPr>
          <p:cNvPr id="318" name="Google Shape;318;p40"/>
          <p:cNvSpPr/>
          <p:nvPr/>
        </p:nvSpPr>
        <p:spPr>
          <a:xfrm rot="10800000">
            <a:off x="7242624" y="-987352"/>
            <a:ext cx="2774053" cy="3003404"/>
          </a:xfrm>
          <a:custGeom>
            <a:rect b="b" l="l" r="r" t="t"/>
            <a:pathLst>
              <a:path extrusionOk="0" h="6006808" w="5548106">
                <a:moveTo>
                  <a:pt x="5548106" y="6006808"/>
                </a:moveTo>
                <a:lnTo>
                  <a:pt x="0" y="6006808"/>
                </a:lnTo>
                <a:lnTo>
                  <a:pt x="0" y="0"/>
                </a:lnTo>
                <a:lnTo>
                  <a:pt x="5548106" y="0"/>
                </a:lnTo>
                <a:lnTo>
                  <a:pt x="5548106" y="6006808"/>
                </a:lnTo>
                <a:close/>
              </a:path>
            </a:pathLst>
          </a:custGeom>
          <a:blipFill rotWithShape="1">
            <a:blip r:embed="rId3">
              <a:alphaModFix amt="28000"/>
            </a:blip>
            <a:stretch>
              <a:fillRect b="0" l="0" r="0" t="0"/>
            </a:stretch>
          </a:blipFill>
          <a:ln>
            <a:noFill/>
          </a:ln>
        </p:spPr>
      </p:sp>
      <p:sp>
        <p:nvSpPr>
          <p:cNvPr id="319" name="Google Shape;319;p40"/>
          <p:cNvSpPr/>
          <p:nvPr/>
        </p:nvSpPr>
        <p:spPr>
          <a:xfrm>
            <a:off x="-1387026" y="4243230"/>
            <a:ext cx="2774053" cy="3003404"/>
          </a:xfrm>
          <a:custGeom>
            <a:rect b="b" l="l" r="r" t="t"/>
            <a:pathLst>
              <a:path extrusionOk="0" h="6006808" w="5548106">
                <a:moveTo>
                  <a:pt x="0" y="0"/>
                </a:moveTo>
                <a:lnTo>
                  <a:pt x="5548106" y="0"/>
                </a:lnTo>
                <a:lnTo>
                  <a:pt x="5548106" y="6006808"/>
                </a:lnTo>
                <a:lnTo>
                  <a:pt x="0" y="6006808"/>
                </a:lnTo>
                <a:lnTo>
                  <a:pt x="0" y="0"/>
                </a:lnTo>
                <a:close/>
              </a:path>
            </a:pathLst>
          </a:custGeom>
          <a:blipFill rotWithShape="1">
            <a:blip r:embed="rId3">
              <a:alphaModFix amt="28000"/>
            </a:blip>
            <a:stretch>
              <a:fillRect b="0" l="0" r="0" t="0"/>
            </a:stretch>
          </a:blipFill>
          <a:ln>
            <a:noFill/>
          </a:ln>
        </p:spPr>
      </p:sp>
      <p:sp>
        <p:nvSpPr>
          <p:cNvPr id="320" name="Google Shape;320;p40"/>
          <p:cNvSpPr/>
          <p:nvPr/>
        </p:nvSpPr>
        <p:spPr>
          <a:xfrm>
            <a:off x="3780430" y="0"/>
            <a:ext cx="5363570" cy="2143296"/>
          </a:xfrm>
          <a:custGeom>
            <a:rect b="b" l="l" r="r" t="t"/>
            <a:pathLst>
              <a:path extrusionOk="0" h="4286591" w="10727140">
                <a:moveTo>
                  <a:pt x="0" y="0"/>
                </a:moveTo>
                <a:lnTo>
                  <a:pt x="10727140" y="0"/>
                </a:lnTo>
                <a:lnTo>
                  <a:pt x="10727140" y="4286591"/>
                </a:lnTo>
                <a:lnTo>
                  <a:pt x="0" y="4286591"/>
                </a:lnTo>
                <a:lnTo>
                  <a:pt x="0" y="0"/>
                </a:lnTo>
                <a:close/>
              </a:path>
            </a:pathLst>
          </a:custGeom>
          <a:blipFill rotWithShape="1">
            <a:blip r:embed="rId4">
              <a:alphaModFix/>
            </a:blip>
            <a:stretch>
              <a:fillRect b="0" l="0" r="0" t="0"/>
            </a:stretch>
          </a:blipFill>
          <a:ln>
            <a:noFill/>
          </a:ln>
        </p:spPr>
      </p:sp>
      <p:sp>
        <p:nvSpPr>
          <p:cNvPr id="321" name="Google Shape;321;p40"/>
          <p:cNvSpPr txBox="1"/>
          <p:nvPr/>
        </p:nvSpPr>
        <p:spPr>
          <a:xfrm>
            <a:off x="1176141" y="260388"/>
            <a:ext cx="3461100" cy="507900"/>
          </a:xfrm>
          <a:prstGeom prst="rect">
            <a:avLst/>
          </a:prstGeom>
          <a:noFill/>
          <a:ln>
            <a:noFill/>
          </a:ln>
        </p:spPr>
        <p:txBody>
          <a:bodyPr anchorCtr="0" anchor="t" bIns="0" lIns="0" spcFirstLastPara="1" rIns="0" wrap="square" tIns="0">
            <a:spAutoFit/>
          </a:bodyPr>
          <a:lstStyle/>
          <a:p>
            <a:pPr indent="0" lvl="0" marL="0" marR="0" rtl="0" algn="l">
              <a:lnSpc>
                <a:spcPct val="113990"/>
              </a:lnSpc>
              <a:spcBef>
                <a:spcPts val="0"/>
              </a:spcBef>
              <a:spcAft>
                <a:spcPts val="0"/>
              </a:spcAft>
              <a:buNone/>
            </a:pPr>
            <a:r>
              <a:rPr b="0" i="0" lang="en" sz="3300" u="none" cap="none" strike="noStrike">
                <a:solidFill>
                  <a:schemeClr val="dk1"/>
                </a:solidFill>
                <a:latin typeface="Arial"/>
                <a:ea typeface="Arial"/>
                <a:cs typeface="Arial"/>
                <a:sym typeface="Arial"/>
              </a:rPr>
              <a:t>RESULTS</a:t>
            </a:r>
            <a:endParaRPr sz="700">
              <a:solidFill>
                <a:schemeClr val="dk1"/>
              </a:solidFill>
            </a:endParaRPr>
          </a:p>
        </p:txBody>
      </p:sp>
      <p:sp>
        <p:nvSpPr>
          <p:cNvPr id="322" name="Google Shape;322;p40"/>
          <p:cNvSpPr txBox="1"/>
          <p:nvPr/>
        </p:nvSpPr>
        <p:spPr>
          <a:xfrm>
            <a:off x="4637250" y="2251260"/>
            <a:ext cx="4303200" cy="231000"/>
          </a:xfrm>
          <a:prstGeom prst="rect">
            <a:avLst/>
          </a:prstGeom>
          <a:noFill/>
          <a:ln>
            <a:noFill/>
          </a:ln>
        </p:spPr>
        <p:txBody>
          <a:bodyPr anchorCtr="0" anchor="t" bIns="0" lIns="0" spcFirstLastPara="1" rIns="0" wrap="square" tIns="0">
            <a:spAutoFit/>
          </a:bodyPr>
          <a:lstStyle/>
          <a:p>
            <a:pPr indent="0" lvl="0" marL="0" marR="0" rtl="0" algn="r">
              <a:lnSpc>
                <a:spcPct val="130013"/>
              </a:lnSpc>
              <a:spcBef>
                <a:spcPts val="0"/>
              </a:spcBef>
              <a:spcAft>
                <a:spcPts val="0"/>
              </a:spcAft>
              <a:buNone/>
            </a:pPr>
            <a:r>
              <a:rPr b="0" i="0" lang="en" sz="1500" u="none" cap="none" strike="noStrike">
                <a:solidFill>
                  <a:schemeClr val="dk1"/>
                </a:solidFill>
                <a:latin typeface="Poppins"/>
                <a:ea typeface="Poppins"/>
                <a:cs typeface="Poppins"/>
                <a:sym typeface="Poppins"/>
              </a:rPr>
              <a:t>Scalability over number of threads</a:t>
            </a:r>
            <a:endParaRPr sz="700">
              <a:solidFill>
                <a:schemeClr val="dk1"/>
              </a:solidFill>
            </a:endParaRPr>
          </a:p>
        </p:txBody>
      </p:sp>
      <p:sp>
        <p:nvSpPr>
          <p:cNvPr id="323" name="Google Shape;323;p40"/>
          <p:cNvSpPr txBox="1"/>
          <p:nvPr/>
        </p:nvSpPr>
        <p:spPr>
          <a:xfrm>
            <a:off x="5620747" y="4622025"/>
            <a:ext cx="2774100" cy="231000"/>
          </a:xfrm>
          <a:prstGeom prst="rect">
            <a:avLst/>
          </a:prstGeom>
          <a:noFill/>
          <a:ln>
            <a:noFill/>
          </a:ln>
        </p:spPr>
        <p:txBody>
          <a:bodyPr anchorCtr="0" anchor="t" bIns="0" lIns="0" spcFirstLastPara="1" rIns="0" wrap="square" tIns="0">
            <a:spAutoFit/>
          </a:bodyPr>
          <a:lstStyle/>
          <a:p>
            <a:pPr indent="0" lvl="0" marL="0" marR="0" rtl="0" algn="l">
              <a:lnSpc>
                <a:spcPct val="130013"/>
              </a:lnSpc>
              <a:spcBef>
                <a:spcPts val="0"/>
              </a:spcBef>
              <a:spcAft>
                <a:spcPts val="0"/>
              </a:spcAft>
              <a:buNone/>
            </a:pPr>
            <a:r>
              <a:rPr b="0" i="0" lang="en" sz="1500" u="none" cap="none" strike="noStrike">
                <a:solidFill>
                  <a:schemeClr val="dk1"/>
                </a:solidFill>
                <a:latin typeface="Poppins"/>
                <a:ea typeface="Poppins"/>
                <a:cs typeface="Poppins"/>
                <a:sym typeface="Poppins"/>
              </a:rPr>
              <a:t>Scalability over Record Size</a:t>
            </a:r>
            <a:endParaRPr sz="700">
              <a:solidFill>
                <a:schemeClr val="dk1"/>
              </a:solidFill>
            </a:endParaRPr>
          </a:p>
        </p:txBody>
      </p:sp>
      <p:sp>
        <p:nvSpPr>
          <p:cNvPr id="324" name="Google Shape;324;p40"/>
          <p:cNvSpPr/>
          <p:nvPr/>
        </p:nvSpPr>
        <p:spPr>
          <a:xfrm rot="10800000">
            <a:off x="1" y="-7701"/>
            <a:ext cx="2290724" cy="5155501"/>
          </a:xfrm>
          <a:custGeom>
            <a:rect b="b" l="l" r="r" t="t"/>
            <a:pathLst>
              <a:path extrusionOk="0" h="3907" w="2332">
                <a:moveTo>
                  <a:pt x="1462" y="0"/>
                </a:moveTo>
                <a:lnTo>
                  <a:pt x="2332" y="0"/>
                </a:lnTo>
                <a:lnTo>
                  <a:pt x="2332" y="3907"/>
                </a:lnTo>
                <a:lnTo>
                  <a:pt x="0" y="2595"/>
                </a:lnTo>
                <a:lnTo>
                  <a:pt x="1462" y="0"/>
                </a:lnTo>
                <a:close/>
              </a:path>
            </a:pathLst>
          </a:custGeom>
          <a:solidFill>
            <a:srgbClr val="002B41"/>
          </a:solidFill>
          <a:ln>
            <a:noFill/>
          </a:ln>
          <a:effectLst>
            <a:outerShdw blurRad="254000" rotWithShape="0" algn="tl" dir="2700000" dist="1270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500">
              <a:solidFill>
                <a:srgbClr val="00183C"/>
              </a:solidFill>
              <a:latin typeface="Calibri"/>
              <a:ea typeface="Calibri"/>
              <a:cs typeface="Calibri"/>
              <a:sym typeface="Calibri"/>
            </a:endParaRPr>
          </a:p>
        </p:txBody>
      </p:sp>
      <p:sp>
        <p:nvSpPr>
          <p:cNvPr id="325" name="Google Shape;325;p40"/>
          <p:cNvSpPr/>
          <p:nvPr/>
        </p:nvSpPr>
        <p:spPr>
          <a:xfrm>
            <a:off x="0" y="2888301"/>
            <a:ext cx="5496341" cy="2255200"/>
          </a:xfrm>
          <a:custGeom>
            <a:rect b="b" l="l" r="r" t="t"/>
            <a:pathLst>
              <a:path extrusionOk="0" h="4510399" w="10992682">
                <a:moveTo>
                  <a:pt x="0" y="0"/>
                </a:moveTo>
                <a:lnTo>
                  <a:pt x="10992682" y="0"/>
                </a:lnTo>
                <a:lnTo>
                  <a:pt x="10992682" y="4510399"/>
                </a:lnTo>
                <a:lnTo>
                  <a:pt x="0" y="4510399"/>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329" name="Shape 329"/>
        <p:cNvGrpSpPr/>
        <p:nvPr/>
      </p:nvGrpSpPr>
      <p:grpSpPr>
        <a:xfrm>
          <a:off x="0" y="0"/>
          <a:ext cx="0" cy="0"/>
          <a:chOff x="0" y="0"/>
          <a:chExt cx="0" cy="0"/>
        </a:xfrm>
      </p:grpSpPr>
      <p:sp>
        <p:nvSpPr>
          <p:cNvPr id="330" name="Google Shape;330;p41"/>
          <p:cNvSpPr txBox="1"/>
          <p:nvPr/>
        </p:nvSpPr>
        <p:spPr>
          <a:xfrm>
            <a:off x="275175" y="2258925"/>
            <a:ext cx="3383100" cy="638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3700">
                <a:solidFill>
                  <a:srgbClr val="002B41"/>
                </a:solidFill>
                <a:latin typeface="Microsoft Yahei"/>
                <a:ea typeface="Microsoft Yahei"/>
                <a:cs typeface="Microsoft Yahei"/>
                <a:sym typeface="Microsoft Yahei"/>
              </a:rPr>
              <a:t>THANK YOU</a:t>
            </a:r>
            <a:endParaRPr sz="3700">
              <a:solidFill>
                <a:srgbClr val="002B41"/>
              </a:solidFill>
              <a:latin typeface="Microsoft Yahei"/>
              <a:ea typeface="Microsoft Yahei"/>
              <a:cs typeface="Microsoft Yahei"/>
              <a:sym typeface="Microsoft Yahei"/>
            </a:endParaRPr>
          </a:p>
        </p:txBody>
      </p:sp>
      <p:sp>
        <p:nvSpPr>
          <p:cNvPr id="331" name="Google Shape;331;p41"/>
          <p:cNvSpPr txBox="1"/>
          <p:nvPr/>
        </p:nvSpPr>
        <p:spPr>
          <a:xfrm>
            <a:off x="555655" y="4542275"/>
            <a:ext cx="17253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200">
                <a:solidFill>
                  <a:srgbClr val="F2F2F2"/>
                </a:solidFill>
                <a:latin typeface="Microsoft Yahei"/>
                <a:ea typeface="Microsoft Yahei"/>
                <a:cs typeface="Microsoft Yahei"/>
                <a:sym typeface="Microsoft Yahei"/>
              </a:rPr>
              <a:t>汇报人：优品PPT</a:t>
            </a:r>
            <a:endParaRPr sz="1200">
              <a:solidFill>
                <a:srgbClr val="F2F2F2"/>
              </a:solidFill>
              <a:latin typeface="Microsoft Yahei"/>
              <a:ea typeface="Microsoft Yahei"/>
              <a:cs typeface="Microsoft Yahei"/>
              <a:sym typeface="Microsoft Yahei"/>
            </a:endParaRPr>
          </a:p>
        </p:txBody>
      </p:sp>
      <p:sp>
        <p:nvSpPr>
          <p:cNvPr id="332" name="Google Shape;332;p41"/>
          <p:cNvSpPr txBox="1"/>
          <p:nvPr/>
        </p:nvSpPr>
        <p:spPr>
          <a:xfrm>
            <a:off x="555656" y="3454444"/>
            <a:ext cx="2405700" cy="438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800">
                <a:solidFill>
                  <a:srgbClr val="F2F2F2"/>
                </a:solidFill>
                <a:latin typeface="Microsoft Yahei"/>
                <a:ea typeface="Microsoft Yahei"/>
                <a:cs typeface="Microsoft Yahei"/>
                <a:sym typeface="Microsoft Yahei"/>
              </a:rPr>
              <a:t>Fresh business general template</a:t>
            </a:r>
            <a:endParaRPr sz="1100"/>
          </a:p>
          <a:p>
            <a:pPr indent="0" lvl="0" marL="0" marR="0" rtl="0" algn="l">
              <a:spcBef>
                <a:spcPts val="0"/>
              </a:spcBef>
              <a:spcAft>
                <a:spcPts val="0"/>
              </a:spcAft>
              <a:buNone/>
            </a:pPr>
            <a:r>
              <a:rPr lang="en" sz="800">
                <a:solidFill>
                  <a:srgbClr val="F2F2F2"/>
                </a:solidFill>
                <a:latin typeface="Microsoft Yahei"/>
                <a:ea typeface="Microsoft Yahei"/>
                <a:cs typeface="Microsoft Yahei"/>
                <a:sym typeface="Microsoft Yahei"/>
              </a:rPr>
              <a:t>Applicable to enterprise introduction, summary report, sales marketing, chart data</a:t>
            </a:r>
            <a:endParaRPr sz="800">
              <a:solidFill>
                <a:srgbClr val="F2F2F2"/>
              </a:solidFill>
              <a:latin typeface="Microsoft Yahei"/>
              <a:ea typeface="Microsoft Yahei"/>
              <a:cs typeface="Microsoft Yahei"/>
              <a:sym typeface="Microsoft Yahei"/>
            </a:endParaRPr>
          </a:p>
        </p:txBody>
      </p:sp>
      <p:cxnSp>
        <p:nvCxnSpPr>
          <p:cNvPr id="333" name="Google Shape;333;p41"/>
          <p:cNvCxnSpPr/>
          <p:nvPr/>
        </p:nvCxnSpPr>
        <p:spPr>
          <a:xfrm flipH="1" rot="10800000">
            <a:off x="2594728" y="30"/>
            <a:ext cx="5738400" cy="5145300"/>
          </a:xfrm>
          <a:prstGeom prst="straightConnector1">
            <a:avLst/>
          </a:prstGeom>
          <a:noFill/>
          <a:ln cap="flat" cmpd="sng" w="9525">
            <a:solidFill>
              <a:srgbClr val="002B41"/>
            </a:solidFill>
            <a:prstDash val="solid"/>
            <a:miter lim="800000"/>
            <a:headEnd len="sm" w="sm" type="none"/>
            <a:tailEnd len="sm" w="sm" type="none"/>
          </a:ln>
        </p:spPr>
      </p:cxnSp>
      <p:cxnSp>
        <p:nvCxnSpPr>
          <p:cNvPr id="334" name="Google Shape;334;p41"/>
          <p:cNvCxnSpPr/>
          <p:nvPr/>
        </p:nvCxnSpPr>
        <p:spPr>
          <a:xfrm>
            <a:off x="6033859" y="-134763"/>
            <a:ext cx="3008700" cy="5280000"/>
          </a:xfrm>
          <a:prstGeom prst="straightConnector1">
            <a:avLst/>
          </a:prstGeom>
          <a:noFill/>
          <a:ln cap="flat" cmpd="sng" w="9525">
            <a:solidFill>
              <a:srgbClr val="002B41"/>
            </a:solidFill>
            <a:prstDash val="solid"/>
            <a:miter lim="800000"/>
            <a:headEnd len="sm" w="sm" type="none"/>
            <a:tailEnd len="sm" w="sm" type="none"/>
          </a:ln>
        </p:spPr>
      </p:cxnSp>
      <p:cxnSp>
        <p:nvCxnSpPr>
          <p:cNvPr id="335" name="Google Shape;335;p41"/>
          <p:cNvCxnSpPr/>
          <p:nvPr/>
        </p:nvCxnSpPr>
        <p:spPr>
          <a:xfrm>
            <a:off x="1138286" y="-28280"/>
            <a:ext cx="8005800" cy="3712200"/>
          </a:xfrm>
          <a:prstGeom prst="straightConnector1">
            <a:avLst/>
          </a:prstGeom>
          <a:noFill/>
          <a:ln cap="flat" cmpd="sng" w="9525">
            <a:solidFill>
              <a:srgbClr val="002B41"/>
            </a:solidFill>
            <a:prstDash val="solid"/>
            <a:miter lim="800000"/>
            <a:headEnd len="sm" w="sm" type="none"/>
            <a:tailEnd len="sm" w="sm" type="none"/>
          </a:ln>
        </p:spPr>
      </p:cxnSp>
      <p:cxnSp>
        <p:nvCxnSpPr>
          <p:cNvPr id="336" name="Google Shape;336;p41"/>
          <p:cNvCxnSpPr/>
          <p:nvPr/>
        </p:nvCxnSpPr>
        <p:spPr>
          <a:xfrm flipH="1" rot="10800000">
            <a:off x="7310447" y="-134797"/>
            <a:ext cx="1418400" cy="5275200"/>
          </a:xfrm>
          <a:prstGeom prst="straightConnector1">
            <a:avLst/>
          </a:prstGeom>
          <a:noFill/>
          <a:ln cap="flat" cmpd="sng" w="9525">
            <a:solidFill>
              <a:srgbClr val="002B41"/>
            </a:solidFill>
            <a:prstDash val="solid"/>
            <a:miter lim="800000"/>
            <a:headEnd len="sm" w="sm" type="none"/>
            <a:tailEnd len="sm" w="sm" type="none"/>
          </a:ln>
        </p:spPr>
      </p:cxnSp>
      <p:sp>
        <p:nvSpPr>
          <p:cNvPr id="337" name="Google Shape;337;p41"/>
          <p:cNvSpPr/>
          <p:nvPr/>
        </p:nvSpPr>
        <p:spPr>
          <a:xfrm>
            <a:off x="6829008" y="1283003"/>
            <a:ext cx="75300" cy="75300"/>
          </a:xfrm>
          <a:prstGeom prst="ellipse">
            <a:avLst/>
          </a:prstGeom>
          <a:solidFill>
            <a:srgbClr val="002B4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38" name="Google Shape;338;p41"/>
          <p:cNvSpPr/>
          <p:nvPr/>
        </p:nvSpPr>
        <p:spPr>
          <a:xfrm>
            <a:off x="7826780" y="3038068"/>
            <a:ext cx="75300" cy="75300"/>
          </a:xfrm>
          <a:prstGeom prst="ellipse">
            <a:avLst/>
          </a:prstGeom>
          <a:solidFill>
            <a:srgbClr val="002B4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39" name="Google Shape;339;p41"/>
          <p:cNvSpPr/>
          <p:nvPr/>
        </p:nvSpPr>
        <p:spPr>
          <a:xfrm>
            <a:off x="6942841" y="0"/>
            <a:ext cx="2195018" cy="3683910"/>
          </a:xfrm>
          <a:custGeom>
            <a:rect b="b" l="l" r="r" t="t"/>
            <a:pathLst>
              <a:path extrusionOk="0" h="3907" w="2332">
                <a:moveTo>
                  <a:pt x="1462" y="0"/>
                </a:moveTo>
                <a:lnTo>
                  <a:pt x="2332" y="0"/>
                </a:lnTo>
                <a:lnTo>
                  <a:pt x="2332" y="3907"/>
                </a:lnTo>
                <a:lnTo>
                  <a:pt x="0" y="2595"/>
                </a:lnTo>
                <a:lnTo>
                  <a:pt x="1462" y="0"/>
                </a:lnTo>
                <a:close/>
              </a:path>
            </a:pathLst>
          </a:custGeom>
          <a:solidFill>
            <a:srgbClr val="002B41"/>
          </a:solidFill>
          <a:ln>
            <a:noFill/>
          </a:ln>
          <a:effectLst>
            <a:outerShdw blurRad="254000" rotWithShape="0" algn="tl" dir="2700000" dist="1270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500">
              <a:solidFill>
                <a:srgbClr val="00183C"/>
              </a:solidFill>
              <a:latin typeface="Calibri"/>
              <a:ea typeface="Calibri"/>
              <a:cs typeface="Calibri"/>
              <a:sym typeface="Calibri"/>
            </a:endParaRPr>
          </a:p>
        </p:txBody>
      </p:sp>
      <p:sp>
        <p:nvSpPr>
          <p:cNvPr id="340" name="Google Shape;340;p41"/>
          <p:cNvSpPr/>
          <p:nvPr/>
        </p:nvSpPr>
        <p:spPr>
          <a:xfrm>
            <a:off x="5885723" y="2145555"/>
            <a:ext cx="75300" cy="75300"/>
          </a:xfrm>
          <a:prstGeom prst="ellipse">
            <a:avLst/>
          </a:prstGeom>
          <a:solidFill>
            <a:srgbClr val="002B4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140" name="Shape 140"/>
        <p:cNvGrpSpPr/>
        <p:nvPr/>
      </p:nvGrpSpPr>
      <p:grpSpPr>
        <a:xfrm>
          <a:off x="0" y="0"/>
          <a:ext cx="0" cy="0"/>
          <a:chOff x="0" y="0"/>
          <a:chExt cx="0" cy="0"/>
        </a:xfrm>
      </p:grpSpPr>
      <p:grpSp>
        <p:nvGrpSpPr>
          <p:cNvPr id="141" name="Google Shape;141;p26"/>
          <p:cNvGrpSpPr/>
          <p:nvPr/>
        </p:nvGrpSpPr>
        <p:grpSpPr>
          <a:xfrm flipH="1">
            <a:off x="409120" y="-134763"/>
            <a:ext cx="2397152" cy="5347512"/>
            <a:chOff x="8442118" y="-179684"/>
            <a:chExt cx="3196202" cy="7130016"/>
          </a:xfrm>
        </p:grpSpPr>
        <p:cxnSp>
          <p:nvCxnSpPr>
            <p:cNvPr id="142" name="Google Shape;142;p26"/>
            <p:cNvCxnSpPr/>
            <p:nvPr/>
          </p:nvCxnSpPr>
          <p:spPr>
            <a:xfrm>
              <a:off x="8442118" y="0"/>
              <a:ext cx="1966175" cy="6950332"/>
            </a:xfrm>
            <a:prstGeom prst="straightConnector1">
              <a:avLst/>
            </a:prstGeom>
            <a:noFill/>
            <a:ln cap="flat" cmpd="sng" w="9525">
              <a:solidFill>
                <a:srgbClr val="002B41"/>
              </a:solidFill>
              <a:prstDash val="solid"/>
              <a:miter lim="800000"/>
              <a:headEnd len="sm" w="sm" type="none"/>
              <a:tailEnd len="sm" w="sm" type="none"/>
            </a:ln>
          </p:spPr>
        </p:cxnSp>
        <p:cxnSp>
          <p:nvCxnSpPr>
            <p:cNvPr id="143" name="Google Shape;143;p26"/>
            <p:cNvCxnSpPr/>
            <p:nvPr/>
          </p:nvCxnSpPr>
          <p:spPr>
            <a:xfrm flipH="1" rot="10800000">
              <a:off x="8442118" y="-179684"/>
              <a:ext cx="3196202" cy="7037684"/>
            </a:xfrm>
            <a:prstGeom prst="straightConnector1">
              <a:avLst/>
            </a:prstGeom>
            <a:noFill/>
            <a:ln cap="flat" cmpd="sng" w="9525">
              <a:solidFill>
                <a:srgbClr val="002B41"/>
              </a:solidFill>
              <a:prstDash val="solid"/>
              <a:miter lim="800000"/>
              <a:headEnd len="sm" w="sm" type="none"/>
              <a:tailEnd len="sm" w="sm" type="none"/>
            </a:ln>
          </p:spPr>
        </p:cxnSp>
      </p:grpSp>
      <p:sp>
        <p:nvSpPr>
          <p:cNvPr id="144" name="Google Shape;144;p26"/>
          <p:cNvSpPr/>
          <p:nvPr/>
        </p:nvSpPr>
        <p:spPr>
          <a:xfrm rot="10800000">
            <a:off x="1" y="190894"/>
            <a:ext cx="2290712" cy="4956899"/>
          </a:xfrm>
          <a:custGeom>
            <a:rect b="b" l="l" r="r" t="t"/>
            <a:pathLst>
              <a:path extrusionOk="0" h="3907" w="2332">
                <a:moveTo>
                  <a:pt x="1462" y="0"/>
                </a:moveTo>
                <a:lnTo>
                  <a:pt x="2332" y="0"/>
                </a:lnTo>
                <a:lnTo>
                  <a:pt x="2332" y="3907"/>
                </a:lnTo>
                <a:lnTo>
                  <a:pt x="0" y="2595"/>
                </a:lnTo>
                <a:lnTo>
                  <a:pt x="1462" y="0"/>
                </a:lnTo>
                <a:close/>
              </a:path>
            </a:pathLst>
          </a:custGeom>
          <a:solidFill>
            <a:srgbClr val="002B41"/>
          </a:solidFill>
          <a:ln>
            <a:noFill/>
          </a:ln>
          <a:effectLst>
            <a:outerShdw blurRad="254000" rotWithShape="0" algn="tl" dir="2700000" dist="1270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500">
              <a:solidFill>
                <a:srgbClr val="00183C"/>
              </a:solidFill>
              <a:latin typeface="Calibri"/>
              <a:ea typeface="Calibri"/>
              <a:cs typeface="Calibri"/>
              <a:sym typeface="Calibri"/>
            </a:endParaRPr>
          </a:p>
        </p:txBody>
      </p:sp>
      <p:sp>
        <p:nvSpPr>
          <p:cNvPr id="145" name="Google Shape;145;p26"/>
          <p:cNvSpPr txBox="1"/>
          <p:nvPr/>
        </p:nvSpPr>
        <p:spPr>
          <a:xfrm>
            <a:off x="92869" y="1707356"/>
            <a:ext cx="1725930" cy="48387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2700">
                <a:solidFill>
                  <a:schemeClr val="lt1"/>
                </a:solidFill>
                <a:latin typeface="Microsoft Yahei"/>
                <a:ea typeface="Microsoft Yahei"/>
                <a:cs typeface="Microsoft Yahei"/>
                <a:sym typeface="Microsoft Yahei"/>
              </a:rPr>
              <a:t>AGENDA</a:t>
            </a:r>
            <a:endParaRPr b="1" sz="1500">
              <a:solidFill>
                <a:schemeClr val="lt1"/>
              </a:solidFill>
              <a:latin typeface="Microsoft Yahei"/>
              <a:ea typeface="Microsoft Yahei"/>
              <a:cs typeface="Microsoft Yahei"/>
              <a:sym typeface="Microsoft Yahei"/>
            </a:endParaRPr>
          </a:p>
        </p:txBody>
      </p:sp>
      <p:sp>
        <p:nvSpPr>
          <p:cNvPr id="146" name="Google Shape;146;p26"/>
          <p:cNvSpPr/>
          <p:nvPr/>
        </p:nvSpPr>
        <p:spPr>
          <a:xfrm>
            <a:off x="4446326" y="470795"/>
            <a:ext cx="573900" cy="565200"/>
          </a:xfrm>
          <a:prstGeom prst="roundRect">
            <a:avLst>
              <a:gd fmla="val 16667" name="adj"/>
            </a:avLst>
          </a:prstGeom>
          <a:solidFill>
            <a:srgbClr val="002B41"/>
          </a:solidFill>
          <a:ln>
            <a:noFill/>
          </a:ln>
          <a:effectLst>
            <a:outerShdw blurRad="254000" rotWithShape="0" algn="tl" dir="2700000" dist="1270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500">
              <a:solidFill>
                <a:srgbClr val="F2F2F2"/>
              </a:solidFill>
              <a:latin typeface="Calibri"/>
              <a:ea typeface="Calibri"/>
              <a:cs typeface="Calibri"/>
              <a:sym typeface="Calibri"/>
            </a:endParaRPr>
          </a:p>
        </p:txBody>
      </p:sp>
      <p:sp>
        <p:nvSpPr>
          <p:cNvPr id="147" name="Google Shape;147;p26"/>
          <p:cNvSpPr txBox="1"/>
          <p:nvPr/>
        </p:nvSpPr>
        <p:spPr>
          <a:xfrm>
            <a:off x="4496158" y="531518"/>
            <a:ext cx="474300" cy="438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2400">
                <a:solidFill>
                  <a:schemeClr val="lt1"/>
                </a:solidFill>
                <a:latin typeface="Calibri"/>
                <a:ea typeface="Calibri"/>
                <a:cs typeface="Calibri"/>
                <a:sym typeface="Calibri"/>
              </a:rPr>
              <a:t>01</a:t>
            </a:r>
            <a:endParaRPr sz="2400">
              <a:solidFill>
                <a:schemeClr val="lt1"/>
              </a:solidFill>
              <a:latin typeface="Calibri"/>
              <a:ea typeface="Calibri"/>
              <a:cs typeface="Calibri"/>
              <a:sym typeface="Calibri"/>
            </a:endParaRPr>
          </a:p>
        </p:txBody>
      </p:sp>
      <p:sp>
        <p:nvSpPr>
          <p:cNvPr id="148" name="Google Shape;148;p26"/>
          <p:cNvSpPr/>
          <p:nvPr/>
        </p:nvSpPr>
        <p:spPr>
          <a:xfrm>
            <a:off x="5162409" y="797072"/>
            <a:ext cx="2587500" cy="2382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100">
                <a:solidFill>
                  <a:srgbClr val="002B41"/>
                </a:solidFill>
                <a:latin typeface="Poppins"/>
                <a:ea typeface="Poppins"/>
                <a:cs typeface="Poppins"/>
                <a:sym typeface="Poppins"/>
              </a:rPr>
              <a:t>Paper, Author and JSON format</a:t>
            </a:r>
            <a:endParaRPr sz="1100">
              <a:latin typeface="Poppins"/>
              <a:ea typeface="Poppins"/>
              <a:cs typeface="Poppins"/>
              <a:sym typeface="Poppins"/>
            </a:endParaRPr>
          </a:p>
        </p:txBody>
      </p:sp>
      <p:sp>
        <p:nvSpPr>
          <p:cNvPr id="149" name="Google Shape;149;p26"/>
          <p:cNvSpPr/>
          <p:nvPr/>
        </p:nvSpPr>
        <p:spPr>
          <a:xfrm>
            <a:off x="4446326" y="1437431"/>
            <a:ext cx="573900" cy="565200"/>
          </a:xfrm>
          <a:prstGeom prst="roundRect">
            <a:avLst>
              <a:gd fmla="val 16667" name="adj"/>
            </a:avLst>
          </a:prstGeom>
          <a:solidFill>
            <a:srgbClr val="002B41"/>
          </a:solidFill>
          <a:ln>
            <a:noFill/>
          </a:ln>
          <a:effectLst>
            <a:outerShdw blurRad="254000" rotWithShape="0" algn="tl" dir="2700000" dist="1270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500">
              <a:solidFill>
                <a:srgbClr val="F2F2F2"/>
              </a:solidFill>
              <a:latin typeface="Calibri"/>
              <a:ea typeface="Calibri"/>
              <a:cs typeface="Calibri"/>
              <a:sym typeface="Calibri"/>
            </a:endParaRPr>
          </a:p>
        </p:txBody>
      </p:sp>
      <p:sp>
        <p:nvSpPr>
          <p:cNvPr id="150" name="Google Shape;150;p26"/>
          <p:cNvSpPr txBox="1"/>
          <p:nvPr/>
        </p:nvSpPr>
        <p:spPr>
          <a:xfrm>
            <a:off x="4496158" y="1498153"/>
            <a:ext cx="474300" cy="438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2400">
                <a:solidFill>
                  <a:schemeClr val="lt1"/>
                </a:solidFill>
                <a:latin typeface="Calibri"/>
                <a:ea typeface="Calibri"/>
                <a:cs typeface="Calibri"/>
                <a:sym typeface="Calibri"/>
              </a:rPr>
              <a:t>02</a:t>
            </a:r>
            <a:endParaRPr sz="2400">
              <a:solidFill>
                <a:schemeClr val="lt1"/>
              </a:solidFill>
              <a:latin typeface="Calibri"/>
              <a:ea typeface="Calibri"/>
              <a:cs typeface="Calibri"/>
              <a:sym typeface="Calibri"/>
            </a:endParaRPr>
          </a:p>
        </p:txBody>
      </p:sp>
      <p:sp>
        <p:nvSpPr>
          <p:cNvPr id="151" name="Google Shape;151;p26"/>
          <p:cNvSpPr/>
          <p:nvPr/>
        </p:nvSpPr>
        <p:spPr>
          <a:xfrm>
            <a:off x="5162246" y="1763554"/>
            <a:ext cx="3684900" cy="4053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100">
                <a:solidFill>
                  <a:srgbClr val="002B41"/>
                </a:solidFill>
                <a:latin typeface="Poppins"/>
                <a:ea typeface="Poppins"/>
                <a:cs typeface="Poppins"/>
                <a:sym typeface="Poppins"/>
              </a:rPr>
              <a:t>Problem, Three observations and Approach </a:t>
            </a:r>
            <a:endParaRPr sz="1100">
              <a:solidFill>
                <a:srgbClr val="002B41"/>
              </a:solidFill>
              <a:latin typeface="Poppins"/>
              <a:ea typeface="Poppins"/>
              <a:cs typeface="Poppins"/>
              <a:sym typeface="Poppins"/>
            </a:endParaRPr>
          </a:p>
        </p:txBody>
      </p:sp>
      <p:sp>
        <p:nvSpPr>
          <p:cNvPr id="152" name="Google Shape;152;p26"/>
          <p:cNvSpPr/>
          <p:nvPr/>
        </p:nvSpPr>
        <p:spPr>
          <a:xfrm>
            <a:off x="4445825" y="2331838"/>
            <a:ext cx="573900" cy="565200"/>
          </a:xfrm>
          <a:prstGeom prst="roundRect">
            <a:avLst>
              <a:gd fmla="val 16667" name="adj"/>
            </a:avLst>
          </a:prstGeom>
          <a:solidFill>
            <a:srgbClr val="002B41"/>
          </a:solidFill>
          <a:ln>
            <a:noFill/>
          </a:ln>
          <a:effectLst>
            <a:outerShdw blurRad="254000" rotWithShape="0" algn="tl" dir="2700000" dist="1270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500">
              <a:solidFill>
                <a:srgbClr val="F2F2F2"/>
              </a:solidFill>
              <a:latin typeface="Calibri"/>
              <a:ea typeface="Calibri"/>
              <a:cs typeface="Calibri"/>
              <a:sym typeface="Calibri"/>
            </a:endParaRPr>
          </a:p>
        </p:txBody>
      </p:sp>
      <p:sp>
        <p:nvSpPr>
          <p:cNvPr id="153" name="Google Shape;153;p26"/>
          <p:cNvSpPr txBox="1"/>
          <p:nvPr/>
        </p:nvSpPr>
        <p:spPr>
          <a:xfrm>
            <a:off x="4495658" y="2392561"/>
            <a:ext cx="474300" cy="438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2400">
                <a:solidFill>
                  <a:schemeClr val="lt1"/>
                </a:solidFill>
                <a:latin typeface="Calibri"/>
                <a:ea typeface="Calibri"/>
                <a:cs typeface="Calibri"/>
                <a:sym typeface="Calibri"/>
              </a:rPr>
              <a:t>03</a:t>
            </a:r>
            <a:endParaRPr sz="2400">
              <a:solidFill>
                <a:schemeClr val="lt1"/>
              </a:solidFill>
              <a:latin typeface="Calibri"/>
              <a:ea typeface="Calibri"/>
              <a:cs typeface="Calibri"/>
              <a:sym typeface="Calibri"/>
            </a:endParaRPr>
          </a:p>
        </p:txBody>
      </p:sp>
      <p:sp>
        <p:nvSpPr>
          <p:cNvPr id="154" name="Google Shape;154;p26"/>
          <p:cNvSpPr/>
          <p:nvPr/>
        </p:nvSpPr>
        <p:spPr>
          <a:xfrm>
            <a:off x="5162410" y="2624087"/>
            <a:ext cx="2467500" cy="2382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100">
                <a:solidFill>
                  <a:srgbClr val="002B41"/>
                </a:solidFill>
                <a:latin typeface="Poppins"/>
                <a:ea typeface="Poppins"/>
                <a:cs typeface="Poppins"/>
                <a:sym typeface="Poppins"/>
              </a:rPr>
              <a:t>Structural indices construction</a:t>
            </a:r>
            <a:endParaRPr sz="1100">
              <a:latin typeface="Poppins"/>
              <a:ea typeface="Poppins"/>
              <a:cs typeface="Poppins"/>
              <a:sym typeface="Poppins"/>
            </a:endParaRPr>
          </a:p>
        </p:txBody>
      </p:sp>
      <p:sp>
        <p:nvSpPr>
          <p:cNvPr id="155" name="Google Shape;155;p26"/>
          <p:cNvSpPr/>
          <p:nvPr/>
        </p:nvSpPr>
        <p:spPr>
          <a:xfrm>
            <a:off x="4447328" y="3223714"/>
            <a:ext cx="573900" cy="565200"/>
          </a:xfrm>
          <a:prstGeom prst="roundRect">
            <a:avLst>
              <a:gd fmla="val 16667" name="adj"/>
            </a:avLst>
          </a:prstGeom>
          <a:solidFill>
            <a:srgbClr val="002B41"/>
          </a:solidFill>
          <a:ln>
            <a:noFill/>
          </a:ln>
          <a:effectLst>
            <a:outerShdw blurRad="254000" rotWithShape="0" algn="tl" dir="2700000" dist="1270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500">
              <a:solidFill>
                <a:srgbClr val="F2F2F2"/>
              </a:solidFill>
              <a:latin typeface="Calibri"/>
              <a:ea typeface="Calibri"/>
              <a:cs typeface="Calibri"/>
              <a:sym typeface="Calibri"/>
            </a:endParaRPr>
          </a:p>
        </p:txBody>
      </p:sp>
      <p:sp>
        <p:nvSpPr>
          <p:cNvPr id="156" name="Google Shape;156;p26"/>
          <p:cNvSpPr txBox="1"/>
          <p:nvPr/>
        </p:nvSpPr>
        <p:spPr>
          <a:xfrm>
            <a:off x="4497160" y="3284436"/>
            <a:ext cx="474300" cy="438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2400">
                <a:solidFill>
                  <a:schemeClr val="lt1"/>
                </a:solidFill>
                <a:latin typeface="Calibri"/>
                <a:ea typeface="Calibri"/>
                <a:cs typeface="Calibri"/>
                <a:sym typeface="Calibri"/>
              </a:rPr>
              <a:t>04</a:t>
            </a:r>
            <a:endParaRPr sz="2400">
              <a:solidFill>
                <a:schemeClr val="lt1"/>
              </a:solidFill>
              <a:latin typeface="Calibri"/>
              <a:ea typeface="Calibri"/>
              <a:cs typeface="Calibri"/>
              <a:sym typeface="Calibri"/>
            </a:endParaRPr>
          </a:p>
        </p:txBody>
      </p:sp>
      <p:sp>
        <p:nvSpPr>
          <p:cNvPr id="157" name="Google Shape;157;p26"/>
          <p:cNvSpPr/>
          <p:nvPr/>
        </p:nvSpPr>
        <p:spPr>
          <a:xfrm>
            <a:off x="4446827" y="4166286"/>
            <a:ext cx="573900" cy="565200"/>
          </a:xfrm>
          <a:prstGeom prst="roundRect">
            <a:avLst>
              <a:gd fmla="val 16667" name="adj"/>
            </a:avLst>
          </a:prstGeom>
          <a:solidFill>
            <a:srgbClr val="002B41"/>
          </a:solidFill>
          <a:ln>
            <a:noFill/>
          </a:ln>
          <a:effectLst>
            <a:outerShdw blurRad="254000" rotWithShape="0" algn="tl" dir="2700000" dist="1270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500">
              <a:solidFill>
                <a:srgbClr val="F2F2F2"/>
              </a:solidFill>
              <a:latin typeface="Calibri"/>
              <a:ea typeface="Calibri"/>
              <a:cs typeface="Calibri"/>
              <a:sym typeface="Calibri"/>
            </a:endParaRPr>
          </a:p>
        </p:txBody>
      </p:sp>
      <p:sp>
        <p:nvSpPr>
          <p:cNvPr id="158" name="Google Shape;158;p26"/>
          <p:cNvSpPr txBox="1"/>
          <p:nvPr/>
        </p:nvSpPr>
        <p:spPr>
          <a:xfrm>
            <a:off x="4496672" y="4227010"/>
            <a:ext cx="524700" cy="438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2400">
                <a:solidFill>
                  <a:schemeClr val="lt1"/>
                </a:solidFill>
                <a:latin typeface="Calibri"/>
                <a:ea typeface="Calibri"/>
                <a:cs typeface="Calibri"/>
                <a:sym typeface="Calibri"/>
              </a:rPr>
              <a:t>05</a:t>
            </a:r>
            <a:endParaRPr sz="2400">
              <a:solidFill>
                <a:schemeClr val="lt1"/>
              </a:solidFill>
              <a:latin typeface="Calibri"/>
              <a:ea typeface="Calibri"/>
              <a:cs typeface="Calibri"/>
              <a:sym typeface="Calibri"/>
            </a:endParaRPr>
          </a:p>
        </p:txBody>
      </p:sp>
      <p:sp>
        <p:nvSpPr>
          <p:cNvPr id="159" name="Google Shape;159;p26"/>
          <p:cNvSpPr txBox="1"/>
          <p:nvPr/>
        </p:nvSpPr>
        <p:spPr>
          <a:xfrm>
            <a:off x="5133863" y="3514189"/>
            <a:ext cx="3154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002B41"/>
                </a:solidFill>
                <a:latin typeface="Poppins"/>
                <a:ea typeface="Poppins"/>
                <a:cs typeface="Poppins"/>
                <a:sym typeface="Poppins"/>
              </a:rPr>
              <a:t>Parallelization and Locality Optimization</a:t>
            </a:r>
            <a:endParaRPr sz="1100">
              <a:solidFill>
                <a:schemeClr val="dk1"/>
              </a:solidFill>
              <a:latin typeface="Poppins"/>
              <a:ea typeface="Poppins"/>
              <a:cs typeface="Poppins"/>
              <a:sym typeface="Poppins"/>
            </a:endParaRPr>
          </a:p>
        </p:txBody>
      </p:sp>
      <p:sp>
        <p:nvSpPr>
          <p:cNvPr id="160" name="Google Shape;160;p26"/>
          <p:cNvSpPr txBox="1"/>
          <p:nvPr/>
        </p:nvSpPr>
        <p:spPr>
          <a:xfrm>
            <a:off x="5162252" y="2222742"/>
            <a:ext cx="31542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rgbClr val="002B41"/>
                </a:solidFill>
                <a:latin typeface="Poppins"/>
                <a:ea typeface="Poppins"/>
                <a:cs typeface="Poppins"/>
                <a:sym typeface="Poppins"/>
              </a:rPr>
              <a:t>ALGORITHM</a:t>
            </a:r>
            <a:endParaRPr sz="2100">
              <a:solidFill>
                <a:srgbClr val="002B41"/>
              </a:solidFill>
              <a:latin typeface="Poppins"/>
              <a:ea typeface="Poppins"/>
              <a:cs typeface="Poppins"/>
              <a:sym typeface="Poppins"/>
            </a:endParaRPr>
          </a:p>
        </p:txBody>
      </p:sp>
      <p:sp>
        <p:nvSpPr>
          <p:cNvPr id="161" name="Google Shape;161;p26"/>
          <p:cNvSpPr txBox="1"/>
          <p:nvPr/>
        </p:nvSpPr>
        <p:spPr>
          <a:xfrm>
            <a:off x="5133863" y="3170296"/>
            <a:ext cx="31542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rgbClr val="002B41"/>
                </a:solidFill>
                <a:latin typeface="Poppins"/>
                <a:ea typeface="Poppins"/>
                <a:cs typeface="Poppins"/>
                <a:sym typeface="Poppins"/>
              </a:rPr>
              <a:t>ENHANCEMENTS</a:t>
            </a:r>
            <a:endParaRPr/>
          </a:p>
        </p:txBody>
      </p:sp>
      <p:sp>
        <p:nvSpPr>
          <p:cNvPr id="162" name="Google Shape;162;p26"/>
          <p:cNvSpPr txBox="1"/>
          <p:nvPr/>
        </p:nvSpPr>
        <p:spPr>
          <a:xfrm>
            <a:off x="5118000" y="4112313"/>
            <a:ext cx="37734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rgbClr val="002B41"/>
                </a:solidFill>
                <a:latin typeface="Poppins"/>
                <a:ea typeface="Poppins"/>
                <a:cs typeface="Poppins"/>
                <a:sym typeface="Poppins"/>
              </a:rPr>
              <a:t>EXPERIMENTS</a:t>
            </a:r>
            <a:endParaRPr sz="1100">
              <a:solidFill>
                <a:schemeClr val="dk1"/>
              </a:solidFill>
              <a:latin typeface="Poppins"/>
              <a:ea typeface="Poppins"/>
              <a:cs typeface="Poppins"/>
              <a:sym typeface="Poppins"/>
            </a:endParaRPr>
          </a:p>
        </p:txBody>
      </p:sp>
      <p:sp>
        <p:nvSpPr>
          <p:cNvPr id="163" name="Google Shape;163;p26"/>
          <p:cNvSpPr txBox="1"/>
          <p:nvPr/>
        </p:nvSpPr>
        <p:spPr>
          <a:xfrm>
            <a:off x="5133863" y="1366053"/>
            <a:ext cx="31542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rgbClr val="002B41"/>
                </a:solidFill>
                <a:latin typeface="Poppins"/>
                <a:ea typeface="Poppins"/>
                <a:cs typeface="Poppins"/>
                <a:sym typeface="Poppins"/>
              </a:rPr>
              <a:t>PROBLEM</a:t>
            </a:r>
            <a:endParaRPr/>
          </a:p>
        </p:txBody>
      </p:sp>
      <p:sp>
        <p:nvSpPr>
          <p:cNvPr id="164" name="Google Shape;164;p26"/>
          <p:cNvSpPr txBox="1"/>
          <p:nvPr/>
        </p:nvSpPr>
        <p:spPr>
          <a:xfrm>
            <a:off x="5133863" y="412013"/>
            <a:ext cx="31542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rgbClr val="002B41"/>
                </a:solidFill>
                <a:latin typeface="Poppins"/>
                <a:ea typeface="Poppins"/>
                <a:cs typeface="Poppins"/>
                <a:sym typeface="Poppins"/>
              </a:rPr>
              <a:t>INTRODUCTION</a:t>
            </a:r>
            <a:endParaRPr/>
          </a:p>
        </p:txBody>
      </p:sp>
      <p:sp>
        <p:nvSpPr>
          <p:cNvPr id="165" name="Google Shape;165;p26"/>
          <p:cNvSpPr txBox="1"/>
          <p:nvPr/>
        </p:nvSpPr>
        <p:spPr>
          <a:xfrm>
            <a:off x="5134586" y="4426287"/>
            <a:ext cx="3154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002B41"/>
                </a:solidFill>
                <a:latin typeface="Poppins"/>
                <a:ea typeface="Poppins"/>
                <a:cs typeface="Poppins"/>
                <a:sym typeface="Poppins"/>
              </a:rPr>
              <a:t>Evaluation and Results</a:t>
            </a:r>
            <a:endParaRPr sz="1100">
              <a:solidFill>
                <a:schemeClr val="dk1"/>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169" name="Shape 169"/>
        <p:cNvGrpSpPr/>
        <p:nvPr/>
      </p:nvGrpSpPr>
      <p:grpSpPr>
        <a:xfrm>
          <a:off x="0" y="0"/>
          <a:ext cx="0" cy="0"/>
          <a:chOff x="0" y="0"/>
          <a:chExt cx="0" cy="0"/>
        </a:xfrm>
      </p:grpSpPr>
      <p:sp>
        <p:nvSpPr>
          <p:cNvPr id="170" name="Google Shape;170;p27"/>
          <p:cNvSpPr/>
          <p:nvPr/>
        </p:nvSpPr>
        <p:spPr>
          <a:xfrm rot="10800000">
            <a:off x="1" y="-7701"/>
            <a:ext cx="2290724" cy="5155501"/>
          </a:xfrm>
          <a:custGeom>
            <a:rect b="b" l="l" r="r" t="t"/>
            <a:pathLst>
              <a:path extrusionOk="0" h="3907" w="2332">
                <a:moveTo>
                  <a:pt x="1462" y="0"/>
                </a:moveTo>
                <a:lnTo>
                  <a:pt x="2332" y="0"/>
                </a:lnTo>
                <a:lnTo>
                  <a:pt x="2332" y="3907"/>
                </a:lnTo>
                <a:lnTo>
                  <a:pt x="0" y="2595"/>
                </a:lnTo>
                <a:lnTo>
                  <a:pt x="1462" y="0"/>
                </a:lnTo>
                <a:close/>
              </a:path>
            </a:pathLst>
          </a:custGeom>
          <a:solidFill>
            <a:srgbClr val="002B41"/>
          </a:solidFill>
          <a:ln>
            <a:noFill/>
          </a:ln>
          <a:effectLst>
            <a:outerShdw blurRad="254000" rotWithShape="0" algn="tl" dir="2700000" dist="1270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500">
              <a:solidFill>
                <a:srgbClr val="00183C"/>
              </a:solidFill>
              <a:latin typeface="Calibri"/>
              <a:ea typeface="Calibri"/>
              <a:cs typeface="Calibri"/>
              <a:sym typeface="Calibri"/>
            </a:endParaRPr>
          </a:p>
        </p:txBody>
      </p:sp>
      <p:sp>
        <p:nvSpPr>
          <p:cNvPr id="171" name="Google Shape;171;p27"/>
          <p:cNvSpPr txBox="1"/>
          <p:nvPr/>
        </p:nvSpPr>
        <p:spPr>
          <a:xfrm>
            <a:off x="2486500" y="913750"/>
            <a:ext cx="4610100" cy="453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2500">
                <a:solidFill>
                  <a:srgbClr val="002B41"/>
                </a:solidFill>
                <a:latin typeface="Poppins"/>
                <a:ea typeface="Poppins"/>
                <a:cs typeface="Poppins"/>
                <a:sym typeface="Poppins"/>
              </a:rPr>
              <a:t>PAPER INTRODUCTION</a:t>
            </a:r>
            <a:endParaRPr b="1" sz="1200">
              <a:latin typeface="Poppins"/>
              <a:ea typeface="Poppins"/>
              <a:cs typeface="Poppins"/>
              <a:sym typeface="Poppins"/>
            </a:endParaRPr>
          </a:p>
        </p:txBody>
      </p:sp>
      <p:sp>
        <p:nvSpPr>
          <p:cNvPr id="172" name="Google Shape;172;p27"/>
          <p:cNvSpPr txBox="1"/>
          <p:nvPr/>
        </p:nvSpPr>
        <p:spPr>
          <a:xfrm>
            <a:off x="2510325" y="1873000"/>
            <a:ext cx="6095400" cy="592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700">
                <a:solidFill>
                  <a:srgbClr val="002B41"/>
                </a:solidFill>
                <a:latin typeface="Poppins"/>
                <a:ea typeface="Poppins"/>
                <a:cs typeface="Poppins"/>
                <a:sym typeface="Poppins"/>
              </a:rPr>
              <a:t>Scalable Structural Index Construction for JSON Analytics </a:t>
            </a:r>
            <a:endParaRPr sz="1600">
              <a:latin typeface="Poppins"/>
              <a:ea typeface="Poppins"/>
              <a:cs typeface="Poppins"/>
              <a:sym typeface="Poppins"/>
            </a:endParaRPr>
          </a:p>
        </p:txBody>
      </p:sp>
      <p:sp>
        <p:nvSpPr>
          <p:cNvPr id="173" name="Google Shape;173;p27"/>
          <p:cNvSpPr txBox="1"/>
          <p:nvPr/>
        </p:nvSpPr>
        <p:spPr>
          <a:xfrm>
            <a:off x="2486507" y="2552968"/>
            <a:ext cx="46101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Poppins"/>
                <a:ea typeface="Poppins"/>
                <a:cs typeface="Poppins"/>
                <a:sym typeface="Poppins"/>
              </a:rPr>
              <a:t>Author:  Lin Jiang, Junqiao Qiu, Zhijia Zhao </a:t>
            </a:r>
            <a:endParaRPr sz="1100">
              <a:latin typeface="Poppins"/>
              <a:ea typeface="Poppins"/>
              <a:cs typeface="Poppins"/>
              <a:sym typeface="Poppins"/>
            </a:endParaRPr>
          </a:p>
        </p:txBody>
      </p:sp>
      <p:sp>
        <p:nvSpPr>
          <p:cNvPr id="174" name="Google Shape;174;p27"/>
          <p:cNvSpPr txBox="1"/>
          <p:nvPr/>
        </p:nvSpPr>
        <p:spPr>
          <a:xfrm>
            <a:off x="2510332" y="2925144"/>
            <a:ext cx="46101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Poppins"/>
                <a:ea typeface="Poppins"/>
                <a:cs typeface="Poppins"/>
                <a:sym typeface="Poppins"/>
              </a:rPr>
              <a:t>Published: VLDB-2021 </a:t>
            </a:r>
            <a:endParaRPr sz="1100">
              <a:latin typeface="Poppins"/>
              <a:ea typeface="Poppins"/>
              <a:cs typeface="Poppins"/>
              <a:sym typeface="Poppins"/>
            </a:endParaRPr>
          </a:p>
        </p:txBody>
      </p:sp>
      <p:sp>
        <p:nvSpPr>
          <p:cNvPr id="175" name="Google Shape;175;p27"/>
          <p:cNvSpPr txBox="1"/>
          <p:nvPr/>
        </p:nvSpPr>
        <p:spPr>
          <a:xfrm>
            <a:off x="2510325" y="3511900"/>
            <a:ext cx="57147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a:solidFill>
                  <a:schemeClr val="dk1"/>
                </a:solidFill>
                <a:latin typeface="Poppins"/>
                <a:ea typeface="Poppins"/>
                <a:cs typeface="Poppins"/>
                <a:sym typeface="Poppins"/>
              </a:rPr>
              <a:t>Domain</a:t>
            </a:r>
            <a:r>
              <a:rPr lang="en" sz="1400">
                <a:solidFill>
                  <a:schemeClr val="dk1"/>
                </a:solidFill>
                <a:latin typeface="Poppins"/>
                <a:ea typeface="Poppins"/>
                <a:cs typeface="Poppins"/>
                <a:sym typeface="Poppins"/>
              </a:rPr>
              <a:t>: Op</a:t>
            </a:r>
            <a:r>
              <a:rPr lang="en">
                <a:solidFill>
                  <a:schemeClr val="dk1"/>
                </a:solidFill>
                <a:latin typeface="Poppins"/>
                <a:ea typeface="Poppins"/>
                <a:cs typeface="Poppins"/>
                <a:sym typeface="Poppins"/>
              </a:rPr>
              <a:t>timized parsing of JSON datasets for faster overall query speed.</a:t>
            </a:r>
            <a:endParaRPr sz="1100">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179" name="Shape 179"/>
        <p:cNvGrpSpPr/>
        <p:nvPr/>
      </p:nvGrpSpPr>
      <p:grpSpPr>
        <a:xfrm>
          <a:off x="0" y="0"/>
          <a:ext cx="0" cy="0"/>
          <a:chOff x="0" y="0"/>
          <a:chExt cx="0" cy="0"/>
        </a:xfrm>
      </p:grpSpPr>
      <p:sp>
        <p:nvSpPr>
          <p:cNvPr id="180" name="Google Shape;180;p28"/>
          <p:cNvSpPr/>
          <p:nvPr/>
        </p:nvSpPr>
        <p:spPr>
          <a:xfrm rot="10800000">
            <a:off x="1" y="-7701"/>
            <a:ext cx="2290724" cy="5155501"/>
          </a:xfrm>
          <a:custGeom>
            <a:rect b="b" l="l" r="r" t="t"/>
            <a:pathLst>
              <a:path extrusionOk="0" h="3907" w="2332">
                <a:moveTo>
                  <a:pt x="1462" y="0"/>
                </a:moveTo>
                <a:lnTo>
                  <a:pt x="2332" y="0"/>
                </a:lnTo>
                <a:lnTo>
                  <a:pt x="2332" y="3907"/>
                </a:lnTo>
                <a:lnTo>
                  <a:pt x="0" y="2595"/>
                </a:lnTo>
                <a:lnTo>
                  <a:pt x="1462" y="0"/>
                </a:lnTo>
                <a:close/>
              </a:path>
            </a:pathLst>
          </a:custGeom>
          <a:solidFill>
            <a:srgbClr val="002B41"/>
          </a:solidFill>
          <a:ln>
            <a:noFill/>
          </a:ln>
          <a:effectLst>
            <a:outerShdw blurRad="254000" rotWithShape="0" algn="tl" dir="2700000" dist="1270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500">
              <a:solidFill>
                <a:srgbClr val="00183C"/>
              </a:solidFill>
              <a:latin typeface="Calibri"/>
              <a:ea typeface="Calibri"/>
              <a:cs typeface="Calibri"/>
              <a:sym typeface="Calibri"/>
            </a:endParaRPr>
          </a:p>
        </p:txBody>
      </p:sp>
      <p:sp>
        <p:nvSpPr>
          <p:cNvPr id="181" name="Google Shape;181;p28"/>
          <p:cNvSpPr txBox="1"/>
          <p:nvPr/>
        </p:nvSpPr>
        <p:spPr>
          <a:xfrm>
            <a:off x="2246409" y="426850"/>
            <a:ext cx="3479400" cy="453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2500">
                <a:solidFill>
                  <a:srgbClr val="002B41"/>
                </a:solidFill>
                <a:latin typeface="Poppins"/>
                <a:ea typeface="Poppins"/>
                <a:cs typeface="Poppins"/>
                <a:sym typeface="Poppins"/>
              </a:rPr>
              <a:t>JSON FORMAT</a:t>
            </a:r>
            <a:endParaRPr b="1" sz="2500">
              <a:latin typeface="Poppins"/>
              <a:ea typeface="Poppins"/>
              <a:cs typeface="Poppins"/>
              <a:sym typeface="Poppins"/>
            </a:endParaRPr>
          </a:p>
        </p:txBody>
      </p:sp>
      <p:sp>
        <p:nvSpPr>
          <p:cNvPr id="182" name="Google Shape;182;p28"/>
          <p:cNvSpPr txBox="1"/>
          <p:nvPr/>
        </p:nvSpPr>
        <p:spPr>
          <a:xfrm>
            <a:off x="2290725" y="1146800"/>
            <a:ext cx="6784500" cy="3332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a:solidFill>
                  <a:schemeClr val="dk1"/>
                </a:solidFill>
                <a:latin typeface="Poppins"/>
                <a:ea typeface="Poppins"/>
                <a:cs typeface="Poppins"/>
                <a:sym typeface="Poppins"/>
              </a:rPr>
              <a:t>JavaScript Object Notation – JSON</a:t>
            </a:r>
            <a:r>
              <a:rPr lang="en">
                <a:solidFill>
                  <a:schemeClr val="dk1"/>
                </a:solidFill>
                <a:latin typeface="Poppins"/>
                <a:ea typeface="Poppins"/>
                <a:cs typeface="Poppins"/>
                <a:sym typeface="Poppins"/>
              </a:rPr>
              <a:t> is a </a:t>
            </a:r>
            <a:r>
              <a:rPr lang="en">
                <a:solidFill>
                  <a:schemeClr val="dk1"/>
                </a:solidFill>
                <a:latin typeface="Poppins"/>
                <a:ea typeface="Poppins"/>
                <a:cs typeface="Poppins"/>
                <a:sym typeface="Poppins"/>
              </a:rPr>
              <a:t>data interchange format which is:</a:t>
            </a:r>
            <a:endParaRPr>
              <a:solidFill>
                <a:schemeClr val="dk1"/>
              </a:solidFill>
              <a:latin typeface="Poppins"/>
              <a:ea typeface="Poppins"/>
              <a:cs typeface="Poppins"/>
              <a:sym typeface="Poppins"/>
            </a:endParaRPr>
          </a:p>
          <a:p>
            <a:pPr indent="-317500" lvl="0" marL="457200" marR="0" rtl="0" algn="l">
              <a:spcBef>
                <a:spcPts val="0"/>
              </a:spcBef>
              <a:spcAft>
                <a:spcPts val="0"/>
              </a:spcAft>
              <a:buClr>
                <a:schemeClr val="dk1"/>
              </a:buClr>
              <a:buSzPts val="1400"/>
              <a:buFont typeface="Poppins"/>
              <a:buChar char="●"/>
            </a:pPr>
            <a:r>
              <a:rPr lang="en">
                <a:solidFill>
                  <a:schemeClr val="dk1"/>
                </a:solidFill>
                <a:latin typeface="Poppins"/>
                <a:ea typeface="Poppins"/>
                <a:cs typeface="Poppins"/>
                <a:sym typeface="Poppins"/>
              </a:rPr>
              <a:t>lightweight</a:t>
            </a:r>
            <a:endParaRPr>
              <a:solidFill>
                <a:schemeClr val="dk1"/>
              </a:solidFill>
              <a:latin typeface="Poppins"/>
              <a:ea typeface="Poppins"/>
              <a:cs typeface="Poppins"/>
              <a:sym typeface="Poppins"/>
            </a:endParaRPr>
          </a:p>
          <a:p>
            <a:pPr indent="-317500" lvl="0" marL="457200" marR="0" rtl="0" algn="l">
              <a:spcBef>
                <a:spcPts val="0"/>
              </a:spcBef>
              <a:spcAft>
                <a:spcPts val="0"/>
              </a:spcAft>
              <a:buClr>
                <a:schemeClr val="dk1"/>
              </a:buClr>
              <a:buSzPts val="1400"/>
              <a:buFont typeface="Poppins"/>
              <a:buChar char="●"/>
            </a:pPr>
            <a:r>
              <a:rPr lang="en">
                <a:solidFill>
                  <a:schemeClr val="dk1"/>
                </a:solidFill>
                <a:latin typeface="Poppins"/>
                <a:ea typeface="Poppins"/>
                <a:cs typeface="Poppins"/>
                <a:sym typeface="Poppins"/>
              </a:rPr>
              <a:t>text-based</a:t>
            </a:r>
            <a:endParaRPr>
              <a:solidFill>
                <a:schemeClr val="dk1"/>
              </a:solidFill>
              <a:latin typeface="Poppins"/>
              <a:ea typeface="Poppins"/>
              <a:cs typeface="Poppins"/>
              <a:sym typeface="Poppins"/>
            </a:endParaRPr>
          </a:p>
          <a:p>
            <a:pPr indent="-317500" lvl="0" marL="457200" marR="0" rtl="0" algn="l">
              <a:spcBef>
                <a:spcPts val="0"/>
              </a:spcBef>
              <a:spcAft>
                <a:spcPts val="0"/>
              </a:spcAft>
              <a:buClr>
                <a:schemeClr val="dk1"/>
              </a:buClr>
              <a:buSzPts val="1400"/>
              <a:buFont typeface="Poppins"/>
              <a:buChar char="●"/>
            </a:pPr>
            <a:r>
              <a:rPr lang="en">
                <a:solidFill>
                  <a:schemeClr val="dk1"/>
                </a:solidFill>
                <a:latin typeface="Poppins"/>
                <a:ea typeface="Poppins"/>
                <a:cs typeface="Poppins"/>
                <a:sym typeface="Poppins"/>
              </a:rPr>
              <a:t>language-independent</a:t>
            </a:r>
            <a:endParaRPr>
              <a:solidFill>
                <a:schemeClr val="dk1"/>
              </a:solidFill>
              <a:latin typeface="Poppins"/>
              <a:ea typeface="Poppins"/>
              <a:cs typeface="Poppins"/>
              <a:sym typeface="Poppins"/>
            </a:endParaRPr>
          </a:p>
          <a:p>
            <a:pPr indent="0" lvl="0" marL="0" marR="0" rtl="0" algn="l">
              <a:spcBef>
                <a:spcPts val="0"/>
              </a:spcBef>
              <a:spcAft>
                <a:spcPts val="0"/>
              </a:spcAft>
              <a:buNone/>
            </a:pPr>
            <a:r>
              <a:t/>
            </a:r>
            <a:endParaRPr>
              <a:solidFill>
                <a:schemeClr val="dk1"/>
              </a:solidFill>
              <a:latin typeface="Poppins"/>
              <a:ea typeface="Poppins"/>
              <a:cs typeface="Poppins"/>
              <a:sym typeface="Poppins"/>
            </a:endParaRPr>
          </a:p>
          <a:p>
            <a:pPr indent="0" lvl="0" marL="0" marR="0" rtl="0" algn="l">
              <a:spcBef>
                <a:spcPts val="0"/>
              </a:spcBef>
              <a:spcAft>
                <a:spcPts val="0"/>
              </a:spcAft>
              <a:buNone/>
            </a:pPr>
            <a:r>
              <a:rPr b="1" lang="en">
                <a:solidFill>
                  <a:schemeClr val="dk1"/>
                </a:solidFill>
                <a:latin typeface="Poppins"/>
                <a:ea typeface="Poppins"/>
                <a:cs typeface="Poppins"/>
                <a:sym typeface="Poppins"/>
              </a:rPr>
              <a:t>Core Structure: </a:t>
            </a:r>
            <a:r>
              <a:rPr b="1" lang="en">
                <a:solidFill>
                  <a:schemeClr val="dk1"/>
                </a:solidFill>
                <a:highlight>
                  <a:srgbClr val="C9DAF8"/>
                </a:highlight>
                <a:latin typeface="Poppins"/>
                <a:ea typeface="Poppins"/>
                <a:cs typeface="Poppins"/>
                <a:sym typeface="Poppins"/>
              </a:rPr>
              <a:t>  </a:t>
            </a:r>
            <a:r>
              <a:rPr lang="en">
                <a:solidFill>
                  <a:schemeClr val="dk1"/>
                </a:solidFill>
                <a:highlight>
                  <a:srgbClr val="C9DAF8"/>
                </a:highlight>
                <a:latin typeface="Poppins"/>
                <a:ea typeface="Poppins"/>
                <a:cs typeface="Poppins"/>
                <a:sym typeface="Poppins"/>
              </a:rPr>
              <a:t>TEXT = OBJECT...OBJECT .</a:t>
            </a:r>
            <a:endParaRPr b="1">
              <a:solidFill>
                <a:schemeClr val="dk1"/>
              </a:solidFill>
              <a:highlight>
                <a:srgbClr val="C9DAF8"/>
              </a:highlight>
              <a:latin typeface="Poppins"/>
              <a:ea typeface="Poppins"/>
              <a:cs typeface="Poppins"/>
              <a:sym typeface="Poppins"/>
            </a:endParaRPr>
          </a:p>
          <a:p>
            <a:pPr indent="0" lvl="0" marL="0" marR="0" rtl="0" algn="l">
              <a:spcBef>
                <a:spcPts val="0"/>
              </a:spcBef>
              <a:spcAft>
                <a:spcPts val="0"/>
              </a:spcAft>
              <a:buNone/>
            </a:pPr>
            <a:r>
              <a:rPr lang="en" sz="1200">
                <a:solidFill>
                  <a:schemeClr val="dk1"/>
                </a:solidFill>
                <a:latin typeface="Poppins"/>
                <a:ea typeface="Poppins"/>
                <a:cs typeface="Poppins"/>
                <a:sym typeface="Poppins"/>
              </a:rPr>
              <a:t>a </a:t>
            </a:r>
            <a:r>
              <a:rPr lang="en" sz="1200">
                <a:solidFill>
                  <a:schemeClr val="dk1"/>
                </a:solidFill>
                <a:latin typeface="Poppins"/>
                <a:ea typeface="Poppins"/>
                <a:cs typeface="Poppins"/>
                <a:sym typeface="Poppins"/>
              </a:rPr>
              <a:t>document that is essentially a text representing one or more objects. </a:t>
            </a:r>
            <a:r>
              <a:rPr lang="en" sz="1200">
                <a:solidFill>
                  <a:schemeClr val="dk1"/>
                </a:solidFill>
                <a:highlight>
                  <a:schemeClr val="lt2"/>
                </a:highlight>
                <a:latin typeface="Poppins"/>
                <a:ea typeface="Poppins"/>
                <a:cs typeface="Poppins"/>
                <a:sym typeface="Poppins"/>
              </a:rPr>
              <a:t> </a:t>
            </a:r>
            <a:endParaRPr sz="1200">
              <a:solidFill>
                <a:schemeClr val="dk1"/>
              </a:solidFill>
              <a:highlight>
                <a:schemeClr val="lt2"/>
              </a:highlight>
              <a:latin typeface="Poppins"/>
              <a:ea typeface="Poppins"/>
              <a:cs typeface="Poppins"/>
              <a:sym typeface="Poppins"/>
            </a:endParaRPr>
          </a:p>
          <a:p>
            <a:pPr indent="0" lvl="0" marL="0" marR="0" rtl="0" algn="l">
              <a:spcBef>
                <a:spcPts val="0"/>
              </a:spcBef>
              <a:spcAft>
                <a:spcPts val="0"/>
              </a:spcAft>
              <a:buNone/>
            </a:pPr>
            <a:r>
              <a:t/>
            </a:r>
            <a:endParaRPr>
              <a:solidFill>
                <a:schemeClr val="dk1"/>
              </a:solidFill>
              <a:latin typeface="Poppins"/>
              <a:ea typeface="Poppins"/>
              <a:cs typeface="Poppins"/>
              <a:sym typeface="Poppins"/>
            </a:endParaRPr>
          </a:p>
          <a:p>
            <a:pPr indent="0" lvl="0" marL="0" marR="0" rtl="0" algn="l">
              <a:spcBef>
                <a:spcPts val="0"/>
              </a:spcBef>
              <a:spcAft>
                <a:spcPts val="0"/>
              </a:spcAft>
              <a:buNone/>
            </a:pPr>
            <a:r>
              <a:rPr b="1" lang="en">
                <a:solidFill>
                  <a:schemeClr val="dk1"/>
                </a:solidFill>
                <a:latin typeface="Poppins"/>
                <a:ea typeface="Poppins"/>
                <a:cs typeface="Poppins"/>
                <a:sym typeface="Poppins"/>
              </a:rPr>
              <a:t>The object can be any of the following:</a:t>
            </a:r>
            <a:endParaRPr b="1">
              <a:solidFill>
                <a:schemeClr val="dk1"/>
              </a:solidFill>
              <a:latin typeface="Poppins"/>
              <a:ea typeface="Poppins"/>
              <a:cs typeface="Poppins"/>
              <a:sym typeface="Poppins"/>
            </a:endParaRPr>
          </a:p>
          <a:p>
            <a:pPr indent="0" lvl="0" marL="0" marR="0" rtl="0" algn="l">
              <a:spcBef>
                <a:spcPts val="0"/>
              </a:spcBef>
              <a:spcAft>
                <a:spcPts val="0"/>
              </a:spcAft>
              <a:buNone/>
            </a:pPr>
            <a:r>
              <a:rPr lang="en" sz="1200">
                <a:solidFill>
                  <a:schemeClr val="dk1"/>
                </a:solidFill>
                <a:latin typeface="Poppins"/>
                <a:ea typeface="Poppins"/>
                <a:cs typeface="Poppins"/>
                <a:sym typeface="Poppins"/>
              </a:rPr>
              <a:t>OBJECT = {STRING:VALUE, ..., STRING:VALUE}</a:t>
            </a:r>
            <a:endParaRPr sz="1200">
              <a:latin typeface="Poppins"/>
              <a:ea typeface="Poppins"/>
              <a:cs typeface="Poppins"/>
              <a:sym typeface="Poppins"/>
            </a:endParaRPr>
          </a:p>
          <a:p>
            <a:pPr indent="0" lvl="0" marL="0" marR="0" rtl="0" algn="l">
              <a:spcBef>
                <a:spcPts val="0"/>
              </a:spcBef>
              <a:spcAft>
                <a:spcPts val="0"/>
              </a:spcAft>
              <a:buNone/>
            </a:pPr>
            <a:r>
              <a:rPr lang="en" sz="1200">
                <a:solidFill>
                  <a:schemeClr val="dk1"/>
                </a:solidFill>
                <a:latin typeface="Poppins"/>
                <a:ea typeface="Poppins"/>
                <a:cs typeface="Poppins"/>
                <a:sym typeface="Poppins"/>
              </a:rPr>
              <a:t>ARRAY = [VALUE, ..., VALUE]</a:t>
            </a:r>
            <a:endParaRPr sz="1200">
              <a:latin typeface="Poppins"/>
              <a:ea typeface="Poppins"/>
              <a:cs typeface="Poppins"/>
              <a:sym typeface="Poppins"/>
            </a:endParaRPr>
          </a:p>
          <a:p>
            <a:pPr indent="0" lvl="0" marL="0" marR="0" rtl="0" algn="l">
              <a:spcBef>
                <a:spcPts val="0"/>
              </a:spcBef>
              <a:spcAft>
                <a:spcPts val="0"/>
              </a:spcAft>
              <a:buNone/>
            </a:pPr>
            <a:r>
              <a:rPr lang="en" sz="1200">
                <a:solidFill>
                  <a:schemeClr val="dk1"/>
                </a:solidFill>
                <a:latin typeface="Poppins"/>
                <a:ea typeface="Poppins"/>
                <a:cs typeface="Poppins"/>
                <a:sym typeface="Poppins"/>
              </a:rPr>
              <a:t>VALUE = OBJECT | ARRAY | STRING | NUMBER | true | false | null</a:t>
            </a:r>
            <a:endParaRPr sz="1200">
              <a:latin typeface="Poppins"/>
              <a:ea typeface="Poppins"/>
              <a:cs typeface="Poppins"/>
              <a:sym typeface="Poppins"/>
            </a:endParaRPr>
          </a:p>
          <a:p>
            <a:pPr indent="0" lvl="0" marL="0" marR="0" rtl="0" algn="l">
              <a:spcBef>
                <a:spcPts val="0"/>
              </a:spcBef>
              <a:spcAft>
                <a:spcPts val="0"/>
              </a:spcAft>
              <a:buNone/>
            </a:pPr>
            <a:r>
              <a:rPr lang="en" sz="1200">
                <a:solidFill>
                  <a:schemeClr val="dk1"/>
                </a:solidFill>
                <a:latin typeface="Poppins"/>
                <a:ea typeface="Poppins"/>
                <a:cs typeface="Poppins"/>
                <a:sym typeface="Poppins"/>
              </a:rPr>
              <a:t> </a:t>
            </a:r>
            <a:endParaRPr sz="1200">
              <a:solidFill>
                <a:schemeClr val="dk1"/>
              </a:solidFill>
              <a:latin typeface="Poppins"/>
              <a:ea typeface="Poppins"/>
              <a:cs typeface="Poppins"/>
              <a:sym typeface="Poppins"/>
            </a:endParaRPr>
          </a:p>
          <a:p>
            <a:pPr indent="0" lvl="0" marL="0" marR="0" rtl="0" algn="l">
              <a:spcBef>
                <a:spcPts val="0"/>
              </a:spcBef>
              <a:spcAft>
                <a:spcPts val="0"/>
              </a:spcAft>
              <a:buNone/>
            </a:pPr>
            <a:r>
              <a:t/>
            </a:r>
            <a:endParaRPr>
              <a:solidFill>
                <a:schemeClr val="dk1"/>
              </a:solidFill>
              <a:latin typeface="Poppins"/>
              <a:ea typeface="Poppins"/>
              <a:cs typeface="Poppins"/>
              <a:sym typeface="Poppins"/>
            </a:endParaRPr>
          </a:p>
          <a:p>
            <a:pPr indent="0" lvl="0" marL="0" marR="0" rtl="0" algn="l">
              <a:spcBef>
                <a:spcPts val="0"/>
              </a:spcBef>
              <a:spcAft>
                <a:spcPts val="0"/>
              </a:spcAft>
              <a:buNone/>
            </a:pPr>
            <a:r>
              <a:rPr lang="en">
                <a:solidFill>
                  <a:schemeClr val="dk1"/>
                </a:solidFill>
                <a:latin typeface="Poppins"/>
                <a:ea typeface="Poppins"/>
                <a:cs typeface="Poppins"/>
                <a:sym typeface="Poppins"/>
              </a:rPr>
              <a:t>JSON also uses backslash as an escape character:</a:t>
            </a:r>
            <a:br>
              <a:rPr lang="en">
                <a:solidFill>
                  <a:schemeClr val="dk1"/>
                </a:solidFill>
                <a:latin typeface="Poppins"/>
                <a:ea typeface="Poppins"/>
                <a:cs typeface="Poppins"/>
                <a:sym typeface="Poppins"/>
              </a:rPr>
            </a:br>
            <a:r>
              <a:rPr b="1" lang="en" sz="1200">
                <a:solidFill>
                  <a:schemeClr val="dk1"/>
                </a:solidFill>
                <a:latin typeface="Poppins"/>
                <a:ea typeface="Poppins"/>
                <a:cs typeface="Poppins"/>
                <a:sym typeface="Poppins"/>
              </a:rPr>
              <a:t>e.g.</a:t>
            </a:r>
            <a:r>
              <a:rPr lang="en" sz="1200">
                <a:solidFill>
                  <a:schemeClr val="dk1"/>
                </a:solidFill>
                <a:latin typeface="Poppins"/>
                <a:ea typeface="Poppins"/>
                <a:cs typeface="Poppins"/>
                <a:sym typeface="Poppins"/>
              </a:rPr>
              <a:t> </a:t>
            </a:r>
            <a:r>
              <a:rPr lang="en" sz="1200">
                <a:solidFill>
                  <a:srgbClr val="188038"/>
                </a:solidFill>
                <a:latin typeface="Poppins"/>
                <a:ea typeface="Poppins"/>
                <a:cs typeface="Poppins"/>
                <a:sym typeface="Poppins"/>
              </a:rPr>
              <a:t>\"</a:t>
            </a:r>
            <a:r>
              <a:rPr lang="en" sz="1200">
                <a:solidFill>
                  <a:schemeClr val="dk1"/>
                </a:solidFill>
                <a:latin typeface="Poppins"/>
                <a:ea typeface="Poppins"/>
                <a:cs typeface="Poppins"/>
                <a:sym typeface="Poppins"/>
              </a:rPr>
              <a:t> for a double quote, </a:t>
            </a:r>
            <a:r>
              <a:rPr lang="en" sz="1200">
                <a:solidFill>
                  <a:srgbClr val="188038"/>
                </a:solidFill>
                <a:latin typeface="Poppins"/>
                <a:ea typeface="Poppins"/>
                <a:cs typeface="Poppins"/>
                <a:sym typeface="Poppins"/>
              </a:rPr>
              <a:t>\\</a:t>
            </a:r>
            <a:r>
              <a:rPr lang="en" sz="1200">
                <a:solidFill>
                  <a:schemeClr val="dk1"/>
                </a:solidFill>
                <a:latin typeface="Poppins"/>
                <a:ea typeface="Poppins"/>
                <a:cs typeface="Poppins"/>
                <a:sym typeface="Poppins"/>
              </a:rPr>
              <a:t> for a backslash, </a:t>
            </a:r>
            <a:r>
              <a:rPr lang="en" sz="1200">
                <a:solidFill>
                  <a:srgbClr val="188038"/>
                </a:solidFill>
                <a:latin typeface="Poppins"/>
                <a:ea typeface="Poppins"/>
                <a:cs typeface="Poppins"/>
                <a:sym typeface="Poppins"/>
              </a:rPr>
              <a:t>\n</a:t>
            </a:r>
            <a:r>
              <a:rPr lang="en" sz="1200">
                <a:solidFill>
                  <a:schemeClr val="dk1"/>
                </a:solidFill>
                <a:latin typeface="Poppins"/>
                <a:ea typeface="Poppins"/>
                <a:cs typeface="Poppins"/>
                <a:sym typeface="Poppins"/>
              </a:rPr>
              <a:t> for newline</a:t>
            </a:r>
            <a:r>
              <a:rPr lang="en" sz="1200">
                <a:solidFill>
                  <a:schemeClr val="dk1"/>
                </a:solidFill>
                <a:latin typeface="Poppins"/>
                <a:ea typeface="Poppins"/>
                <a:cs typeface="Poppins"/>
                <a:sym typeface="Poppins"/>
              </a:rPr>
              <a:t>, </a:t>
            </a:r>
            <a:r>
              <a:rPr lang="en" sz="1200">
                <a:solidFill>
                  <a:srgbClr val="188038"/>
                </a:solidFill>
                <a:latin typeface="Poppins"/>
                <a:ea typeface="Poppins"/>
                <a:cs typeface="Poppins"/>
                <a:sym typeface="Poppins"/>
              </a:rPr>
              <a:t>\t</a:t>
            </a:r>
            <a:r>
              <a:rPr lang="en" sz="1200">
                <a:solidFill>
                  <a:schemeClr val="dk1"/>
                </a:solidFill>
                <a:latin typeface="Poppins"/>
                <a:ea typeface="Poppins"/>
                <a:cs typeface="Poppins"/>
                <a:sym typeface="Poppins"/>
              </a:rPr>
              <a:t> for tab</a:t>
            </a:r>
            <a:endParaRPr sz="1200">
              <a:solidFill>
                <a:schemeClr val="dk1"/>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186" name="Shape 186"/>
        <p:cNvGrpSpPr/>
        <p:nvPr/>
      </p:nvGrpSpPr>
      <p:grpSpPr>
        <a:xfrm>
          <a:off x="0" y="0"/>
          <a:ext cx="0" cy="0"/>
          <a:chOff x="0" y="0"/>
          <a:chExt cx="0" cy="0"/>
        </a:xfrm>
      </p:grpSpPr>
      <p:sp>
        <p:nvSpPr>
          <p:cNvPr id="187" name="Google Shape;187;p29"/>
          <p:cNvSpPr txBox="1"/>
          <p:nvPr/>
        </p:nvSpPr>
        <p:spPr>
          <a:xfrm>
            <a:off x="1644030" y="412875"/>
            <a:ext cx="1776600" cy="453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2500">
                <a:solidFill>
                  <a:srgbClr val="002B41"/>
                </a:solidFill>
                <a:latin typeface="Poppins"/>
                <a:ea typeface="Poppins"/>
                <a:cs typeface="Poppins"/>
                <a:sym typeface="Poppins"/>
              </a:rPr>
              <a:t>PROBLEM</a:t>
            </a:r>
            <a:endParaRPr b="1" sz="2500">
              <a:latin typeface="Poppins"/>
              <a:ea typeface="Poppins"/>
              <a:cs typeface="Poppins"/>
              <a:sym typeface="Poppins"/>
            </a:endParaRPr>
          </a:p>
        </p:txBody>
      </p:sp>
      <p:sp>
        <p:nvSpPr>
          <p:cNvPr id="188" name="Google Shape;188;p29"/>
          <p:cNvSpPr txBox="1"/>
          <p:nvPr/>
        </p:nvSpPr>
        <p:spPr>
          <a:xfrm>
            <a:off x="2320475" y="998350"/>
            <a:ext cx="6666000" cy="1425300"/>
          </a:xfrm>
          <a:prstGeom prst="rect">
            <a:avLst/>
          </a:prstGeom>
          <a:noFill/>
          <a:ln>
            <a:noFill/>
          </a:ln>
        </p:spPr>
        <p:txBody>
          <a:bodyPr anchorCtr="0" anchor="t" bIns="34275" lIns="68575" spcFirstLastPara="1" rIns="68575" wrap="square" tIns="34275">
            <a:spAutoFit/>
          </a:bodyPr>
          <a:lstStyle/>
          <a:p>
            <a:pPr indent="0" lvl="0" marL="0" marR="0" rtl="0" algn="l">
              <a:lnSpc>
                <a:spcPct val="130000"/>
              </a:lnSpc>
              <a:spcBef>
                <a:spcPts val="0"/>
              </a:spcBef>
              <a:spcAft>
                <a:spcPts val="0"/>
              </a:spcAft>
              <a:buNone/>
            </a:pPr>
            <a:r>
              <a:rPr b="1" lang="en" sz="1500">
                <a:solidFill>
                  <a:srgbClr val="002B41"/>
                </a:solidFill>
                <a:latin typeface="Poppins"/>
                <a:ea typeface="Poppins"/>
                <a:cs typeface="Poppins"/>
                <a:sym typeface="Poppins"/>
              </a:rPr>
              <a:t>JSON parsing dominates performance and cost.</a:t>
            </a:r>
            <a:endParaRPr b="1" sz="1500">
              <a:latin typeface="Poppins"/>
              <a:ea typeface="Poppins"/>
              <a:cs typeface="Poppins"/>
              <a:sym typeface="Poppins"/>
            </a:endParaRPr>
          </a:p>
          <a:p>
            <a:pPr indent="-317500" lvl="0" marL="457200" marR="0" rtl="0" algn="l">
              <a:lnSpc>
                <a:spcPct val="130000"/>
              </a:lnSpc>
              <a:spcBef>
                <a:spcPts val="0"/>
              </a:spcBef>
              <a:spcAft>
                <a:spcPts val="0"/>
              </a:spcAft>
              <a:buClr>
                <a:srgbClr val="002B41"/>
              </a:buClr>
              <a:buSzPts val="1400"/>
              <a:buFont typeface="Poppins"/>
              <a:buChar char="●"/>
            </a:pPr>
            <a:r>
              <a:rPr lang="en">
                <a:solidFill>
                  <a:srgbClr val="002B41"/>
                </a:solidFill>
                <a:latin typeface="Poppins"/>
                <a:ea typeface="Poppins"/>
                <a:cs typeface="Poppins"/>
                <a:sym typeface="Poppins"/>
              </a:rPr>
              <a:t>JSON data must be parsed to be analyzed or further processed. </a:t>
            </a:r>
            <a:endParaRPr>
              <a:solidFill>
                <a:srgbClr val="002B41"/>
              </a:solidFill>
              <a:latin typeface="Poppins"/>
              <a:ea typeface="Poppins"/>
              <a:cs typeface="Poppins"/>
              <a:sym typeface="Poppins"/>
            </a:endParaRPr>
          </a:p>
          <a:p>
            <a:pPr indent="-317500" lvl="0" marL="457200" marR="0" rtl="0" algn="l">
              <a:lnSpc>
                <a:spcPct val="130000"/>
              </a:lnSpc>
              <a:spcBef>
                <a:spcPts val="0"/>
              </a:spcBef>
              <a:spcAft>
                <a:spcPts val="0"/>
              </a:spcAft>
              <a:buClr>
                <a:srgbClr val="002B41"/>
              </a:buClr>
              <a:buSzPts val="1400"/>
              <a:buFont typeface="Poppins"/>
              <a:buChar char="●"/>
            </a:pPr>
            <a:r>
              <a:rPr lang="en">
                <a:solidFill>
                  <a:srgbClr val="002B41"/>
                </a:solidFill>
                <a:latin typeface="Poppins"/>
                <a:ea typeface="Poppins"/>
                <a:cs typeface="Poppins"/>
                <a:sym typeface="Poppins"/>
              </a:rPr>
              <a:t>Parsing JSON data is expensive.</a:t>
            </a:r>
            <a:endParaRPr>
              <a:solidFill>
                <a:srgbClr val="002B41"/>
              </a:solidFill>
              <a:latin typeface="Poppins"/>
              <a:ea typeface="Poppins"/>
              <a:cs typeface="Poppins"/>
              <a:sym typeface="Poppins"/>
            </a:endParaRPr>
          </a:p>
          <a:p>
            <a:pPr indent="-317500" lvl="0" marL="457200" marR="0" rtl="0" algn="l">
              <a:lnSpc>
                <a:spcPct val="130000"/>
              </a:lnSpc>
              <a:spcBef>
                <a:spcPts val="0"/>
              </a:spcBef>
              <a:spcAft>
                <a:spcPts val="0"/>
              </a:spcAft>
              <a:buClr>
                <a:srgbClr val="002B41"/>
              </a:buClr>
              <a:buSzPts val="1400"/>
              <a:buFont typeface="Poppins"/>
              <a:buChar char="●"/>
            </a:pPr>
            <a:r>
              <a:rPr lang="en">
                <a:solidFill>
                  <a:srgbClr val="002B41"/>
                </a:solidFill>
                <a:latin typeface="Poppins"/>
                <a:ea typeface="Poppins"/>
                <a:cs typeface="Poppins"/>
                <a:sym typeface="Poppins"/>
              </a:rPr>
              <a:t>In complex queries involving joins and aggregations, cost of a query is </a:t>
            </a:r>
            <a:r>
              <a:rPr lang="en">
                <a:solidFill>
                  <a:srgbClr val="002B41"/>
                </a:solidFill>
                <a:latin typeface="Poppins"/>
                <a:ea typeface="Poppins"/>
                <a:cs typeface="Poppins"/>
                <a:sym typeface="Poppins"/>
              </a:rPr>
              <a:t>dominated</a:t>
            </a:r>
            <a:r>
              <a:rPr lang="en">
                <a:solidFill>
                  <a:srgbClr val="002B41"/>
                </a:solidFill>
                <a:latin typeface="Poppins"/>
                <a:ea typeface="Poppins"/>
                <a:cs typeface="Poppins"/>
                <a:sym typeface="Poppins"/>
              </a:rPr>
              <a:t> (&gt; 80%) by parsing operation of the raw JSON data.</a:t>
            </a:r>
            <a:endParaRPr>
              <a:latin typeface="Poppins"/>
              <a:ea typeface="Poppins"/>
              <a:cs typeface="Poppins"/>
              <a:sym typeface="Poppins"/>
            </a:endParaRPr>
          </a:p>
        </p:txBody>
      </p:sp>
      <p:sp>
        <p:nvSpPr>
          <p:cNvPr id="189" name="Google Shape;189;p29"/>
          <p:cNvSpPr/>
          <p:nvPr/>
        </p:nvSpPr>
        <p:spPr>
          <a:xfrm rot="10800000">
            <a:off x="1" y="-7701"/>
            <a:ext cx="2290724" cy="5155501"/>
          </a:xfrm>
          <a:custGeom>
            <a:rect b="b" l="l" r="r" t="t"/>
            <a:pathLst>
              <a:path extrusionOk="0" h="3907" w="2332">
                <a:moveTo>
                  <a:pt x="1462" y="0"/>
                </a:moveTo>
                <a:lnTo>
                  <a:pt x="2332" y="0"/>
                </a:lnTo>
                <a:lnTo>
                  <a:pt x="2332" y="3907"/>
                </a:lnTo>
                <a:lnTo>
                  <a:pt x="0" y="2595"/>
                </a:lnTo>
                <a:lnTo>
                  <a:pt x="1462" y="0"/>
                </a:lnTo>
                <a:close/>
              </a:path>
            </a:pathLst>
          </a:custGeom>
          <a:solidFill>
            <a:srgbClr val="002B41"/>
          </a:solidFill>
          <a:ln>
            <a:noFill/>
          </a:ln>
          <a:effectLst>
            <a:outerShdw blurRad="254000" rotWithShape="0" algn="tl" dir="2700000" dist="1270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500">
              <a:solidFill>
                <a:srgbClr val="00183C"/>
              </a:solidFill>
              <a:latin typeface="Calibri"/>
              <a:ea typeface="Calibri"/>
              <a:cs typeface="Calibri"/>
              <a:sym typeface="Calibri"/>
            </a:endParaRPr>
          </a:p>
        </p:txBody>
      </p:sp>
      <p:pic>
        <p:nvPicPr>
          <p:cNvPr id="190" name="Google Shape;190;p29"/>
          <p:cNvPicPr preferRelativeResize="0"/>
          <p:nvPr/>
        </p:nvPicPr>
        <p:blipFill rotWithShape="1">
          <a:blip r:embed="rId3">
            <a:alphaModFix/>
          </a:blip>
          <a:srcRect b="0" l="0" r="0" t="0"/>
          <a:stretch/>
        </p:blipFill>
        <p:spPr>
          <a:xfrm>
            <a:off x="2852524" y="2701705"/>
            <a:ext cx="5312100" cy="214676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194" name="Shape 194"/>
        <p:cNvGrpSpPr/>
        <p:nvPr/>
      </p:nvGrpSpPr>
      <p:grpSpPr>
        <a:xfrm>
          <a:off x="0" y="0"/>
          <a:ext cx="0" cy="0"/>
          <a:chOff x="0" y="0"/>
          <a:chExt cx="0" cy="0"/>
        </a:xfrm>
      </p:grpSpPr>
      <p:sp>
        <p:nvSpPr>
          <p:cNvPr id="195" name="Google Shape;195;p30"/>
          <p:cNvSpPr/>
          <p:nvPr/>
        </p:nvSpPr>
        <p:spPr>
          <a:xfrm rot="10800000">
            <a:off x="1" y="-7701"/>
            <a:ext cx="2290724" cy="5155501"/>
          </a:xfrm>
          <a:custGeom>
            <a:rect b="b" l="l" r="r" t="t"/>
            <a:pathLst>
              <a:path extrusionOk="0" h="3907" w="2332">
                <a:moveTo>
                  <a:pt x="1462" y="0"/>
                </a:moveTo>
                <a:lnTo>
                  <a:pt x="2332" y="0"/>
                </a:lnTo>
                <a:lnTo>
                  <a:pt x="2332" y="3907"/>
                </a:lnTo>
                <a:lnTo>
                  <a:pt x="0" y="2595"/>
                </a:lnTo>
                <a:lnTo>
                  <a:pt x="1462" y="0"/>
                </a:lnTo>
                <a:close/>
              </a:path>
            </a:pathLst>
          </a:custGeom>
          <a:solidFill>
            <a:srgbClr val="002B41"/>
          </a:solidFill>
          <a:ln>
            <a:noFill/>
          </a:ln>
          <a:effectLst>
            <a:outerShdw blurRad="254000" rotWithShape="0" algn="tl" dir="2700000" dist="1270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500">
              <a:solidFill>
                <a:srgbClr val="00183C"/>
              </a:solidFill>
              <a:latin typeface="Calibri"/>
              <a:ea typeface="Calibri"/>
              <a:cs typeface="Calibri"/>
              <a:sym typeface="Calibri"/>
            </a:endParaRPr>
          </a:p>
        </p:txBody>
      </p:sp>
      <p:sp>
        <p:nvSpPr>
          <p:cNvPr id="196" name="Google Shape;196;p30"/>
          <p:cNvSpPr txBox="1"/>
          <p:nvPr/>
        </p:nvSpPr>
        <p:spPr>
          <a:xfrm>
            <a:off x="1935200" y="300175"/>
            <a:ext cx="4087800" cy="992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000">
                <a:solidFill>
                  <a:srgbClr val="012B41"/>
                </a:solidFill>
                <a:latin typeface="Poppins"/>
                <a:ea typeface="Poppins"/>
                <a:cs typeface="Poppins"/>
                <a:sym typeface="Poppins"/>
              </a:rPr>
              <a:t>Opportunity in Problems</a:t>
            </a:r>
            <a:endParaRPr b="1" sz="3000">
              <a:solidFill>
                <a:srgbClr val="012B41"/>
              </a:solidFill>
              <a:latin typeface="Poppins"/>
              <a:ea typeface="Poppins"/>
              <a:cs typeface="Poppins"/>
              <a:sym typeface="Poppins"/>
            </a:endParaRPr>
          </a:p>
        </p:txBody>
      </p:sp>
      <p:grpSp>
        <p:nvGrpSpPr>
          <p:cNvPr id="197" name="Google Shape;197;p30"/>
          <p:cNvGrpSpPr/>
          <p:nvPr/>
        </p:nvGrpSpPr>
        <p:grpSpPr>
          <a:xfrm>
            <a:off x="4571996" y="1782197"/>
            <a:ext cx="1946851" cy="1965539"/>
            <a:chOff x="4301323" y="1855398"/>
            <a:chExt cx="2097899" cy="2099262"/>
          </a:xfrm>
        </p:grpSpPr>
        <p:sp>
          <p:nvSpPr>
            <p:cNvPr id="198" name="Google Shape;198;p30"/>
            <p:cNvSpPr/>
            <p:nvPr/>
          </p:nvSpPr>
          <p:spPr>
            <a:xfrm>
              <a:off x="4301323" y="2732903"/>
              <a:ext cx="1548450" cy="1221757"/>
            </a:xfrm>
            <a:custGeom>
              <a:rect b="b" l="l" r="r" t="t"/>
              <a:pathLst>
                <a:path extrusionOk="0" h="480" w="608">
                  <a:moveTo>
                    <a:pt x="134" y="0"/>
                  </a:moveTo>
                  <a:cubicBezTo>
                    <a:pt x="135" y="1"/>
                    <a:pt x="136" y="2"/>
                    <a:pt x="136" y="2"/>
                  </a:cubicBezTo>
                  <a:cubicBezTo>
                    <a:pt x="148" y="32"/>
                    <a:pt x="147" y="53"/>
                    <a:pt x="118" y="78"/>
                  </a:cubicBezTo>
                  <a:cubicBezTo>
                    <a:pt x="53" y="133"/>
                    <a:pt x="45" y="224"/>
                    <a:pt x="91" y="291"/>
                  </a:cubicBezTo>
                  <a:cubicBezTo>
                    <a:pt x="144" y="367"/>
                    <a:pt x="237" y="394"/>
                    <a:pt x="317" y="355"/>
                  </a:cubicBezTo>
                  <a:cubicBezTo>
                    <a:pt x="392" y="319"/>
                    <a:pt x="443" y="258"/>
                    <a:pt x="482" y="187"/>
                  </a:cubicBezTo>
                  <a:cubicBezTo>
                    <a:pt x="492" y="168"/>
                    <a:pt x="501" y="149"/>
                    <a:pt x="512" y="128"/>
                  </a:cubicBezTo>
                  <a:cubicBezTo>
                    <a:pt x="498" y="123"/>
                    <a:pt x="487" y="120"/>
                    <a:pt x="473" y="115"/>
                  </a:cubicBezTo>
                  <a:cubicBezTo>
                    <a:pt x="507" y="83"/>
                    <a:pt x="540" y="53"/>
                    <a:pt x="576" y="20"/>
                  </a:cubicBezTo>
                  <a:cubicBezTo>
                    <a:pt x="587" y="68"/>
                    <a:pt x="598" y="111"/>
                    <a:pt x="608" y="154"/>
                  </a:cubicBezTo>
                  <a:cubicBezTo>
                    <a:pt x="604" y="155"/>
                    <a:pt x="603" y="156"/>
                    <a:pt x="603" y="155"/>
                  </a:cubicBezTo>
                  <a:cubicBezTo>
                    <a:pt x="563" y="146"/>
                    <a:pt x="564" y="146"/>
                    <a:pt x="546" y="183"/>
                  </a:cubicBezTo>
                  <a:cubicBezTo>
                    <a:pt x="503" y="273"/>
                    <a:pt x="443" y="348"/>
                    <a:pt x="355" y="397"/>
                  </a:cubicBezTo>
                  <a:cubicBezTo>
                    <a:pt x="206" y="480"/>
                    <a:pt x="20" y="381"/>
                    <a:pt x="7" y="211"/>
                  </a:cubicBezTo>
                  <a:cubicBezTo>
                    <a:pt x="0" y="130"/>
                    <a:pt x="63" y="26"/>
                    <a:pt x="134" y="0"/>
                  </a:cubicBezTo>
                  <a:close/>
                </a:path>
              </a:pathLst>
            </a:custGeom>
            <a:solidFill>
              <a:srgbClr val="002B41"/>
            </a:solidFill>
            <a:ln>
              <a:noFill/>
            </a:ln>
            <a:effectLst>
              <a:outerShdw blurRad="254000" rotWithShape="0" algn="tl" dir="2700000" dist="1270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500">
                <a:solidFill>
                  <a:srgbClr val="F2F2F2"/>
                </a:solidFill>
                <a:latin typeface="Calibri"/>
                <a:ea typeface="Calibri"/>
                <a:cs typeface="Calibri"/>
                <a:sym typeface="Calibri"/>
              </a:endParaRPr>
            </a:p>
          </p:txBody>
        </p:sp>
        <p:sp>
          <p:nvSpPr>
            <p:cNvPr id="199" name="Google Shape;199;p30"/>
            <p:cNvSpPr/>
            <p:nvPr/>
          </p:nvSpPr>
          <p:spPr>
            <a:xfrm>
              <a:off x="4904773" y="2448051"/>
              <a:ext cx="1494449" cy="1360807"/>
            </a:xfrm>
            <a:custGeom>
              <a:rect b="b" l="l" r="r" t="t"/>
              <a:pathLst>
                <a:path extrusionOk="0" h="535" w="587">
                  <a:moveTo>
                    <a:pt x="0" y="91"/>
                  </a:moveTo>
                  <a:cubicBezTo>
                    <a:pt x="35" y="59"/>
                    <a:pt x="67" y="29"/>
                    <a:pt x="98" y="0"/>
                  </a:cubicBezTo>
                  <a:cubicBezTo>
                    <a:pt x="101" y="2"/>
                    <a:pt x="103" y="3"/>
                    <a:pt x="104" y="5"/>
                  </a:cubicBezTo>
                  <a:cubicBezTo>
                    <a:pt x="115" y="38"/>
                    <a:pt x="115" y="39"/>
                    <a:pt x="150" y="36"/>
                  </a:cubicBezTo>
                  <a:cubicBezTo>
                    <a:pt x="241" y="29"/>
                    <a:pt x="328" y="40"/>
                    <a:pt x="411" y="79"/>
                  </a:cubicBezTo>
                  <a:cubicBezTo>
                    <a:pt x="584" y="161"/>
                    <a:pt x="587" y="364"/>
                    <a:pt x="478" y="466"/>
                  </a:cubicBezTo>
                  <a:cubicBezTo>
                    <a:pt x="411" y="529"/>
                    <a:pt x="330" y="535"/>
                    <a:pt x="245" y="506"/>
                  </a:cubicBezTo>
                  <a:cubicBezTo>
                    <a:pt x="235" y="503"/>
                    <a:pt x="225" y="498"/>
                    <a:pt x="216" y="493"/>
                  </a:cubicBezTo>
                  <a:cubicBezTo>
                    <a:pt x="211" y="491"/>
                    <a:pt x="208" y="488"/>
                    <a:pt x="203" y="484"/>
                  </a:cubicBezTo>
                  <a:cubicBezTo>
                    <a:pt x="214" y="472"/>
                    <a:pt x="225" y="460"/>
                    <a:pt x="237" y="451"/>
                  </a:cubicBezTo>
                  <a:cubicBezTo>
                    <a:pt x="240" y="448"/>
                    <a:pt x="249" y="451"/>
                    <a:pt x="255" y="452"/>
                  </a:cubicBezTo>
                  <a:cubicBezTo>
                    <a:pt x="286" y="457"/>
                    <a:pt x="318" y="468"/>
                    <a:pt x="349" y="466"/>
                  </a:cubicBezTo>
                  <a:cubicBezTo>
                    <a:pt x="472" y="455"/>
                    <a:pt x="513" y="330"/>
                    <a:pt x="490" y="248"/>
                  </a:cubicBezTo>
                  <a:cubicBezTo>
                    <a:pt x="472" y="180"/>
                    <a:pt x="422" y="140"/>
                    <a:pt x="358" y="116"/>
                  </a:cubicBezTo>
                  <a:cubicBezTo>
                    <a:pt x="286" y="88"/>
                    <a:pt x="213" y="84"/>
                    <a:pt x="137" y="92"/>
                  </a:cubicBezTo>
                  <a:cubicBezTo>
                    <a:pt x="134" y="93"/>
                    <a:pt x="131" y="94"/>
                    <a:pt x="127" y="95"/>
                  </a:cubicBezTo>
                  <a:cubicBezTo>
                    <a:pt x="128" y="106"/>
                    <a:pt x="129" y="116"/>
                    <a:pt x="131" y="131"/>
                  </a:cubicBezTo>
                  <a:cubicBezTo>
                    <a:pt x="87" y="118"/>
                    <a:pt x="46" y="105"/>
                    <a:pt x="0" y="91"/>
                  </a:cubicBezTo>
                  <a:close/>
                </a:path>
              </a:pathLst>
            </a:custGeom>
            <a:solidFill>
              <a:srgbClr val="002B41"/>
            </a:solidFill>
            <a:ln>
              <a:noFill/>
            </a:ln>
            <a:effectLst>
              <a:outerShdw blurRad="254000" rotWithShape="0" algn="tl" dir="2700000" dist="1270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500">
                <a:solidFill>
                  <a:srgbClr val="F2F2F2"/>
                </a:solidFill>
                <a:latin typeface="Calibri"/>
                <a:ea typeface="Calibri"/>
                <a:cs typeface="Calibri"/>
                <a:sym typeface="Calibri"/>
              </a:endParaRPr>
            </a:p>
          </p:txBody>
        </p:sp>
        <p:sp>
          <p:nvSpPr>
            <p:cNvPr id="200" name="Google Shape;200;p30"/>
            <p:cNvSpPr/>
            <p:nvPr/>
          </p:nvSpPr>
          <p:spPr>
            <a:xfrm>
              <a:off x="4660423" y="1855398"/>
              <a:ext cx="1201500" cy="1615959"/>
            </a:xfrm>
            <a:custGeom>
              <a:rect b="b" l="l" r="r" t="t"/>
              <a:pathLst>
                <a:path extrusionOk="0" h="635" w="472">
                  <a:moveTo>
                    <a:pt x="226" y="635"/>
                  </a:moveTo>
                  <a:cubicBezTo>
                    <a:pt x="183" y="622"/>
                    <a:pt x="144" y="609"/>
                    <a:pt x="104" y="597"/>
                  </a:cubicBezTo>
                  <a:cubicBezTo>
                    <a:pt x="106" y="593"/>
                    <a:pt x="107" y="590"/>
                    <a:pt x="108" y="589"/>
                  </a:cubicBezTo>
                  <a:cubicBezTo>
                    <a:pt x="131" y="566"/>
                    <a:pt x="131" y="557"/>
                    <a:pt x="108" y="533"/>
                  </a:cubicBezTo>
                  <a:cubicBezTo>
                    <a:pt x="99" y="524"/>
                    <a:pt x="90" y="514"/>
                    <a:pt x="84" y="502"/>
                  </a:cubicBezTo>
                  <a:cubicBezTo>
                    <a:pt x="57" y="446"/>
                    <a:pt x="29" y="390"/>
                    <a:pt x="20" y="327"/>
                  </a:cubicBezTo>
                  <a:cubicBezTo>
                    <a:pt x="0" y="194"/>
                    <a:pt x="49" y="86"/>
                    <a:pt x="177" y="41"/>
                  </a:cubicBezTo>
                  <a:cubicBezTo>
                    <a:pt x="294" y="0"/>
                    <a:pt x="418" y="62"/>
                    <a:pt x="457" y="181"/>
                  </a:cubicBezTo>
                  <a:cubicBezTo>
                    <a:pt x="465" y="207"/>
                    <a:pt x="472" y="233"/>
                    <a:pt x="467" y="261"/>
                  </a:cubicBezTo>
                  <a:cubicBezTo>
                    <a:pt x="432" y="263"/>
                    <a:pt x="421" y="253"/>
                    <a:pt x="414" y="223"/>
                  </a:cubicBezTo>
                  <a:cubicBezTo>
                    <a:pt x="383" y="75"/>
                    <a:pt x="235" y="44"/>
                    <a:pt x="134" y="121"/>
                  </a:cubicBezTo>
                  <a:cubicBezTo>
                    <a:pt x="73" y="169"/>
                    <a:pt x="62" y="235"/>
                    <a:pt x="69" y="306"/>
                  </a:cubicBezTo>
                  <a:cubicBezTo>
                    <a:pt x="75" y="361"/>
                    <a:pt x="98" y="411"/>
                    <a:pt x="123" y="459"/>
                  </a:cubicBezTo>
                  <a:cubicBezTo>
                    <a:pt x="131" y="477"/>
                    <a:pt x="143" y="493"/>
                    <a:pt x="154" y="508"/>
                  </a:cubicBezTo>
                  <a:cubicBezTo>
                    <a:pt x="161" y="518"/>
                    <a:pt x="170" y="523"/>
                    <a:pt x="183" y="516"/>
                  </a:cubicBezTo>
                  <a:cubicBezTo>
                    <a:pt x="200" y="506"/>
                    <a:pt x="203" y="509"/>
                    <a:pt x="206" y="528"/>
                  </a:cubicBezTo>
                  <a:cubicBezTo>
                    <a:pt x="211" y="555"/>
                    <a:pt x="217" y="582"/>
                    <a:pt x="222" y="610"/>
                  </a:cubicBezTo>
                  <a:cubicBezTo>
                    <a:pt x="223" y="617"/>
                    <a:pt x="224" y="624"/>
                    <a:pt x="226" y="635"/>
                  </a:cubicBezTo>
                  <a:close/>
                </a:path>
              </a:pathLst>
            </a:custGeom>
            <a:solidFill>
              <a:srgbClr val="002B41"/>
            </a:solidFill>
            <a:ln>
              <a:noFill/>
            </a:ln>
            <a:effectLst>
              <a:outerShdw blurRad="254000" rotWithShape="0" algn="tl" dir="2700000" dist="1270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500">
                <a:solidFill>
                  <a:srgbClr val="F2F2F2"/>
                </a:solidFill>
                <a:latin typeface="Calibri"/>
                <a:ea typeface="Calibri"/>
                <a:cs typeface="Calibri"/>
                <a:sym typeface="Calibri"/>
              </a:endParaRPr>
            </a:p>
          </p:txBody>
        </p:sp>
      </p:grpSp>
      <p:sp>
        <p:nvSpPr>
          <p:cNvPr id="201" name="Google Shape;201;p30"/>
          <p:cNvSpPr txBox="1"/>
          <p:nvPr/>
        </p:nvSpPr>
        <p:spPr>
          <a:xfrm>
            <a:off x="6451550" y="3222250"/>
            <a:ext cx="2537100" cy="1309800"/>
          </a:xfrm>
          <a:prstGeom prst="rect">
            <a:avLst/>
          </a:prstGeom>
          <a:noFill/>
          <a:ln>
            <a:noFill/>
          </a:ln>
        </p:spPr>
        <p:txBody>
          <a:bodyPr anchorCtr="0" anchor="t" bIns="34275" lIns="68575" spcFirstLastPara="1" rIns="68575" wrap="square" tIns="34275">
            <a:spAutoFit/>
          </a:bodyPr>
          <a:lstStyle/>
          <a:p>
            <a:pPr indent="0" lvl="0" marL="0" marR="0" rtl="0" algn="ctr">
              <a:lnSpc>
                <a:spcPct val="130000"/>
              </a:lnSpc>
              <a:spcBef>
                <a:spcPts val="0"/>
              </a:spcBef>
              <a:spcAft>
                <a:spcPts val="0"/>
              </a:spcAft>
              <a:buNone/>
            </a:pPr>
            <a:r>
              <a:rPr lang="en" sz="1300">
                <a:latin typeface="Poppins"/>
                <a:ea typeface="Poppins"/>
                <a:cs typeface="Poppins"/>
                <a:sym typeface="Poppins"/>
              </a:rPr>
              <a:t>3. Only a few kinds of characters can determine the exact position of a JSON field in a JSON record of a specific structure.</a:t>
            </a:r>
            <a:endParaRPr sz="1300">
              <a:latin typeface="Poppins"/>
              <a:ea typeface="Poppins"/>
              <a:cs typeface="Poppins"/>
              <a:sym typeface="Poppins"/>
            </a:endParaRPr>
          </a:p>
        </p:txBody>
      </p:sp>
      <p:sp>
        <p:nvSpPr>
          <p:cNvPr id="202" name="Google Shape;202;p30"/>
          <p:cNvSpPr txBox="1"/>
          <p:nvPr/>
        </p:nvSpPr>
        <p:spPr>
          <a:xfrm>
            <a:off x="5975575" y="753575"/>
            <a:ext cx="2924400" cy="1309800"/>
          </a:xfrm>
          <a:prstGeom prst="rect">
            <a:avLst/>
          </a:prstGeom>
          <a:noFill/>
          <a:ln>
            <a:noFill/>
          </a:ln>
        </p:spPr>
        <p:txBody>
          <a:bodyPr anchorCtr="0" anchor="t" bIns="34275" lIns="68575" spcFirstLastPara="1" rIns="68575" wrap="square" tIns="34275">
            <a:spAutoFit/>
          </a:bodyPr>
          <a:lstStyle/>
          <a:p>
            <a:pPr indent="0" lvl="0" marL="0" marR="0" rtl="0" algn="ctr">
              <a:lnSpc>
                <a:spcPct val="130000"/>
              </a:lnSpc>
              <a:spcBef>
                <a:spcPts val="0"/>
              </a:spcBef>
              <a:spcAft>
                <a:spcPts val="0"/>
              </a:spcAft>
              <a:buNone/>
            </a:pPr>
            <a:r>
              <a:rPr lang="en" sz="1300">
                <a:latin typeface="Poppins"/>
                <a:ea typeface="Poppins"/>
                <a:cs typeface="Poppins"/>
                <a:sym typeface="Poppins"/>
              </a:rPr>
              <a:t>2. JSON data has no schema, but typically a limited number of different JSON structural variants in a JSON data stream or JSON collection. </a:t>
            </a:r>
            <a:endParaRPr sz="1300">
              <a:latin typeface="Poppins"/>
              <a:ea typeface="Poppins"/>
              <a:cs typeface="Poppins"/>
              <a:sym typeface="Poppins"/>
            </a:endParaRPr>
          </a:p>
        </p:txBody>
      </p:sp>
      <p:sp>
        <p:nvSpPr>
          <p:cNvPr id="203" name="Google Shape;203;p30"/>
          <p:cNvSpPr txBox="1"/>
          <p:nvPr/>
        </p:nvSpPr>
        <p:spPr>
          <a:xfrm>
            <a:off x="1873775" y="2806550"/>
            <a:ext cx="2734500" cy="529500"/>
          </a:xfrm>
          <a:prstGeom prst="rect">
            <a:avLst/>
          </a:prstGeom>
          <a:noFill/>
          <a:ln>
            <a:noFill/>
          </a:ln>
        </p:spPr>
        <p:txBody>
          <a:bodyPr anchorCtr="0" anchor="t" bIns="34275" lIns="68575" spcFirstLastPara="1" rIns="68575" wrap="square" tIns="34275">
            <a:spAutoFit/>
          </a:bodyPr>
          <a:lstStyle/>
          <a:p>
            <a:pPr indent="0" lvl="0" marL="0" marR="0" rtl="0" algn="ctr">
              <a:lnSpc>
                <a:spcPct val="130000"/>
              </a:lnSpc>
              <a:spcBef>
                <a:spcPts val="0"/>
              </a:spcBef>
              <a:spcAft>
                <a:spcPts val="0"/>
              </a:spcAft>
              <a:buNone/>
            </a:pPr>
            <a:r>
              <a:rPr lang="en" sz="1300">
                <a:latin typeface="Poppins"/>
                <a:ea typeface="Poppins"/>
                <a:cs typeface="Poppins"/>
                <a:sym typeface="Poppins"/>
              </a:rPr>
              <a:t>1. Applications typically only make use of certain fields. </a:t>
            </a:r>
            <a:endParaRPr sz="1300">
              <a:latin typeface="Poppins"/>
              <a:ea typeface="Poppins"/>
              <a:cs typeface="Poppins"/>
              <a:sym typeface="Poppins"/>
            </a:endParaRPr>
          </a:p>
        </p:txBody>
      </p:sp>
      <p:sp>
        <p:nvSpPr>
          <p:cNvPr id="204" name="Google Shape;204;p30"/>
          <p:cNvSpPr txBox="1"/>
          <p:nvPr/>
        </p:nvSpPr>
        <p:spPr>
          <a:xfrm>
            <a:off x="1986925" y="1225139"/>
            <a:ext cx="2290800" cy="284700"/>
          </a:xfrm>
          <a:prstGeom prst="rect">
            <a:avLst/>
          </a:prstGeom>
          <a:noFill/>
          <a:ln>
            <a:noFill/>
          </a:ln>
        </p:spPr>
        <p:txBody>
          <a:bodyPr anchorCtr="0" anchor="t" bIns="34275" lIns="68575" spcFirstLastPara="1" rIns="68575" wrap="square" tIns="34275">
            <a:spAutoFit/>
          </a:bodyPr>
          <a:lstStyle/>
          <a:p>
            <a:pPr indent="0" lvl="0" marL="0" marR="0" rtl="0" algn="l">
              <a:lnSpc>
                <a:spcPct val="130000"/>
              </a:lnSpc>
              <a:spcBef>
                <a:spcPts val="0"/>
              </a:spcBef>
              <a:spcAft>
                <a:spcPts val="0"/>
              </a:spcAft>
              <a:buNone/>
            </a:pPr>
            <a:r>
              <a:rPr lang="en">
                <a:solidFill>
                  <a:srgbClr val="002B41"/>
                </a:solidFill>
                <a:latin typeface="Poppins"/>
                <a:ea typeface="Poppins"/>
                <a:cs typeface="Poppins"/>
                <a:sym typeface="Poppins"/>
              </a:rPr>
              <a:t>Three observations</a:t>
            </a:r>
            <a:endParaRPr>
              <a:solidFill>
                <a:srgbClr val="002B41"/>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212" name="Shape 212"/>
        <p:cNvGrpSpPr/>
        <p:nvPr/>
      </p:nvGrpSpPr>
      <p:grpSpPr>
        <a:xfrm>
          <a:off x="0" y="0"/>
          <a:ext cx="0" cy="0"/>
          <a:chOff x="0" y="0"/>
          <a:chExt cx="0" cy="0"/>
        </a:xfrm>
      </p:grpSpPr>
      <p:sp>
        <p:nvSpPr>
          <p:cNvPr id="213" name="Google Shape;213;p31"/>
          <p:cNvSpPr txBox="1"/>
          <p:nvPr/>
        </p:nvSpPr>
        <p:spPr>
          <a:xfrm>
            <a:off x="1717924" y="635825"/>
            <a:ext cx="4745100" cy="554100"/>
          </a:xfrm>
          <a:prstGeom prst="rect">
            <a:avLst/>
          </a:prstGeom>
          <a:noFill/>
          <a:ln>
            <a:noFill/>
          </a:ln>
        </p:spPr>
        <p:txBody>
          <a:bodyPr anchorCtr="0" anchor="t" bIns="0" lIns="0" spcFirstLastPara="1" rIns="0" wrap="square" tIns="0">
            <a:spAutoFit/>
          </a:bodyPr>
          <a:lstStyle/>
          <a:p>
            <a:pPr indent="0" lvl="0" marL="0" marR="0" rtl="0" algn="l">
              <a:lnSpc>
                <a:spcPct val="113990"/>
              </a:lnSpc>
              <a:spcBef>
                <a:spcPts val="0"/>
              </a:spcBef>
              <a:spcAft>
                <a:spcPts val="0"/>
              </a:spcAft>
              <a:buNone/>
            </a:pPr>
            <a:r>
              <a:rPr b="1" i="0" lang="en" sz="3600" u="none" cap="none" strike="noStrike">
                <a:solidFill>
                  <a:srgbClr val="012B41"/>
                </a:solidFill>
                <a:latin typeface="Poppins"/>
                <a:ea typeface="Poppins"/>
                <a:cs typeface="Poppins"/>
                <a:sym typeface="Poppins"/>
              </a:rPr>
              <a:t>MOTIVATION</a:t>
            </a:r>
            <a:endParaRPr b="1" sz="700">
              <a:solidFill>
                <a:srgbClr val="012B41"/>
              </a:solidFill>
              <a:latin typeface="Poppins"/>
              <a:ea typeface="Poppins"/>
              <a:cs typeface="Poppins"/>
              <a:sym typeface="Poppins"/>
            </a:endParaRPr>
          </a:p>
        </p:txBody>
      </p:sp>
      <p:sp>
        <p:nvSpPr>
          <p:cNvPr id="214" name="Google Shape;214;p31"/>
          <p:cNvSpPr/>
          <p:nvPr/>
        </p:nvSpPr>
        <p:spPr>
          <a:xfrm rot="10800000">
            <a:off x="7242624" y="-987352"/>
            <a:ext cx="2774053" cy="3003404"/>
          </a:xfrm>
          <a:custGeom>
            <a:rect b="b" l="l" r="r" t="t"/>
            <a:pathLst>
              <a:path extrusionOk="0" h="6006808" w="5548106">
                <a:moveTo>
                  <a:pt x="5548106" y="6006808"/>
                </a:moveTo>
                <a:lnTo>
                  <a:pt x="0" y="6006808"/>
                </a:lnTo>
                <a:lnTo>
                  <a:pt x="0" y="0"/>
                </a:lnTo>
                <a:lnTo>
                  <a:pt x="5548106" y="0"/>
                </a:lnTo>
                <a:lnTo>
                  <a:pt x="5548106" y="6006808"/>
                </a:lnTo>
                <a:close/>
              </a:path>
            </a:pathLst>
          </a:custGeom>
          <a:blipFill rotWithShape="1">
            <a:blip r:embed="rId3">
              <a:alphaModFix amt="28000"/>
            </a:blip>
            <a:stretch>
              <a:fillRect b="0" l="0" r="0" t="0"/>
            </a:stretch>
          </a:blipFill>
          <a:ln>
            <a:noFill/>
          </a:ln>
        </p:spPr>
      </p:sp>
      <p:sp>
        <p:nvSpPr>
          <p:cNvPr id="215" name="Google Shape;215;p31"/>
          <p:cNvSpPr/>
          <p:nvPr/>
        </p:nvSpPr>
        <p:spPr>
          <a:xfrm>
            <a:off x="-1213039" y="3416789"/>
            <a:ext cx="2774053" cy="3003404"/>
          </a:xfrm>
          <a:custGeom>
            <a:rect b="b" l="l" r="r" t="t"/>
            <a:pathLst>
              <a:path extrusionOk="0" h="6006808" w="5548106">
                <a:moveTo>
                  <a:pt x="0" y="0"/>
                </a:moveTo>
                <a:lnTo>
                  <a:pt x="5548106" y="0"/>
                </a:lnTo>
                <a:lnTo>
                  <a:pt x="5548106" y="6006808"/>
                </a:lnTo>
                <a:lnTo>
                  <a:pt x="0" y="6006808"/>
                </a:lnTo>
                <a:lnTo>
                  <a:pt x="0" y="0"/>
                </a:lnTo>
                <a:close/>
              </a:path>
            </a:pathLst>
          </a:custGeom>
          <a:blipFill rotWithShape="1">
            <a:blip r:embed="rId3">
              <a:alphaModFix amt="28000"/>
            </a:blip>
            <a:stretch>
              <a:fillRect b="0" l="0" r="0" t="0"/>
            </a:stretch>
          </a:blipFill>
          <a:ln>
            <a:noFill/>
          </a:ln>
        </p:spPr>
      </p:sp>
      <p:sp>
        <p:nvSpPr>
          <p:cNvPr id="216" name="Google Shape;216;p31"/>
          <p:cNvSpPr/>
          <p:nvPr/>
        </p:nvSpPr>
        <p:spPr>
          <a:xfrm rot="10800000">
            <a:off x="1" y="-7701"/>
            <a:ext cx="2290724" cy="5155501"/>
          </a:xfrm>
          <a:custGeom>
            <a:rect b="b" l="l" r="r" t="t"/>
            <a:pathLst>
              <a:path extrusionOk="0" h="3907" w="2332">
                <a:moveTo>
                  <a:pt x="1462" y="0"/>
                </a:moveTo>
                <a:lnTo>
                  <a:pt x="2332" y="0"/>
                </a:lnTo>
                <a:lnTo>
                  <a:pt x="2332" y="3907"/>
                </a:lnTo>
                <a:lnTo>
                  <a:pt x="0" y="2595"/>
                </a:lnTo>
                <a:lnTo>
                  <a:pt x="1462" y="0"/>
                </a:lnTo>
                <a:close/>
              </a:path>
            </a:pathLst>
          </a:custGeom>
          <a:solidFill>
            <a:srgbClr val="002B41"/>
          </a:solidFill>
          <a:ln>
            <a:noFill/>
          </a:ln>
          <a:effectLst>
            <a:outerShdw blurRad="254000" rotWithShape="0" algn="tl" dir="2700000" dist="1270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500">
              <a:solidFill>
                <a:srgbClr val="00183C"/>
              </a:solidFill>
              <a:latin typeface="Calibri"/>
              <a:ea typeface="Calibri"/>
              <a:cs typeface="Calibri"/>
              <a:sym typeface="Calibri"/>
            </a:endParaRPr>
          </a:p>
        </p:txBody>
      </p:sp>
      <p:sp>
        <p:nvSpPr>
          <p:cNvPr id="217" name="Google Shape;217;p31"/>
          <p:cNvSpPr txBox="1"/>
          <p:nvPr/>
        </p:nvSpPr>
        <p:spPr>
          <a:xfrm>
            <a:off x="2290725" y="1609875"/>
            <a:ext cx="6489300" cy="2612100"/>
          </a:xfrm>
          <a:prstGeom prst="rect">
            <a:avLst/>
          </a:prstGeom>
          <a:noFill/>
          <a:ln>
            <a:noFill/>
          </a:ln>
        </p:spPr>
        <p:txBody>
          <a:bodyPr anchorCtr="0" anchor="t" bIns="0" lIns="0" spcFirstLastPara="1" rIns="0" wrap="square" tIns="0">
            <a:spAutoFit/>
          </a:bodyPr>
          <a:lstStyle/>
          <a:p>
            <a:pPr indent="-317500" lvl="0" marL="457200" rtl="0" algn="l">
              <a:lnSpc>
                <a:spcPct val="139010"/>
              </a:lnSpc>
              <a:spcBef>
                <a:spcPts val="0"/>
              </a:spcBef>
              <a:spcAft>
                <a:spcPts val="0"/>
              </a:spcAft>
              <a:buClr>
                <a:schemeClr val="dk1"/>
              </a:buClr>
              <a:buSzPts val="1400"/>
              <a:buFont typeface="Poppins"/>
              <a:buChar char="●"/>
            </a:pPr>
            <a:r>
              <a:rPr lang="en">
                <a:solidFill>
                  <a:schemeClr val="dk1"/>
                </a:solidFill>
                <a:latin typeface="Poppins"/>
                <a:ea typeface="Poppins"/>
                <a:cs typeface="Poppins"/>
                <a:sym typeface="Poppins"/>
              </a:rPr>
              <a:t>Traditional methods use automata by traversing character-by- character e.g. RapidJSON.</a:t>
            </a:r>
            <a:endParaRPr>
              <a:solidFill>
                <a:schemeClr val="dk1"/>
              </a:solidFill>
              <a:latin typeface="Poppins"/>
              <a:ea typeface="Poppins"/>
              <a:cs typeface="Poppins"/>
              <a:sym typeface="Poppins"/>
            </a:endParaRPr>
          </a:p>
          <a:p>
            <a:pPr indent="-317500" lvl="0" marL="457200" marR="0" rtl="0" algn="l">
              <a:lnSpc>
                <a:spcPct val="139010"/>
              </a:lnSpc>
              <a:spcBef>
                <a:spcPts val="0"/>
              </a:spcBef>
              <a:spcAft>
                <a:spcPts val="0"/>
              </a:spcAft>
              <a:buClr>
                <a:schemeClr val="dk1"/>
              </a:buClr>
              <a:buSzPts val="1400"/>
              <a:buChar char="●"/>
            </a:pPr>
            <a:r>
              <a:rPr b="1" i="0" lang="en" u="none" cap="none" strike="noStrike">
                <a:solidFill>
                  <a:schemeClr val="dk1"/>
                </a:solidFill>
                <a:latin typeface="Poppins"/>
                <a:ea typeface="Poppins"/>
                <a:cs typeface="Poppins"/>
                <a:sym typeface="Poppins"/>
              </a:rPr>
              <a:t>Mison</a:t>
            </a:r>
            <a:r>
              <a:rPr b="0" i="0" lang="en" u="none" cap="none" strike="noStrike">
                <a:solidFill>
                  <a:schemeClr val="dk1"/>
                </a:solidFill>
                <a:latin typeface="Poppins"/>
                <a:ea typeface="Poppins"/>
                <a:cs typeface="Poppins"/>
                <a:sym typeface="Poppins"/>
              </a:rPr>
              <a:t> - generates bitmaps (bitwise indices) for each character, avoids character-by-character mapping</a:t>
            </a:r>
            <a:endParaRPr b="0" i="0" u="none" cap="none" strike="noStrike">
              <a:solidFill>
                <a:schemeClr val="dk1"/>
              </a:solidFill>
              <a:latin typeface="Poppins"/>
              <a:ea typeface="Poppins"/>
              <a:cs typeface="Poppins"/>
              <a:sym typeface="Poppins"/>
            </a:endParaRPr>
          </a:p>
          <a:p>
            <a:pPr indent="-317500" lvl="0" marL="457200" marR="0" rtl="0" algn="l">
              <a:lnSpc>
                <a:spcPct val="139010"/>
              </a:lnSpc>
              <a:spcBef>
                <a:spcPts val="0"/>
              </a:spcBef>
              <a:spcAft>
                <a:spcPts val="0"/>
              </a:spcAft>
              <a:buClr>
                <a:schemeClr val="dk1"/>
              </a:buClr>
              <a:buSzPts val="1400"/>
              <a:buFont typeface="Poppins"/>
              <a:buChar char="●"/>
            </a:pPr>
            <a:r>
              <a:rPr lang="en">
                <a:solidFill>
                  <a:schemeClr val="dk1"/>
                </a:solidFill>
                <a:latin typeface="Poppins"/>
                <a:ea typeface="Poppins"/>
                <a:cs typeface="Poppins"/>
                <a:sym typeface="Poppins"/>
              </a:rPr>
              <a:t>Does it by loading the data into cache and generating the bitmap</a:t>
            </a:r>
            <a:endParaRPr>
              <a:solidFill>
                <a:schemeClr val="dk1"/>
              </a:solidFill>
              <a:latin typeface="Poppins"/>
              <a:ea typeface="Poppins"/>
              <a:cs typeface="Poppins"/>
              <a:sym typeface="Poppins"/>
            </a:endParaRPr>
          </a:p>
          <a:p>
            <a:pPr indent="-317500" lvl="0" marL="457200" rtl="0" algn="l">
              <a:lnSpc>
                <a:spcPct val="139010"/>
              </a:lnSpc>
              <a:spcBef>
                <a:spcPts val="0"/>
              </a:spcBef>
              <a:spcAft>
                <a:spcPts val="0"/>
              </a:spcAft>
              <a:buClr>
                <a:schemeClr val="dk1"/>
              </a:buClr>
              <a:buSzPts val="1400"/>
              <a:buChar char="●"/>
            </a:pPr>
            <a:r>
              <a:rPr b="1" lang="en">
                <a:solidFill>
                  <a:schemeClr val="dk1"/>
                </a:solidFill>
                <a:latin typeface="Poppins"/>
                <a:ea typeface="Poppins"/>
                <a:cs typeface="Poppins"/>
                <a:sym typeface="Poppins"/>
              </a:rPr>
              <a:t>Assumption </a:t>
            </a:r>
            <a:r>
              <a:rPr lang="en">
                <a:solidFill>
                  <a:schemeClr val="dk1"/>
                </a:solidFill>
                <a:latin typeface="Poppins"/>
                <a:ea typeface="Poppins"/>
                <a:cs typeface="Poppins"/>
                <a:sym typeface="Poppins"/>
              </a:rPr>
              <a:t>- records fit into the caches</a:t>
            </a:r>
            <a:endParaRPr>
              <a:solidFill>
                <a:schemeClr val="dk1"/>
              </a:solidFill>
              <a:latin typeface="Poppins"/>
              <a:ea typeface="Poppins"/>
              <a:cs typeface="Poppins"/>
              <a:sym typeface="Poppins"/>
            </a:endParaRPr>
          </a:p>
          <a:p>
            <a:pPr indent="-317500" lvl="0" marL="457200" rtl="0" algn="l">
              <a:lnSpc>
                <a:spcPct val="139010"/>
              </a:lnSpc>
              <a:spcBef>
                <a:spcPts val="0"/>
              </a:spcBef>
              <a:spcAft>
                <a:spcPts val="0"/>
              </a:spcAft>
              <a:buClr>
                <a:schemeClr val="dk1"/>
              </a:buClr>
              <a:buSzPts val="1400"/>
              <a:buFont typeface="Poppins"/>
              <a:buChar char="●"/>
            </a:pPr>
            <a:r>
              <a:rPr lang="en">
                <a:solidFill>
                  <a:schemeClr val="dk1"/>
                </a:solidFill>
                <a:latin typeface="Poppins"/>
                <a:ea typeface="Poppins"/>
                <a:cs typeface="Poppins"/>
                <a:sym typeface="Poppins"/>
              </a:rPr>
              <a:t>For smaller records locality is automatically achieved</a:t>
            </a:r>
            <a:endParaRPr>
              <a:solidFill>
                <a:schemeClr val="dk1"/>
              </a:solidFill>
            </a:endParaRPr>
          </a:p>
          <a:p>
            <a:pPr indent="-317500" lvl="0" marL="457200" marR="0" rtl="0" algn="l">
              <a:lnSpc>
                <a:spcPct val="139010"/>
              </a:lnSpc>
              <a:spcBef>
                <a:spcPts val="0"/>
              </a:spcBef>
              <a:spcAft>
                <a:spcPts val="0"/>
              </a:spcAft>
              <a:buClr>
                <a:schemeClr val="dk1"/>
              </a:buClr>
              <a:buSzPts val="1400"/>
              <a:buFont typeface="Poppins"/>
              <a:buChar char="●"/>
            </a:pPr>
            <a:r>
              <a:rPr lang="en">
                <a:solidFill>
                  <a:schemeClr val="dk1"/>
                </a:solidFill>
                <a:latin typeface="Poppins"/>
                <a:ea typeface="Poppins"/>
                <a:cs typeface="Poppins"/>
                <a:sym typeface="Poppins"/>
              </a:rPr>
              <a:t>For larger, more pragmatic data loads, it has l</a:t>
            </a:r>
            <a:r>
              <a:rPr b="0" i="0" lang="en" u="none" cap="none" strike="noStrike">
                <a:solidFill>
                  <a:schemeClr val="dk1"/>
                </a:solidFill>
                <a:latin typeface="Poppins"/>
                <a:ea typeface="Poppins"/>
                <a:cs typeface="Poppins"/>
                <a:sym typeface="Poppins"/>
              </a:rPr>
              <a:t>imited scalability, less parallelization, poor data locality and costly memory operations</a:t>
            </a:r>
            <a:endParaRPr>
              <a:solidFill>
                <a:schemeClr val="dk1"/>
              </a:solidFill>
              <a:latin typeface="Poppins"/>
              <a:ea typeface="Poppins"/>
              <a:cs typeface="Poppins"/>
              <a:sym typeface="Poppins"/>
            </a:endParaRPr>
          </a:p>
        </p:txBody>
      </p:sp>
      <p:pic>
        <p:nvPicPr>
          <p:cNvPr id="218" name="Google Shape;218;p31"/>
          <p:cNvPicPr preferRelativeResize="0"/>
          <p:nvPr/>
        </p:nvPicPr>
        <p:blipFill>
          <a:blip r:embed="rId4">
            <a:alphaModFix/>
          </a:blip>
          <a:stretch>
            <a:fillRect/>
          </a:stretch>
        </p:blipFill>
        <p:spPr>
          <a:xfrm>
            <a:off x="2439725" y="1572325"/>
            <a:ext cx="6340301" cy="268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17"/>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226" name="Shape 226"/>
        <p:cNvGrpSpPr/>
        <p:nvPr/>
      </p:nvGrpSpPr>
      <p:grpSpPr>
        <a:xfrm>
          <a:off x="0" y="0"/>
          <a:ext cx="0" cy="0"/>
          <a:chOff x="0" y="0"/>
          <a:chExt cx="0" cy="0"/>
        </a:xfrm>
      </p:grpSpPr>
      <p:sp>
        <p:nvSpPr>
          <p:cNvPr id="227" name="Google Shape;227;p32"/>
          <p:cNvSpPr txBox="1"/>
          <p:nvPr/>
        </p:nvSpPr>
        <p:spPr>
          <a:xfrm>
            <a:off x="2199449" y="873025"/>
            <a:ext cx="4745100" cy="554100"/>
          </a:xfrm>
          <a:prstGeom prst="rect">
            <a:avLst/>
          </a:prstGeom>
          <a:noFill/>
          <a:ln>
            <a:noFill/>
          </a:ln>
        </p:spPr>
        <p:txBody>
          <a:bodyPr anchorCtr="0" anchor="t" bIns="0" lIns="0" spcFirstLastPara="1" rIns="0" wrap="square" tIns="0">
            <a:spAutoFit/>
          </a:bodyPr>
          <a:lstStyle/>
          <a:p>
            <a:pPr indent="0" lvl="0" marL="0" marR="0" rtl="0" algn="ctr">
              <a:lnSpc>
                <a:spcPct val="113990"/>
              </a:lnSpc>
              <a:spcBef>
                <a:spcPts val="0"/>
              </a:spcBef>
              <a:spcAft>
                <a:spcPts val="0"/>
              </a:spcAft>
              <a:buNone/>
            </a:pPr>
            <a:r>
              <a:rPr lang="en" sz="3600">
                <a:solidFill>
                  <a:schemeClr val="dk1"/>
                </a:solidFill>
              </a:rPr>
              <a:t>PISON</a:t>
            </a:r>
            <a:endParaRPr sz="700">
              <a:solidFill>
                <a:schemeClr val="dk1"/>
              </a:solidFill>
            </a:endParaRPr>
          </a:p>
        </p:txBody>
      </p:sp>
      <p:sp>
        <p:nvSpPr>
          <p:cNvPr id="228" name="Google Shape;228;p32"/>
          <p:cNvSpPr/>
          <p:nvPr/>
        </p:nvSpPr>
        <p:spPr>
          <a:xfrm rot="10800000">
            <a:off x="7242624" y="-987352"/>
            <a:ext cx="2774053" cy="3003404"/>
          </a:xfrm>
          <a:custGeom>
            <a:rect b="b" l="l" r="r" t="t"/>
            <a:pathLst>
              <a:path extrusionOk="0" h="6006808" w="5548106">
                <a:moveTo>
                  <a:pt x="5548106" y="6006808"/>
                </a:moveTo>
                <a:lnTo>
                  <a:pt x="0" y="6006808"/>
                </a:lnTo>
                <a:lnTo>
                  <a:pt x="0" y="0"/>
                </a:lnTo>
                <a:lnTo>
                  <a:pt x="5548106" y="0"/>
                </a:lnTo>
                <a:lnTo>
                  <a:pt x="5548106" y="6006808"/>
                </a:lnTo>
                <a:close/>
              </a:path>
            </a:pathLst>
          </a:custGeom>
          <a:blipFill rotWithShape="1">
            <a:blip r:embed="rId3">
              <a:alphaModFix amt="28000"/>
            </a:blip>
            <a:stretch>
              <a:fillRect b="0" l="0" r="0" t="0"/>
            </a:stretch>
          </a:blipFill>
          <a:ln>
            <a:noFill/>
          </a:ln>
        </p:spPr>
      </p:sp>
      <p:sp>
        <p:nvSpPr>
          <p:cNvPr id="229" name="Google Shape;229;p32"/>
          <p:cNvSpPr/>
          <p:nvPr/>
        </p:nvSpPr>
        <p:spPr>
          <a:xfrm>
            <a:off x="-1213039" y="3416789"/>
            <a:ext cx="2774053" cy="3003404"/>
          </a:xfrm>
          <a:custGeom>
            <a:rect b="b" l="l" r="r" t="t"/>
            <a:pathLst>
              <a:path extrusionOk="0" h="6006808" w="5548106">
                <a:moveTo>
                  <a:pt x="0" y="0"/>
                </a:moveTo>
                <a:lnTo>
                  <a:pt x="5548106" y="0"/>
                </a:lnTo>
                <a:lnTo>
                  <a:pt x="5548106" y="6006808"/>
                </a:lnTo>
                <a:lnTo>
                  <a:pt x="0" y="6006808"/>
                </a:lnTo>
                <a:lnTo>
                  <a:pt x="0" y="0"/>
                </a:lnTo>
                <a:close/>
              </a:path>
            </a:pathLst>
          </a:custGeom>
          <a:blipFill rotWithShape="1">
            <a:blip r:embed="rId3">
              <a:alphaModFix amt="28000"/>
            </a:blip>
            <a:stretch>
              <a:fillRect b="0" l="0" r="0" t="0"/>
            </a:stretch>
          </a:blipFill>
          <a:ln>
            <a:noFill/>
          </a:ln>
        </p:spPr>
      </p:sp>
      <p:sp>
        <p:nvSpPr>
          <p:cNvPr id="230" name="Google Shape;230;p32"/>
          <p:cNvSpPr/>
          <p:nvPr/>
        </p:nvSpPr>
        <p:spPr>
          <a:xfrm rot="10800000">
            <a:off x="1" y="-7701"/>
            <a:ext cx="2290724" cy="5155501"/>
          </a:xfrm>
          <a:custGeom>
            <a:rect b="b" l="l" r="r" t="t"/>
            <a:pathLst>
              <a:path extrusionOk="0" h="3907" w="2332">
                <a:moveTo>
                  <a:pt x="1462" y="0"/>
                </a:moveTo>
                <a:lnTo>
                  <a:pt x="2332" y="0"/>
                </a:lnTo>
                <a:lnTo>
                  <a:pt x="2332" y="3907"/>
                </a:lnTo>
                <a:lnTo>
                  <a:pt x="0" y="2595"/>
                </a:lnTo>
                <a:lnTo>
                  <a:pt x="1462" y="0"/>
                </a:lnTo>
                <a:close/>
              </a:path>
            </a:pathLst>
          </a:custGeom>
          <a:solidFill>
            <a:srgbClr val="002B41"/>
          </a:solidFill>
          <a:ln>
            <a:noFill/>
          </a:ln>
          <a:effectLst>
            <a:outerShdw blurRad="254000" rotWithShape="0" algn="tl" dir="2700000" dist="1270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500">
              <a:solidFill>
                <a:srgbClr val="00183C"/>
              </a:solidFill>
              <a:latin typeface="Calibri"/>
              <a:ea typeface="Calibri"/>
              <a:cs typeface="Calibri"/>
              <a:sym typeface="Calibri"/>
            </a:endParaRPr>
          </a:p>
        </p:txBody>
      </p:sp>
      <p:sp>
        <p:nvSpPr>
          <p:cNvPr id="231" name="Google Shape;231;p32"/>
          <p:cNvSpPr txBox="1"/>
          <p:nvPr/>
        </p:nvSpPr>
        <p:spPr>
          <a:xfrm>
            <a:off x="2355925" y="2139925"/>
            <a:ext cx="6376200" cy="1193700"/>
          </a:xfrm>
          <a:prstGeom prst="rect">
            <a:avLst/>
          </a:prstGeom>
          <a:noFill/>
          <a:ln>
            <a:noFill/>
          </a:ln>
        </p:spPr>
        <p:txBody>
          <a:bodyPr anchorCtr="0" anchor="t" bIns="0" lIns="0" spcFirstLastPara="1" rIns="0" wrap="square" tIns="0">
            <a:spAutoFit/>
          </a:bodyPr>
          <a:lstStyle/>
          <a:p>
            <a:pPr indent="-184150" lvl="1" marL="393700" marR="0" rtl="0" algn="l">
              <a:lnSpc>
                <a:spcPct val="139010"/>
              </a:lnSpc>
              <a:spcBef>
                <a:spcPts val="0"/>
              </a:spcBef>
              <a:spcAft>
                <a:spcPts val="0"/>
              </a:spcAft>
              <a:buClr>
                <a:schemeClr val="dk1"/>
              </a:buClr>
              <a:buSzPts val="1500"/>
              <a:buFont typeface="Arial"/>
              <a:buChar char="•"/>
            </a:pPr>
            <a:r>
              <a:rPr lang="en" sz="1500">
                <a:solidFill>
                  <a:schemeClr val="dk1"/>
                </a:solidFill>
                <a:latin typeface="Poppins"/>
                <a:ea typeface="Poppins"/>
                <a:cs typeface="Poppins"/>
                <a:sym typeface="Poppins"/>
              </a:rPr>
              <a:t>JSON Parser - built on top of Mison</a:t>
            </a:r>
            <a:endParaRPr sz="500">
              <a:solidFill>
                <a:schemeClr val="dk1"/>
              </a:solidFill>
            </a:endParaRPr>
          </a:p>
          <a:p>
            <a:pPr indent="-184150" lvl="1" marL="393700" marR="0" rtl="0" algn="l">
              <a:lnSpc>
                <a:spcPct val="139010"/>
              </a:lnSpc>
              <a:spcBef>
                <a:spcPts val="0"/>
              </a:spcBef>
              <a:spcAft>
                <a:spcPts val="0"/>
              </a:spcAft>
              <a:buClr>
                <a:schemeClr val="dk1"/>
              </a:buClr>
              <a:buSzPts val="1500"/>
              <a:buFont typeface="Arial"/>
              <a:buChar char="•"/>
            </a:pPr>
            <a:r>
              <a:rPr lang="en" sz="1500">
                <a:solidFill>
                  <a:schemeClr val="dk1"/>
                </a:solidFill>
                <a:latin typeface="Poppins"/>
                <a:ea typeface="Poppins"/>
                <a:cs typeface="Poppins"/>
                <a:sym typeface="Poppins"/>
              </a:rPr>
              <a:t>Memory-efficient solution for bulky records</a:t>
            </a:r>
            <a:endParaRPr sz="1500">
              <a:solidFill>
                <a:schemeClr val="dk1"/>
              </a:solidFill>
              <a:latin typeface="Poppins"/>
              <a:ea typeface="Poppins"/>
              <a:cs typeface="Poppins"/>
              <a:sym typeface="Poppins"/>
            </a:endParaRPr>
          </a:p>
          <a:p>
            <a:pPr indent="-184150" lvl="1" marL="393700" marR="0" rtl="0" algn="l">
              <a:lnSpc>
                <a:spcPct val="139010"/>
              </a:lnSpc>
              <a:spcBef>
                <a:spcPts val="0"/>
              </a:spcBef>
              <a:spcAft>
                <a:spcPts val="0"/>
              </a:spcAft>
              <a:buClr>
                <a:schemeClr val="dk1"/>
              </a:buClr>
              <a:buSzPts val="1500"/>
              <a:buFont typeface="Poppins"/>
              <a:buChar char="•"/>
            </a:pPr>
            <a:r>
              <a:rPr lang="en" sz="1500">
                <a:solidFill>
                  <a:schemeClr val="dk1"/>
                </a:solidFill>
                <a:latin typeface="Poppins"/>
                <a:ea typeface="Poppins"/>
                <a:cs typeface="Poppins"/>
                <a:sym typeface="Poppins"/>
              </a:rPr>
              <a:t>Offers better data locality by processing JSON in chunks</a:t>
            </a:r>
            <a:endParaRPr sz="1500">
              <a:solidFill>
                <a:schemeClr val="dk1"/>
              </a:solidFill>
              <a:latin typeface="Poppins"/>
              <a:ea typeface="Poppins"/>
              <a:cs typeface="Poppins"/>
              <a:sym typeface="Poppins"/>
            </a:endParaRPr>
          </a:p>
          <a:p>
            <a:pPr indent="-184150" lvl="1" marL="393700" marR="0" rtl="0" algn="l">
              <a:lnSpc>
                <a:spcPct val="139010"/>
              </a:lnSpc>
              <a:spcBef>
                <a:spcPts val="0"/>
              </a:spcBef>
              <a:spcAft>
                <a:spcPts val="0"/>
              </a:spcAft>
              <a:buClr>
                <a:schemeClr val="dk1"/>
              </a:buClr>
              <a:buSzPts val="1500"/>
              <a:buFont typeface="Poppins"/>
              <a:buChar char="•"/>
            </a:pPr>
            <a:r>
              <a:rPr lang="en" sz="1500">
                <a:solidFill>
                  <a:schemeClr val="dk1"/>
                </a:solidFill>
                <a:latin typeface="Poppins"/>
                <a:ea typeface="Poppins"/>
                <a:cs typeface="Poppins"/>
                <a:sym typeface="Poppins"/>
              </a:rPr>
              <a:t>Exploits SIMD processor </a:t>
            </a:r>
            <a:r>
              <a:rPr lang="en" sz="1500">
                <a:solidFill>
                  <a:schemeClr val="dk1"/>
                </a:solidFill>
                <a:latin typeface="Poppins"/>
                <a:ea typeface="Poppins"/>
                <a:cs typeface="Poppins"/>
                <a:sym typeface="Poppins"/>
              </a:rPr>
              <a:t>and utilizes parallelization</a:t>
            </a:r>
            <a:endParaRPr sz="1500">
              <a:solidFill>
                <a:schemeClr val="dk1"/>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239" name="Shape 239"/>
        <p:cNvGrpSpPr/>
        <p:nvPr/>
      </p:nvGrpSpPr>
      <p:grpSpPr>
        <a:xfrm>
          <a:off x="0" y="0"/>
          <a:ext cx="0" cy="0"/>
          <a:chOff x="0" y="0"/>
          <a:chExt cx="0" cy="0"/>
        </a:xfrm>
      </p:grpSpPr>
      <p:sp>
        <p:nvSpPr>
          <p:cNvPr id="240" name="Google Shape;240;p33"/>
          <p:cNvSpPr/>
          <p:nvPr/>
        </p:nvSpPr>
        <p:spPr>
          <a:xfrm rot="10800000">
            <a:off x="7242624" y="-987352"/>
            <a:ext cx="2774053" cy="3003404"/>
          </a:xfrm>
          <a:custGeom>
            <a:rect b="b" l="l" r="r" t="t"/>
            <a:pathLst>
              <a:path extrusionOk="0" h="6006808" w="5548106">
                <a:moveTo>
                  <a:pt x="5548106" y="6006808"/>
                </a:moveTo>
                <a:lnTo>
                  <a:pt x="0" y="6006808"/>
                </a:lnTo>
                <a:lnTo>
                  <a:pt x="0" y="0"/>
                </a:lnTo>
                <a:lnTo>
                  <a:pt x="5548106" y="0"/>
                </a:lnTo>
                <a:lnTo>
                  <a:pt x="5548106" y="6006808"/>
                </a:lnTo>
                <a:close/>
              </a:path>
            </a:pathLst>
          </a:custGeom>
          <a:blipFill rotWithShape="1">
            <a:blip r:embed="rId3">
              <a:alphaModFix amt="28000"/>
            </a:blip>
            <a:stretch>
              <a:fillRect b="0" l="0" r="0" t="0"/>
            </a:stretch>
          </a:blipFill>
          <a:ln>
            <a:noFill/>
          </a:ln>
        </p:spPr>
      </p:sp>
      <p:sp>
        <p:nvSpPr>
          <p:cNvPr id="241" name="Google Shape;241;p33"/>
          <p:cNvSpPr/>
          <p:nvPr/>
        </p:nvSpPr>
        <p:spPr>
          <a:xfrm>
            <a:off x="-1213039" y="3416789"/>
            <a:ext cx="2774053" cy="3003404"/>
          </a:xfrm>
          <a:custGeom>
            <a:rect b="b" l="l" r="r" t="t"/>
            <a:pathLst>
              <a:path extrusionOk="0" h="6006808" w="5548106">
                <a:moveTo>
                  <a:pt x="0" y="0"/>
                </a:moveTo>
                <a:lnTo>
                  <a:pt x="5548106" y="0"/>
                </a:lnTo>
                <a:lnTo>
                  <a:pt x="5548106" y="6006808"/>
                </a:lnTo>
                <a:lnTo>
                  <a:pt x="0" y="6006808"/>
                </a:lnTo>
                <a:lnTo>
                  <a:pt x="0" y="0"/>
                </a:lnTo>
                <a:close/>
              </a:path>
            </a:pathLst>
          </a:custGeom>
          <a:blipFill rotWithShape="1">
            <a:blip r:embed="rId3">
              <a:alphaModFix amt="28000"/>
            </a:blip>
            <a:stretch>
              <a:fillRect b="0" l="0" r="0" t="0"/>
            </a:stretch>
          </a:blipFill>
          <a:ln>
            <a:noFill/>
          </a:ln>
        </p:spPr>
      </p:sp>
      <p:sp>
        <p:nvSpPr>
          <p:cNvPr id="242" name="Google Shape;242;p33"/>
          <p:cNvSpPr txBox="1"/>
          <p:nvPr/>
        </p:nvSpPr>
        <p:spPr>
          <a:xfrm>
            <a:off x="1179272" y="244950"/>
            <a:ext cx="3217800" cy="538800"/>
          </a:xfrm>
          <a:prstGeom prst="rect">
            <a:avLst/>
          </a:prstGeom>
          <a:noFill/>
          <a:ln>
            <a:noFill/>
          </a:ln>
        </p:spPr>
        <p:txBody>
          <a:bodyPr anchorCtr="0" anchor="t" bIns="0" lIns="0" spcFirstLastPara="1" rIns="0" wrap="square" tIns="0">
            <a:spAutoFit/>
          </a:bodyPr>
          <a:lstStyle/>
          <a:p>
            <a:pPr indent="0" lvl="0" marL="0" marR="0" rtl="0" algn="l">
              <a:lnSpc>
                <a:spcPct val="113989"/>
              </a:lnSpc>
              <a:spcBef>
                <a:spcPts val="0"/>
              </a:spcBef>
              <a:spcAft>
                <a:spcPts val="0"/>
              </a:spcAft>
              <a:buNone/>
            </a:pPr>
            <a:r>
              <a:rPr b="0" i="0" lang="en" sz="3500" u="none" cap="none" strike="noStrike">
                <a:solidFill>
                  <a:schemeClr val="dk1"/>
                </a:solidFill>
                <a:latin typeface="Arial"/>
                <a:ea typeface="Arial"/>
                <a:cs typeface="Arial"/>
                <a:sym typeface="Arial"/>
              </a:rPr>
              <a:t>ALGORITHM</a:t>
            </a:r>
            <a:endParaRPr sz="1200">
              <a:solidFill>
                <a:schemeClr val="dk1"/>
              </a:solidFill>
            </a:endParaRPr>
          </a:p>
        </p:txBody>
      </p:sp>
      <p:sp>
        <p:nvSpPr>
          <p:cNvPr id="243" name="Google Shape;243;p33"/>
          <p:cNvSpPr/>
          <p:nvPr/>
        </p:nvSpPr>
        <p:spPr>
          <a:xfrm>
            <a:off x="4397075" y="-31725"/>
            <a:ext cx="4726870" cy="5229585"/>
          </a:xfrm>
          <a:custGeom>
            <a:rect b="b" l="l" r="r" t="t"/>
            <a:pathLst>
              <a:path extrusionOk="0" h="10407135" w="9268372">
                <a:moveTo>
                  <a:pt x="0" y="0"/>
                </a:moveTo>
                <a:lnTo>
                  <a:pt x="9268372" y="0"/>
                </a:lnTo>
                <a:lnTo>
                  <a:pt x="9268372" y="10407135"/>
                </a:lnTo>
                <a:lnTo>
                  <a:pt x="0" y="10407135"/>
                </a:lnTo>
                <a:lnTo>
                  <a:pt x="0" y="0"/>
                </a:lnTo>
                <a:close/>
              </a:path>
            </a:pathLst>
          </a:custGeom>
          <a:blipFill rotWithShape="1">
            <a:blip r:embed="rId4">
              <a:alphaModFix/>
            </a:blip>
            <a:stretch>
              <a:fillRect b="0" l="-509" r="-509" t="0"/>
            </a:stretch>
          </a:blipFill>
          <a:ln>
            <a:noFill/>
          </a:ln>
        </p:spPr>
      </p:sp>
      <p:sp>
        <p:nvSpPr>
          <p:cNvPr id="244" name="Google Shape;244;p33"/>
          <p:cNvSpPr/>
          <p:nvPr/>
        </p:nvSpPr>
        <p:spPr>
          <a:xfrm rot="10800000">
            <a:off x="1" y="-7701"/>
            <a:ext cx="2290724" cy="5155501"/>
          </a:xfrm>
          <a:custGeom>
            <a:rect b="b" l="l" r="r" t="t"/>
            <a:pathLst>
              <a:path extrusionOk="0" h="3907" w="2332">
                <a:moveTo>
                  <a:pt x="1462" y="0"/>
                </a:moveTo>
                <a:lnTo>
                  <a:pt x="2332" y="0"/>
                </a:lnTo>
                <a:lnTo>
                  <a:pt x="2332" y="3907"/>
                </a:lnTo>
                <a:lnTo>
                  <a:pt x="0" y="2595"/>
                </a:lnTo>
                <a:lnTo>
                  <a:pt x="1462" y="0"/>
                </a:lnTo>
                <a:close/>
              </a:path>
            </a:pathLst>
          </a:custGeom>
          <a:solidFill>
            <a:srgbClr val="002B41"/>
          </a:solidFill>
          <a:ln>
            <a:noFill/>
          </a:ln>
          <a:effectLst>
            <a:outerShdw blurRad="254000" rotWithShape="0" algn="tl" dir="2700000" dist="1270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500">
              <a:solidFill>
                <a:srgbClr val="00183C"/>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