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handoutMasterIdLst>
    <p:handoutMasterId r:id="rId17"/>
  </p:handoutMasterIdLst>
  <p:sldIdLst>
    <p:sldId id="288" r:id="rId5"/>
    <p:sldId id="273" r:id="rId6"/>
    <p:sldId id="290" r:id="rId7"/>
    <p:sldId id="289" r:id="rId8"/>
    <p:sldId id="295" r:id="rId9"/>
    <p:sldId id="291" r:id="rId10"/>
    <p:sldId id="292" r:id="rId11"/>
    <p:sldId id="293" r:id="rId12"/>
    <p:sldId id="294" r:id="rId13"/>
    <p:sldId id="296" r:id="rId14"/>
    <p:sldId id="29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12C8C85-51F0-491E-9774-3900AFEF0F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94" autoAdjust="0"/>
  </p:normalViewPr>
  <p:slideViewPr>
    <p:cSldViewPr snapToGrid="0">
      <p:cViewPr>
        <p:scale>
          <a:sx n="67" d="100"/>
          <a:sy n="67" d="100"/>
        </p:scale>
        <p:origin x="644" y="11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3480" y="5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76AB79-C677-3DB7-78CF-9305D58614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13AB137-CEA6-0244-F12B-1ECC21172D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C994AA-C437-4EF4-8BEF-0B832D7FA420}" type="datetimeFigureOut">
              <a:rPr lang="en-US" smtClean="0"/>
              <a:t>3/26/2025</a:t>
            </a:fld>
            <a:endParaRPr lang="en-US" dirty="0"/>
          </a:p>
        </p:txBody>
      </p:sp>
      <p:sp>
        <p:nvSpPr>
          <p:cNvPr id="4" name="Footer Placeholder 3">
            <a:extLst>
              <a:ext uri="{FF2B5EF4-FFF2-40B4-BE49-F238E27FC236}">
                <a16:creationId xmlns:a16="http://schemas.microsoft.com/office/drawing/2014/main" id="{0868EC96-C6CC-F2AF-D90F-143F4D20A0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4F8EC8D-EF88-0275-F75C-A789924433B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757874-EF65-4B61-B062-40C932C81294}" type="slidenum">
              <a:rPr lang="en-US" smtClean="0"/>
              <a:t>‹#›</a:t>
            </a:fld>
            <a:endParaRPr lang="en-US" dirty="0"/>
          </a:p>
        </p:txBody>
      </p:sp>
    </p:spTree>
    <p:extLst>
      <p:ext uri="{BB962C8B-B14F-4D97-AF65-F5344CB8AC3E}">
        <p14:creationId xmlns:p14="http://schemas.microsoft.com/office/powerpoint/2010/main" val="347202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9CA527-F925-414F-B4F4-8F4244CDDC80}" type="datetimeFigureOut">
              <a:rPr lang="en-US" smtClean="0"/>
              <a:t>3/26/2025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37E2AA-278D-0B48-A5DE-00B1FC5BDAF9}" type="slidenum">
              <a:rPr lang="en-US" smtClean="0"/>
              <a:t>‹#›</a:t>
            </a:fld>
            <a:endParaRPr lang="en-US" dirty="0"/>
          </a:p>
        </p:txBody>
      </p:sp>
    </p:spTree>
    <p:extLst>
      <p:ext uri="{BB962C8B-B14F-4D97-AF65-F5344CB8AC3E}">
        <p14:creationId xmlns:p14="http://schemas.microsoft.com/office/powerpoint/2010/main" val="4266559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D56268A4-B555-72BE-6160-318763ECAA67}"/>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7" name="Rectangle 6">
            <a:extLst>
              <a:ext uri="{FF2B5EF4-FFF2-40B4-BE49-F238E27FC236}">
                <a16:creationId xmlns:a16="http://schemas.microsoft.com/office/drawing/2014/main" id="{12D44DBA-D665-923B-A38C-C68A9C039EA9}"/>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2E8C189B-2E00-67DA-E342-3440F5EBB4CE}"/>
              </a:ext>
            </a:extLst>
          </p:cNvPr>
          <p:cNvSpPr>
            <a:spLocks noGrp="1"/>
          </p:cNvSpPr>
          <p:nvPr>
            <p:ph type="ctrTitle" hasCustomPrompt="1"/>
          </p:nvPr>
        </p:nvSpPr>
        <p:spPr>
          <a:xfrm>
            <a:off x="1524000" y="2286000"/>
            <a:ext cx="9144000" cy="2286000"/>
          </a:xfrm>
        </p:spPr>
        <p:txBody>
          <a:bodyPr anchor="ctr" anchorCtr="0">
            <a:noAutofit/>
          </a:bodyPr>
          <a:lstStyle>
            <a:lvl1pPr algn="ctr">
              <a:defRPr sz="4400"/>
            </a:lvl1pPr>
          </a:lstStyle>
          <a:p>
            <a:r>
              <a:rPr lang="en-US" dirty="0"/>
              <a:t>Click to add title</a:t>
            </a:r>
          </a:p>
        </p:txBody>
      </p:sp>
    </p:spTree>
    <p:extLst>
      <p:ext uri="{BB962C8B-B14F-4D97-AF65-F5344CB8AC3E}">
        <p14:creationId xmlns:p14="http://schemas.microsoft.com/office/powerpoint/2010/main" val="3424675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table">
    <p:spTree>
      <p:nvGrpSpPr>
        <p:cNvPr id="1" name=""/>
        <p:cNvGrpSpPr/>
        <p:nvPr/>
      </p:nvGrpSpPr>
      <p:grpSpPr>
        <a:xfrm>
          <a:off x="0" y="0"/>
          <a:ext cx="0" cy="0"/>
          <a:chOff x="0" y="0"/>
          <a:chExt cx="0" cy="0"/>
        </a:xfrm>
      </p:grpSpPr>
      <p:pic>
        <p:nvPicPr>
          <p:cNvPr id="4" name="Picture Placeholder 64">
            <a:extLst>
              <a:ext uri="{FF2B5EF4-FFF2-40B4-BE49-F238E27FC236}">
                <a16:creationId xmlns:a16="http://schemas.microsoft.com/office/drawing/2014/main" id="{7C62E1FE-8CAE-1FE1-6A91-DFE7F1D87083}"/>
              </a:ext>
              <a:ext uri="{C183D7F6-B498-43B3-948B-1728B52AA6E4}">
                <adec:decorative xmlns:adec="http://schemas.microsoft.com/office/drawing/2017/decorative" val="1"/>
              </a:ext>
            </a:extLst>
          </p:cNvPr>
          <p:cNvPicPr>
            <a:picLocks noChangeAspect="1"/>
          </p:cNvPicPr>
          <p:nvPr userDrawn="1"/>
        </p:nvPicPr>
        <p:blipFill rotWithShape="1">
          <a:blip r:embed="rId2">
            <a:alphaModFix amt="44000"/>
            <a:extLst>
              <a:ext uri="{28A0092B-C50C-407E-A947-70E740481C1C}">
                <a14:useLocalDpi xmlns:a14="http://schemas.microsoft.com/office/drawing/2010/main"/>
              </a:ext>
            </a:extLst>
          </a:blip>
          <a:srcRect/>
          <a:stretch/>
        </p:blipFill>
        <p:spPr>
          <a:xfrm rot="10800000">
            <a:off x="0" y="0"/>
            <a:ext cx="12188825" cy="6858000"/>
          </a:xfrm>
          <a:prstGeom prst="rect">
            <a:avLst/>
          </a:prstGeom>
          <a:solidFill>
            <a:schemeClr val="accent1"/>
          </a:solidFill>
        </p:spPr>
      </p:pic>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838200" y="266219"/>
            <a:ext cx="10389243" cy="1424470"/>
          </a:xfrm>
        </p:spPr>
        <p:txBody>
          <a:bodyPr anchor="ctr" anchorCtr="0">
            <a:noAutofit/>
          </a:bodyPr>
          <a:lstStyle>
            <a:lvl1pPr>
              <a:defRPr sz="3600"/>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0" y="1779325"/>
            <a:ext cx="3490732" cy="4297680"/>
          </a:xfrm>
        </p:spPr>
        <p:txBody>
          <a:bodyPr tIns="274320">
            <a:normAutofit/>
          </a:bodyPr>
          <a:lstStyle>
            <a:lvl1pPr marL="0" indent="0">
              <a:spcBef>
                <a:spcPts val="1000"/>
              </a:spcBef>
              <a:spcAft>
                <a:spcPts val="1000"/>
              </a:spcAft>
              <a:buNone/>
              <a:defRPr sz="1800"/>
            </a:lvl1pPr>
            <a:lvl2pPr marL="228600" indent="0">
              <a:spcBef>
                <a:spcPts val="1000"/>
              </a:spcBef>
              <a:spcAft>
                <a:spcPts val="1000"/>
              </a:spcAft>
              <a:buNone/>
              <a:defRPr sz="1800"/>
            </a:lvl2pPr>
            <a:lvl3pPr marL="685800" indent="0">
              <a:spcBef>
                <a:spcPts val="1000"/>
              </a:spcBef>
              <a:spcAft>
                <a:spcPts val="1000"/>
              </a:spcAft>
              <a:buNone/>
              <a:defRPr sz="1800"/>
            </a:lvl3pPr>
            <a:lvl4pPr marL="1143000" indent="0">
              <a:spcBef>
                <a:spcPts val="1000"/>
              </a:spcBef>
              <a:spcAft>
                <a:spcPts val="1000"/>
              </a:spcAft>
              <a:buNone/>
              <a:defRPr sz="1800"/>
            </a:lvl4pPr>
            <a:lvl5pPr marL="1600200" indent="0">
              <a:spcBef>
                <a:spcPts val="1000"/>
              </a:spcBef>
              <a:spcAft>
                <a:spcPts val="1000"/>
              </a:spcAft>
              <a:buNone/>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able Placeholder 7">
            <a:extLst>
              <a:ext uri="{FF2B5EF4-FFF2-40B4-BE49-F238E27FC236}">
                <a16:creationId xmlns:a16="http://schemas.microsoft.com/office/drawing/2014/main" id="{423FEB60-8FB5-7F10-EDD7-8AB4B3139EF6}"/>
              </a:ext>
            </a:extLst>
          </p:cNvPr>
          <p:cNvSpPr>
            <a:spLocks noGrp="1"/>
          </p:cNvSpPr>
          <p:nvPr>
            <p:ph type="tbl" sz="quarter" idx="13"/>
          </p:nvPr>
        </p:nvSpPr>
        <p:spPr>
          <a:xfrm>
            <a:off x="4502552" y="1779325"/>
            <a:ext cx="6724891" cy="4297680"/>
          </a:xfrm>
        </p:spPr>
        <p:txBody>
          <a:bodyPr/>
          <a:lstStyle/>
          <a:p>
            <a:r>
              <a:rPr lang="en-US"/>
              <a:t>Click icon to add table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3/26/2025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80815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3">
    <p:spTree>
      <p:nvGrpSpPr>
        <p:cNvPr id="1" name=""/>
        <p:cNvGrpSpPr/>
        <p:nvPr/>
      </p:nvGrpSpPr>
      <p:grpSpPr>
        <a:xfrm>
          <a:off x="0" y="0"/>
          <a:ext cx="0" cy="0"/>
          <a:chOff x="0" y="0"/>
          <a:chExt cx="0" cy="0"/>
        </a:xfrm>
      </p:grpSpPr>
      <p:pic>
        <p:nvPicPr>
          <p:cNvPr id="8" name="Picture Placeholder 17">
            <a:extLst>
              <a:ext uri="{FF2B5EF4-FFF2-40B4-BE49-F238E27FC236}">
                <a16:creationId xmlns:a16="http://schemas.microsoft.com/office/drawing/2014/main" id="{32B61A96-5F36-8895-B920-FC12FD76DC53}"/>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0000"/>
                    </a14:imgEffect>
                  </a14:imgLayer>
                </a14:imgProps>
              </a:ext>
              <a:ext uri="{28A0092B-C50C-407E-A947-70E740481C1C}">
                <a14:useLocalDpi xmlns:a14="http://schemas.microsoft.com/office/drawing/2010/main"/>
              </a:ext>
            </a:extLst>
          </a:blip>
          <a:srcRect/>
          <a:stretch/>
        </p:blipFill>
        <p:spPr>
          <a:xfrm>
            <a:off x="0" y="0"/>
            <a:ext cx="12188952" cy="6858000"/>
          </a:xfrm>
          <a:prstGeom prst="rect">
            <a:avLst/>
          </a:prstGeom>
        </p:spPr>
      </p:pic>
      <p:sp>
        <p:nvSpPr>
          <p:cNvPr id="9" name="Rectangle 8">
            <a:extLst>
              <a:ext uri="{FF2B5EF4-FFF2-40B4-BE49-F238E27FC236}">
                <a16:creationId xmlns:a16="http://schemas.microsoft.com/office/drawing/2014/main" id="{8774BC39-6D56-474E-28BE-99260516AB0C}"/>
              </a:ext>
              <a:ext uri="{C183D7F6-B498-43B3-948B-1728B52AA6E4}">
                <adec:decorative xmlns:adec="http://schemas.microsoft.com/office/drawing/2017/decorative" val="1"/>
              </a:ext>
            </a:extLst>
          </p:cNvPr>
          <p:cNvSpPr/>
          <p:nvPr userDrawn="1"/>
        </p:nvSpPr>
        <p:spPr>
          <a:xfrm>
            <a:off x="914400" y="777240"/>
            <a:ext cx="10361676"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073070" y="914400"/>
            <a:ext cx="10045861" cy="1146680"/>
          </a:xfrm>
        </p:spPr>
        <p:txBody>
          <a:bodyPr anchor="b" anchorCtr="0">
            <a:noAutofit/>
          </a:bodyPr>
          <a:lstStyle>
            <a:lvl1pPr algn="ctr">
              <a:defRPr sz="3600"/>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1423687" y="2288614"/>
            <a:ext cx="5382228" cy="3475578"/>
          </a:xfrm>
        </p:spPr>
        <p:txBody>
          <a:bodyPr>
            <a:normAutofit/>
          </a:bodyPr>
          <a:lstStyle>
            <a:lvl1pPr marL="0" indent="0">
              <a:spcBef>
                <a:spcPts val="1000"/>
              </a:spcBef>
              <a:spcAft>
                <a:spcPts val="0"/>
              </a:spcAft>
              <a:buNone/>
              <a:defRPr sz="1800"/>
            </a:lvl1pPr>
            <a:lvl2pPr marL="685800">
              <a:spcBef>
                <a:spcPts val="600"/>
              </a:spcBef>
              <a:spcAft>
                <a:spcPts val="600"/>
              </a:spcAft>
              <a:defRPr sz="1800"/>
            </a:lvl2pPr>
            <a:lvl3pPr marL="1143000">
              <a:spcBef>
                <a:spcPts val="600"/>
              </a:spcBef>
              <a:spcAft>
                <a:spcPts val="600"/>
              </a:spcAft>
              <a:defRPr sz="1800"/>
            </a:lvl3pPr>
            <a:lvl4pPr marL="1600200">
              <a:spcBef>
                <a:spcPts val="600"/>
              </a:spcBef>
              <a:spcAft>
                <a:spcPts val="600"/>
              </a:spcAft>
              <a:defRPr sz="1800"/>
            </a:lvl4pPr>
            <a:lvl5pPr marL="20574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2DFB03A-367B-9ADA-8071-E22871EC115F}"/>
              </a:ext>
            </a:extLst>
          </p:cNvPr>
          <p:cNvSpPr>
            <a:spLocks noGrp="1"/>
          </p:cNvSpPr>
          <p:nvPr>
            <p:ph sz="half" idx="2" hasCustomPrompt="1"/>
          </p:nvPr>
        </p:nvSpPr>
        <p:spPr>
          <a:xfrm>
            <a:off x="7451790" y="2288614"/>
            <a:ext cx="3108960" cy="3475578"/>
          </a:xfrm>
        </p:spPr>
        <p:txBody>
          <a:bodyPr tIns="91440">
            <a:normAutofit/>
          </a:bodyPr>
          <a:lstStyle>
            <a:lvl1pPr marL="0" indent="0">
              <a:lnSpc>
                <a:spcPct val="150000"/>
              </a:lnSpc>
              <a:spcBef>
                <a:spcPts val="1000"/>
              </a:spcBef>
              <a:spcAft>
                <a:spcPts val="600"/>
              </a:spcAft>
              <a:buNone/>
              <a:defRPr sz="1800"/>
            </a:lvl1pPr>
            <a:lvl2pPr marL="228600" indent="0">
              <a:lnSpc>
                <a:spcPct val="100000"/>
              </a:lnSpc>
              <a:spcBef>
                <a:spcPts val="1000"/>
              </a:spcBef>
              <a:spcAft>
                <a:spcPts val="600"/>
              </a:spcAft>
              <a:buNone/>
              <a:defRPr sz="1800"/>
            </a:lvl2pPr>
            <a:lvl3pPr marL="685800" indent="0">
              <a:lnSpc>
                <a:spcPct val="100000"/>
              </a:lnSpc>
              <a:spcBef>
                <a:spcPts val="1000"/>
              </a:spcBef>
              <a:spcAft>
                <a:spcPts val="600"/>
              </a:spcAft>
              <a:buNone/>
              <a:defRPr sz="1800"/>
            </a:lvl3pPr>
            <a:lvl4pPr marL="1143000" indent="0">
              <a:lnSpc>
                <a:spcPct val="100000"/>
              </a:lnSpc>
              <a:spcBef>
                <a:spcPts val="1000"/>
              </a:spcBef>
              <a:spcAft>
                <a:spcPts val="600"/>
              </a:spcAft>
              <a:buNone/>
              <a:defRPr sz="1800"/>
            </a:lvl4pPr>
            <a:lvl5pPr marL="1600200" indent="0">
              <a:lnSpc>
                <a:spcPct val="100000"/>
              </a:lnSpc>
              <a:spcBef>
                <a:spcPts val="1000"/>
              </a:spcBef>
              <a:spcAft>
                <a:spcPts val="600"/>
              </a:spcAft>
              <a:buNone/>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3/26/2025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37703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3" name="Picture Placeholder 64">
            <a:extLst>
              <a:ext uri="{FF2B5EF4-FFF2-40B4-BE49-F238E27FC236}">
                <a16:creationId xmlns:a16="http://schemas.microsoft.com/office/drawing/2014/main" id="{55E792AE-CF37-9DD8-2703-49480775F029}"/>
              </a:ext>
              <a:ext uri="{C183D7F6-B498-43B3-948B-1728B52AA6E4}">
                <adec:decorative xmlns:adec="http://schemas.microsoft.com/office/drawing/2017/decorative" val="1"/>
              </a:ext>
            </a:extLst>
          </p:cNvPr>
          <p:cNvPicPr>
            <a:picLocks noChangeAspect="1"/>
          </p:cNvPicPr>
          <p:nvPr userDrawn="1"/>
        </p:nvPicPr>
        <p:blipFill rotWithShape="1">
          <a:blip r:embed="rId2">
            <a:alphaModFix amt="44000"/>
            <a:extLst>
              <a:ext uri="{28A0092B-C50C-407E-A947-70E740481C1C}">
                <a14:useLocalDpi xmlns:a14="http://schemas.microsoft.com/office/drawing/2010/main"/>
              </a:ext>
            </a:extLst>
          </a:blip>
          <a:srcRect/>
          <a:stretch/>
        </p:blipFill>
        <p:spPr>
          <a:xfrm rot="10800000">
            <a:off x="0" y="0"/>
            <a:ext cx="12188825" cy="6858000"/>
          </a:xfrm>
          <a:prstGeom prst="rect">
            <a:avLst/>
          </a:prstGeom>
          <a:solidFill>
            <a:schemeClr val="accent1"/>
          </a:solidFill>
        </p:spPr>
      </p:pic>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838200" y="133629"/>
            <a:ext cx="10515600" cy="1325563"/>
          </a:xfrm>
        </p:spPr>
        <p:txBody>
          <a:bodyPr anchor="b" anchorCtr="0">
            <a:noAutofit/>
          </a:bodyPr>
          <a:lstStyle>
            <a:lvl1pPr>
              <a:defRPr sz="3600"/>
            </a:lvl1pPr>
          </a:lstStyle>
          <a:p>
            <a:r>
              <a:rPr lang="en-US" dirty="0"/>
              <a:t>Click to add title</a:t>
            </a:r>
          </a:p>
        </p:txBody>
      </p:sp>
      <p:sp>
        <p:nvSpPr>
          <p:cNvPr id="8" name="Table Placeholder 7">
            <a:extLst>
              <a:ext uri="{FF2B5EF4-FFF2-40B4-BE49-F238E27FC236}">
                <a16:creationId xmlns:a16="http://schemas.microsoft.com/office/drawing/2014/main" id="{0CEAFE70-86D3-8690-31CA-F9A1FBA494D0}"/>
              </a:ext>
            </a:extLst>
          </p:cNvPr>
          <p:cNvSpPr>
            <a:spLocks noGrp="1"/>
          </p:cNvSpPr>
          <p:nvPr>
            <p:ph type="tbl" sz="quarter" idx="13"/>
          </p:nvPr>
        </p:nvSpPr>
        <p:spPr>
          <a:xfrm>
            <a:off x="914400" y="1779325"/>
            <a:ext cx="10361676" cy="4297680"/>
          </a:xfrm>
        </p:spPr>
        <p:txBody>
          <a:bodyPr/>
          <a:lstStyle>
            <a:lvl1pPr>
              <a:defRPr/>
            </a:lvl1pPr>
          </a:lstStyle>
          <a:p>
            <a:r>
              <a:rPr lang="en-US"/>
              <a:t>Click icon to add table</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3/26/2025</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626099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pic>
        <p:nvPicPr>
          <p:cNvPr id="7" name="Picture Placeholder 13">
            <a:extLst>
              <a:ext uri="{FF2B5EF4-FFF2-40B4-BE49-F238E27FC236}">
                <a16:creationId xmlns:a16="http://schemas.microsoft.com/office/drawing/2014/main" id="{A1BB4149-7987-3EF4-952D-2271B4DD8AB1}"/>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5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8" name="Rectangle 7">
            <a:extLst>
              <a:ext uri="{FF2B5EF4-FFF2-40B4-BE49-F238E27FC236}">
                <a16:creationId xmlns:a16="http://schemas.microsoft.com/office/drawing/2014/main" id="{07B335AD-7A4B-841B-52BC-8FF32D99D749}"/>
              </a:ext>
              <a:ext uri="{C183D7F6-B498-43B3-948B-1728B52AA6E4}">
                <adec:decorative xmlns:adec="http://schemas.microsoft.com/office/drawing/2017/decorative" val="1"/>
              </a:ext>
            </a:extLst>
          </p:cNvPr>
          <p:cNvSpPr/>
          <p:nvPr userDrawn="1"/>
        </p:nvSpPr>
        <p:spPr>
          <a:xfrm>
            <a:off x="3799368" y="0"/>
            <a:ext cx="4593265"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4143375" y="92597"/>
            <a:ext cx="3905250" cy="3032567"/>
          </a:xfrm>
        </p:spPr>
        <p:txBody>
          <a:bodyPr anchor="b">
            <a:noAutofit/>
          </a:bodyPr>
          <a:lstStyle>
            <a:lvl1pPr algn="ctr">
              <a:defRPr/>
            </a:lvl1pPr>
          </a:lstStyle>
          <a:p>
            <a:r>
              <a:rPr lang="en-US" dirty="0"/>
              <a:t>Click to add title</a:t>
            </a:r>
          </a:p>
        </p:txBody>
      </p:sp>
      <p:sp>
        <p:nvSpPr>
          <p:cNvPr id="10" name="Text Placeholder 9">
            <a:extLst>
              <a:ext uri="{FF2B5EF4-FFF2-40B4-BE49-F238E27FC236}">
                <a16:creationId xmlns:a16="http://schemas.microsoft.com/office/drawing/2014/main" id="{A13E19FD-68BB-0F8D-21CF-9E48B806073F}"/>
              </a:ext>
            </a:extLst>
          </p:cNvPr>
          <p:cNvSpPr>
            <a:spLocks noGrp="1"/>
          </p:cNvSpPr>
          <p:nvPr>
            <p:ph type="body" sz="quarter" idx="10" hasCustomPrompt="1"/>
          </p:nvPr>
        </p:nvSpPr>
        <p:spPr>
          <a:xfrm>
            <a:off x="4143375" y="4004321"/>
            <a:ext cx="3905250" cy="2743200"/>
          </a:xfrm>
        </p:spPr>
        <p:txBody>
          <a:bodyPr>
            <a:normAutofit/>
          </a:bodyPr>
          <a:lstStyle>
            <a:lvl1pPr marL="0" indent="0" algn="ctr">
              <a:buNone/>
              <a:defRPr sz="18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add text</a:t>
            </a:r>
          </a:p>
        </p:txBody>
      </p:sp>
    </p:spTree>
    <p:extLst>
      <p:ext uri="{BB962C8B-B14F-4D97-AF65-F5344CB8AC3E}">
        <p14:creationId xmlns:p14="http://schemas.microsoft.com/office/powerpoint/2010/main" val="2162967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2">
    <p:spTree>
      <p:nvGrpSpPr>
        <p:cNvPr id="1" name=""/>
        <p:cNvGrpSpPr/>
        <p:nvPr/>
      </p:nvGrpSpPr>
      <p:grpSpPr>
        <a:xfrm>
          <a:off x="0" y="0"/>
          <a:ext cx="0" cy="0"/>
          <a:chOff x="0" y="0"/>
          <a:chExt cx="0" cy="0"/>
        </a:xfrm>
      </p:grpSpPr>
      <p:pic>
        <p:nvPicPr>
          <p:cNvPr id="7" name="Picture Placeholder 38">
            <a:extLst>
              <a:ext uri="{FF2B5EF4-FFF2-40B4-BE49-F238E27FC236}">
                <a16:creationId xmlns:a16="http://schemas.microsoft.com/office/drawing/2014/main" id="{31550E6E-10D6-E75A-F6B1-8800DAC2CBF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802" b="7802"/>
          <a:stretch>
            <a:fillRect/>
          </a:stretch>
        </p:blipFill>
        <p:spPr>
          <a:xfrm>
            <a:off x="0" y="0"/>
            <a:ext cx="12188952" cy="6858000"/>
          </a:xfrm>
          <a:prstGeom prst="rect">
            <a:avLst/>
          </a:prstGeom>
        </p:spPr>
      </p:pic>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1373038" y="1457865"/>
            <a:ext cx="3200400" cy="4580626"/>
          </a:xfrm>
        </p:spPr>
        <p:txBody>
          <a:bodyPr anchor="t">
            <a:noAutofit/>
          </a:bodyPr>
          <a:lstStyle>
            <a:lvl1pPr algn="ctr">
              <a:defRPr sz="3600"/>
            </a:lvl1pPr>
          </a:lstStyle>
          <a:p>
            <a:r>
              <a:rPr lang="en-US" dirty="0"/>
              <a:t>Click to add title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4796287" y="1457864"/>
            <a:ext cx="4986068" cy="4580627"/>
          </a:xfrm>
        </p:spPr>
        <p:txBody>
          <a:bodyPr tIns="45720" anchor="t" anchorCtr="0">
            <a:normAutofit/>
          </a:bodyPr>
          <a:lstStyle>
            <a:lvl1pPr marL="0" indent="0">
              <a:lnSpc>
                <a:spcPct val="150000"/>
              </a:lnSpc>
              <a:spcBef>
                <a:spcPts val="1000"/>
              </a:spcBef>
              <a:spcAft>
                <a:spcPts val="1200"/>
              </a:spcAft>
              <a:buNone/>
              <a:defRPr sz="2400"/>
            </a:lvl1pPr>
            <a:lvl2pPr>
              <a:lnSpc>
                <a:spcPct val="150000"/>
              </a:lnSpc>
              <a:spcBef>
                <a:spcPts val="1000"/>
              </a:spcBef>
              <a:spcAft>
                <a:spcPts val="1200"/>
              </a:spcAft>
              <a:defRPr sz="2000"/>
            </a:lvl2pPr>
            <a:lvl3pPr>
              <a:lnSpc>
                <a:spcPct val="150000"/>
              </a:lnSpc>
              <a:spcBef>
                <a:spcPts val="1000"/>
              </a:spcBef>
              <a:spcAft>
                <a:spcPts val="1200"/>
              </a:spcAft>
              <a:defRPr sz="1800"/>
            </a:lvl3pPr>
            <a:lvl4pPr>
              <a:lnSpc>
                <a:spcPct val="150000"/>
              </a:lnSpc>
              <a:spcBef>
                <a:spcPts val="1000"/>
              </a:spcBef>
              <a:spcAft>
                <a:spcPts val="1200"/>
              </a:spcAft>
              <a:defRPr sz="1600"/>
            </a:lvl4pPr>
            <a:lvl5pPr>
              <a:lnSpc>
                <a:spcPct val="150000"/>
              </a:lnSpc>
              <a:spcBef>
                <a:spcPts val="1000"/>
              </a:spcBef>
              <a:spcAft>
                <a:spcPts val="1200"/>
              </a:spcAft>
              <a:defRPr sz="16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3/26/2025</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914388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picture">
    <p:spTree>
      <p:nvGrpSpPr>
        <p:cNvPr id="1" name=""/>
        <p:cNvGrpSpPr/>
        <p:nvPr/>
      </p:nvGrpSpPr>
      <p:grpSpPr>
        <a:xfrm>
          <a:off x="0" y="0"/>
          <a:ext cx="0" cy="0"/>
          <a:chOff x="0" y="0"/>
          <a:chExt cx="0" cy="0"/>
        </a:xfrm>
      </p:grpSpPr>
      <p:pic>
        <p:nvPicPr>
          <p:cNvPr id="7" name="Picture Placeholder 8">
            <a:extLst>
              <a:ext uri="{FF2B5EF4-FFF2-40B4-BE49-F238E27FC236}">
                <a16:creationId xmlns:a16="http://schemas.microsoft.com/office/drawing/2014/main" id="{61F88592-24FD-96EC-ADB3-C0B7682DF9A5}"/>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1" name="Title 1">
            <a:extLst>
              <a:ext uri="{FF2B5EF4-FFF2-40B4-BE49-F238E27FC236}">
                <a16:creationId xmlns:a16="http://schemas.microsoft.com/office/drawing/2014/main" id="{076C4EAC-BBDE-1963-BD72-3BD2A47DC59C}"/>
              </a:ext>
            </a:extLst>
          </p:cNvPr>
          <p:cNvSpPr>
            <a:spLocks noGrp="1"/>
          </p:cNvSpPr>
          <p:nvPr>
            <p:ph type="ctrTitle" hasCustomPrompt="1"/>
          </p:nvPr>
        </p:nvSpPr>
        <p:spPr>
          <a:xfrm>
            <a:off x="918259" y="798653"/>
            <a:ext cx="5166167" cy="5289630"/>
          </a:xfrm>
          <a:solidFill>
            <a:schemeClr val="bg1">
              <a:alpha val="95000"/>
            </a:schemeClr>
          </a:solidFill>
        </p:spPr>
        <p:txBody>
          <a:bodyPr lIns="274320" rIns="274320" anchor="ctr">
            <a:noAutofit/>
          </a:bodyPr>
          <a:lstStyle>
            <a:lvl1pPr algn="ctr">
              <a:defRPr sz="4400"/>
            </a:lvl1pPr>
          </a:lstStyle>
          <a:p>
            <a:r>
              <a:rPr lang="en-US" dirty="0"/>
              <a:t>Click to add title</a:t>
            </a:r>
          </a:p>
        </p:txBody>
      </p:sp>
      <p:sp>
        <p:nvSpPr>
          <p:cNvPr id="8" name="Picture Placeholder 7">
            <a:extLst>
              <a:ext uri="{FF2B5EF4-FFF2-40B4-BE49-F238E27FC236}">
                <a16:creationId xmlns:a16="http://schemas.microsoft.com/office/drawing/2014/main" id="{E592AF4F-2F83-7005-B3AC-6FCC7FB19140}"/>
              </a:ext>
            </a:extLst>
          </p:cNvPr>
          <p:cNvSpPr>
            <a:spLocks noGrp="1"/>
          </p:cNvSpPr>
          <p:nvPr>
            <p:ph type="pic" sz="quarter" idx="13"/>
          </p:nvPr>
        </p:nvSpPr>
        <p:spPr>
          <a:xfrm>
            <a:off x="6084424" y="787077"/>
            <a:ext cx="5166167" cy="5289631"/>
          </a:xfrm>
          <a:solidFill>
            <a:schemeClr val="bg1">
              <a:alpha val="95000"/>
            </a:schemeClr>
          </a:solidFill>
        </p:spPr>
        <p:txBody>
          <a:bodyPr>
            <a:noAutofit/>
          </a:bodyPr>
          <a:lstStyle>
            <a:lvl1pPr marL="342900" indent="-342900" algn="ctr">
              <a:buFont typeface="Arial" panose="020B0604020202020204" pitchFamily="34" charset="0"/>
              <a:buChar char="•"/>
              <a:defRPr sz="20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icon to add picture</a:t>
            </a:r>
            <a:endParaRPr lang="en-US" dirty="0"/>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3/26/2025</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3298420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title + picture">
    <p:spTree>
      <p:nvGrpSpPr>
        <p:cNvPr id="1" name=""/>
        <p:cNvGrpSpPr/>
        <p:nvPr/>
      </p:nvGrpSpPr>
      <p:grpSpPr>
        <a:xfrm>
          <a:off x="0" y="0"/>
          <a:ext cx="0" cy="0"/>
          <a:chOff x="0" y="0"/>
          <a:chExt cx="0" cy="0"/>
        </a:xfrm>
      </p:grpSpPr>
      <p:pic>
        <p:nvPicPr>
          <p:cNvPr id="8" name="Picture Placeholder 13">
            <a:extLst>
              <a:ext uri="{FF2B5EF4-FFF2-40B4-BE49-F238E27FC236}">
                <a16:creationId xmlns:a16="http://schemas.microsoft.com/office/drawing/2014/main" id="{BD017017-3234-8C24-B9FC-80FB1120D156}"/>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5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1" name="Rectangle 10">
            <a:extLst>
              <a:ext uri="{FF2B5EF4-FFF2-40B4-BE49-F238E27FC236}">
                <a16:creationId xmlns:a16="http://schemas.microsoft.com/office/drawing/2014/main" id="{CC226FA8-C264-7189-EEA0-5264009074FF}"/>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6296135" y="1124887"/>
            <a:ext cx="4480560" cy="2352356"/>
          </a:xfrm>
        </p:spPr>
        <p:txBody>
          <a:bodyPr anchor="b">
            <a:noAutofit/>
          </a:bodyPr>
          <a:lstStyle>
            <a:lvl1pPr algn="l">
              <a:defRPr sz="3600"/>
            </a:lvl1pPr>
          </a:lstStyle>
          <a:p>
            <a:r>
              <a:rPr lang="en-US" dirty="0"/>
              <a:t>Click to add title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6296135" y="3571197"/>
            <a:ext cx="4476967" cy="2123547"/>
          </a:xfrm>
        </p:spPr>
        <p:txBody>
          <a:bodyPr>
            <a:no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sp>
        <p:nvSpPr>
          <p:cNvPr id="7" name="Picture Placeholder 7">
            <a:extLst>
              <a:ext uri="{FF2B5EF4-FFF2-40B4-BE49-F238E27FC236}">
                <a16:creationId xmlns:a16="http://schemas.microsoft.com/office/drawing/2014/main" id="{AA872EE9-FDFB-95A7-3547-DCAA0B51FE21}"/>
              </a:ext>
            </a:extLst>
          </p:cNvPr>
          <p:cNvSpPr>
            <a:spLocks noGrp="1"/>
          </p:cNvSpPr>
          <p:nvPr>
            <p:ph type="pic" sz="quarter" idx="13"/>
          </p:nvPr>
        </p:nvSpPr>
        <p:spPr>
          <a:xfrm>
            <a:off x="1329545" y="1148037"/>
            <a:ext cx="4365199" cy="4546707"/>
          </a:xfrm>
        </p:spPr>
        <p:txBody>
          <a:bodyPr>
            <a:normAutofit/>
          </a:bodyPr>
          <a:lstStyle>
            <a:lvl1pPr marL="0" indent="0" algn="ctr">
              <a:buNone/>
              <a:defRPr sz="2000"/>
            </a:lvl1pPr>
          </a:lstStyle>
          <a:p>
            <a:r>
              <a:rPr lang="en-US"/>
              <a:t>Click icon to add picture</a:t>
            </a:r>
            <a:endParaRPr lang="en-US" dirty="0"/>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fld id="{D6D8061D-18C3-4F4F-85EF-561633F58754}" type="datetimeFigureOut">
              <a:rPr lang="en-US" smtClean="0"/>
              <a:t>3/26/2025</a:t>
            </a:fld>
            <a:endParaRPr lang="en-US" dirty="0"/>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924186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7" name="Picture Placeholder 17">
            <a:extLst>
              <a:ext uri="{FF2B5EF4-FFF2-40B4-BE49-F238E27FC236}">
                <a16:creationId xmlns:a16="http://schemas.microsoft.com/office/drawing/2014/main" id="{28B211FD-99D2-B373-669F-6E0F8E5B336F}"/>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0000"/>
                    </a14:imgEffect>
                  </a14:imgLayer>
                </a14:imgProps>
              </a:ext>
              <a:ext uri="{28A0092B-C50C-407E-A947-70E740481C1C}">
                <a14:useLocalDpi xmlns:a14="http://schemas.microsoft.com/office/drawing/2010/main"/>
              </a:ext>
            </a:extLst>
          </a:blip>
          <a:srcRect/>
          <a:stretch/>
        </p:blipFill>
        <p:spPr>
          <a:xfrm>
            <a:off x="0" y="0"/>
            <a:ext cx="12188952" cy="6858000"/>
          </a:xfrm>
          <a:prstGeom prst="rect">
            <a:avLst/>
          </a:prstGeom>
        </p:spPr>
      </p:pic>
      <p:sp>
        <p:nvSpPr>
          <p:cNvPr id="8" name="Rectangle 7">
            <a:extLst>
              <a:ext uri="{FF2B5EF4-FFF2-40B4-BE49-F238E27FC236}">
                <a16:creationId xmlns:a16="http://schemas.microsoft.com/office/drawing/2014/main" id="{C4079EDA-1B98-E3C1-23AD-7FB6F39FE268}"/>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1616598" y="995425"/>
            <a:ext cx="8958805" cy="1077230"/>
          </a:xfrm>
        </p:spPr>
        <p:txBody>
          <a:bodyPr anchor="b" anchorCtr="0">
            <a:noAutofit/>
          </a:bodyPr>
          <a:lstStyle>
            <a:lvl1pPr algn="ctr">
              <a:defRPr sz="3600"/>
            </a:lvl1pPr>
          </a:lstStyle>
          <a:p>
            <a:r>
              <a:rPr lang="en-US" dirty="0"/>
              <a:t>Click to add title</a:t>
            </a:r>
          </a:p>
        </p:txBody>
      </p:sp>
      <p:sp>
        <p:nvSpPr>
          <p:cNvPr id="9" name="Content Placeholder 2">
            <a:extLst>
              <a:ext uri="{FF2B5EF4-FFF2-40B4-BE49-F238E27FC236}">
                <a16:creationId xmlns:a16="http://schemas.microsoft.com/office/drawing/2014/main" id="{76BDAEBE-3A0C-BBCD-A1F0-E1F1E07000E1}"/>
              </a:ext>
            </a:extLst>
          </p:cNvPr>
          <p:cNvSpPr>
            <a:spLocks noGrp="1"/>
          </p:cNvSpPr>
          <p:nvPr>
            <p:ph sz="half" idx="14" hasCustomPrompt="1"/>
          </p:nvPr>
        </p:nvSpPr>
        <p:spPr>
          <a:xfrm>
            <a:off x="1616599" y="2257061"/>
            <a:ext cx="8958804" cy="3541853"/>
          </a:xfrm>
        </p:spPr>
        <p:txBody>
          <a:bodyPr>
            <a:normAutofit/>
          </a:bodyPr>
          <a:lstStyle>
            <a:lvl1pPr marL="0" indent="0">
              <a:spcBef>
                <a:spcPts val="1000"/>
              </a:spcBef>
              <a:spcAft>
                <a:spcPts val="10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3/26/2025</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587894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picture ">
    <p:spTree>
      <p:nvGrpSpPr>
        <p:cNvPr id="1" name=""/>
        <p:cNvGrpSpPr/>
        <p:nvPr/>
      </p:nvGrpSpPr>
      <p:grpSpPr>
        <a:xfrm>
          <a:off x="0" y="0"/>
          <a:ext cx="0" cy="0"/>
          <a:chOff x="0" y="0"/>
          <a:chExt cx="0" cy="0"/>
        </a:xfrm>
      </p:grpSpPr>
      <p:pic>
        <p:nvPicPr>
          <p:cNvPr id="4" name="Picture Placeholder 5">
            <a:extLst>
              <a:ext uri="{FF2B5EF4-FFF2-40B4-BE49-F238E27FC236}">
                <a16:creationId xmlns:a16="http://schemas.microsoft.com/office/drawing/2014/main" id="{236F3DDC-7FF8-F6A3-16EA-A01E7F79536C}"/>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524" y="0"/>
            <a:ext cx="12188952" cy="6858000"/>
          </a:xfrm>
          <a:prstGeom prst="rect">
            <a:avLst/>
          </a:prstGeom>
        </p:spPr>
      </p:pic>
      <p:sp>
        <p:nvSpPr>
          <p:cNvPr id="9" name="Title 33">
            <a:extLst>
              <a:ext uri="{FF2B5EF4-FFF2-40B4-BE49-F238E27FC236}">
                <a16:creationId xmlns:a16="http://schemas.microsoft.com/office/drawing/2014/main" id="{E728EBB2-9164-AC06-6682-9505D88F9535}"/>
              </a:ext>
              <a:ext uri="{C183D7F6-B498-43B3-948B-1728B52AA6E4}">
                <adec:decorative xmlns:adec="http://schemas.microsoft.com/office/drawing/2017/decorative" val="1"/>
              </a:ext>
            </a:extLst>
          </p:cNvPr>
          <p:cNvSpPr txBox="1">
            <a:spLocks/>
          </p:cNvSpPr>
          <p:nvPr userDrawn="1"/>
        </p:nvSpPr>
        <p:spPr>
          <a:xfrm>
            <a:off x="915924" y="777240"/>
            <a:ext cx="6115497" cy="5303520"/>
          </a:xfrm>
          <a:prstGeom prst="rect">
            <a:avLst/>
          </a:prstGeom>
          <a:solidFill>
            <a:schemeClr val="bg1">
              <a:alpha val="95000"/>
            </a:schemeClr>
          </a:solidFill>
        </p:spPr>
        <p:txBody>
          <a:bodyPr vert="horz" lIns="91440" tIns="45720" rIns="91440" bIns="4572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416937" y="879674"/>
            <a:ext cx="5377406" cy="2550005"/>
          </a:xfrm>
        </p:spPr>
        <p:txBody>
          <a:bodyPr anchor="b" anchorCtr="0">
            <a:noAutofit/>
          </a:bodyPr>
          <a:lstStyle>
            <a:lvl1pPr>
              <a:defRPr sz="3600"/>
            </a:lvl1pPr>
          </a:lstStyle>
          <a:p>
            <a:r>
              <a:rPr lang="en-US" dirty="0"/>
              <a:t>Click to add title</a:t>
            </a:r>
          </a:p>
        </p:txBody>
      </p:sp>
      <p:sp>
        <p:nvSpPr>
          <p:cNvPr id="13" name="Text Placeholder 12">
            <a:extLst>
              <a:ext uri="{FF2B5EF4-FFF2-40B4-BE49-F238E27FC236}">
                <a16:creationId xmlns:a16="http://schemas.microsoft.com/office/drawing/2014/main" id="{53BA3AA6-E309-C0C7-B2C6-3705384B7067}"/>
              </a:ext>
            </a:extLst>
          </p:cNvPr>
          <p:cNvSpPr>
            <a:spLocks noGrp="1"/>
          </p:cNvSpPr>
          <p:nvPr>
            <p:ph type="body" sz="quarter" idx="13" hasCustomPrompt="1"/>
          </p:nvPr>
        </p:nvSpPr>
        <p:spPr>
          <a:xfrm>
            <a:off x="1417638" y="3576900"/>
            <a:ext cx="4126635" cy="223361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3/26/2025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845438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pic>
        <p:nvPicPr>
          <p:cNvPr id="8" name="Picture Placeholder 5">
            <a:extLst>
              <a:ext uri="{FF2B5EF4-FFF2-40B4-BE49-F238E27FC236}">
                <a16:creationId xmlns:a16="http://schemas.microsoft.com/office/drawing/2014/main" id="{540E5FCC-3981-FB51-F0ED-B8BAB5C45A20}"/>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9" name="Rectangle 8">
            <a:extLst>
              <a:ext uri="{FF2B5EF4-FFF2-40B4-BE49-F238E27FC236}">
                <a16:creationId xmlns:a16="http://schemas.microsoft.com/office/drawing/2014/main" id="{3BCE2C9E-7BC3-0EB6-EBE4-26EE33A1F2A3}"/>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269357" y="891251"/>
            <a:ext cx="9653286" cy="1158254"/>
          </a:xfrm>
        </p:spPr>
        <p:txBody>
          <a:bodyPr anchor="b" anchorCtr="0">
            <a:noAutofit/>
          </a:bodyPr>
          <a:lstStyle>
            <a:lvl1pPr algn="ctr">
              <a:defRPr sz="3600"/>
            </a:lvl1pPr>
          </a:lstStyle>
          <a:p>
            <a:r>
              <a:rPr lang="en-US" dirty="0"/>
              <a:t>Click to add title</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3/26/2025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10" name="Content Placeholder 2">
            <a:extLst>
              <a:ext uri="{FF2B5EF4-FFF2-40B4-BE49-F238E27FC236}">
                <a16:creationId xmlns:a16="http://schemas.microsoft.com/office/drawing/2014/main" id="{ECB36301-48E6-AF64-5055-0CCA79474EAE}"/>
              </a:ext>
            </a:extLst>
          </p:cNvPr>
          <p:cNvSpPr>
            <a:spLocks noGrp="1"/>
          </p:cNvSpPr>
          <p:nvPr>
            <p:ph sz="half" idx="13" hasCustomPrompt="1"/>
          </p:nvPr>
        </p:nvSpPr>
        <p:spPr>
          <a:xfrm>
            <a:off x="1400540" y="2257062"/>
            <a:ext cx="4062711" cy="3541853"/>
          </a:xfrm>
        </p:spPr>
        <p:txBody>
          <a:bodyPr>
            <a:normAutofit/>
          </a:bodyPr>
          <a:lstStyle>
            <a:lvl1pPr marL="0" indent="0">
              <a:spcBef>
                <a:spcPts val="600"/>
              </a:spcBef>
              <a:spcAft>
                <a:spcPts val="6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5F973906-E48D-CA3F-3E96-205D2E688DC5}"/>
              </a:ext>
            </a:extLst>
          </p:cNvPr>
          <p:cNvSpPr>
            <a:spLocks noGrp="1"/>
          </p:cNvSpPr>
          <p:nvPr>
            <p:ph sz="half" idx="14" hasCustomPrompt="1"/>
          </p:nvPr>
        </p:nvSpPr>
        <p:spPr>
          <a:xfrm>
            <a:off x="6588311" y="2257061"/>
            <a:ext cx="4203151" cy="3541853"/>
          </a:xfrm>
        </p:spPr>
        <p:txBody>
          <a:bodyPr>
            <a:normAutofit/>
          </a:bodyPr>
          <a:lstStyle>
            <a:lvl1pPr marL="0" indent="0">
              <a:spcBef>
                <a:spcPts val="600"/>
              </a:spcBef>
              <a:spcAft>
                <a:spcPts val="6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05290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pic>
        <p:nvPicPr>
          <p:cNvPr id="8" name="Picture Placeholder 44">
            <a:extLst>
              <a:ext uri="{FF2B5EF4-FFF2-40B4-BE49-F238E27FC236}">
                <a16:creationId xmlns:a16="http://schemas.microsoft.com/office/drawing/2014/main" id="{07AB38AA-85DC-3DF3-4ED4-B78FB670FFA9}"/>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9" name="Rectangle 8">
            <a:extLst>
              <a:ext uri="{FF2B5EF4-FFF2-40B4-BE49-F238E27FC236}">
                <a16:creationId xmlns:a16="http://schemas.microsoft.com/office/drawing/2014/main" id="{8F2DD44F-3200-BF06-94F9-C6A07EAD76B9}"/>
              </a:ext>
              <a:ext uri="{C183D7F6-B498-43B3-948B-1728B52AA6E4}">
                <adec:decorative xmlns:adec="http://schemas.microsoft.com/office/drawing/2017/decorative" val="1"/>
              </a:ext>
            </a:extLst>
          </p:cNvPr>
          <p:cNvSpPr/>
          <p:nvPr userDrawn="1"/>
        </p:nvSpPr>
        <p:spPr>
          <a:xfrm>
            <a:off x="914400" y="777240"/>
            <a:ext cx="10361676"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a:xfrm>
            <a:off x="1092361" y="777240"/>
            <a:ext cx="10007278" cy="1283843"/>
          </a:xfrm>
        </p:spPr>
        <p:txBody>
          <a:bodyPr anchor="b" anchorCtr="0">
            <a:noAutofit/>
          </a:bodyPr>
          <a:lstStyle>
            <a:lvl1pPr algn="ctr">
              <a:defRPr sz="3600"/>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1447029" y="2261313"/>
            <a:ext cx="3275746" cy="3653350"/>
          </a:xfrm>
        </p:spPr>
        <p:txBody>
          <a:bodyPr>
            <a:normAutofit/>
          </a:bodyPr>
          <a:lstStyle>
            <a:lvl1pPr marL="0" indent="0">
              <a:lnSpc>
                <a:spcPct val="100000"/>
              </a:lnSpc>
              <a:spcBef>
                <a:spcPts val="1000"/>
              </a:spcBef>
              <a:spcAft>
                <a:spcPts val="600"/>
              </a:spcAft>
              <a:buNone/>
              <a:defRPr sz="1800"/>
            </a:lvl1pPr>
            <a:lvl2pPr marL="228600" indent="0">
              <a:lnSpc>
                <a:spcPct val="100000"/>
              </a:lnSpc>
              <a:spcBef>
                <a:spcPts val="1000"/>
              </a:spcBef>
              <a:spcAft>
                <a:spcPts val="600"/>
              </a:spcAft>
              <a:buNone/>
              <a:defRPr sz="1800"/>
            </a:lvl2pPr>
            <a:lvl3pPr marL="914400" indent="0">
              <a:lnSpc>
                <a:spcPct val="100000"/>
              </a:lnSpc>
              <a:spcBef>
                <a:spcPts val="1000"/>
              </a:spcBef>
              <a:spcAft>
                <a:spcPts val="600"/>
              </a:spcAft>
              <a:buNone/>
              <a:defRPr sz="1800"/>
            </a:lvl3pPr>
            <a:lvl4pPr marL="1143000" indent="0">
              <a:lnSpc>
                <a:spcPct val="100000"/>
              </a:lnSpc>
              <a:spcBef>
                <a:spcPts val="1000"/>
              </a:spcBef>
              <a:spcAft>
                <a:spcPts val="600"/>
              </a:spcAft>
              <a:buNone/>
              <a:defRPr sz="1800"/>
            </a:lvl4pPr>
            <a:lvl5pPr marL="1600200" indent="0">
              <a:lnSpc>
                <a:spcPct val="100000"/>
              </a:lnSpc>
              <a:spcBef>
                <a:spcPts val="1000"/>
              </a:spcBef>
              <a:spcAft>
                <a:spcPts val="600"/>
              </a:spcAft>
              <a:buNone/>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3/26/2025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10" name="Content Placeholder 2">
            <a:extLst>
              <a:ext uri="{FF2B5EF4-FFF2-40B4-BE49-F238E27FC236}">
                <a16:creationId xmlns:a16="http://schemas.microsoft.com/office/drawing/2014/main" id="{C2AA9CA0-D45C-FE27-D4E4-DD219364E4FB}"/>
              </a:ext>
            </a:extLst>
          </p:cNvPr>
          <p:cNvSpPr>
            <a:spLocks noGrp="1"/>
          </p:cNvSpPr>
          <p:nvPr>
            <p:ph sz="half" idx="13" hasCustomPrompt="1"/>
          </p:nvPr>
        </p:nvSpPr>
        <p:spPr>
          <a:xfrm>
            <a:off x="5150734" y="2261313"/>
            <a:ext cx="5594236" cy="3653350"/>
          </a:xfrm>
        </p:spPr>
        <p:txBody>
          <a:bodyPr>
            <a:normAutofit/>
          </a:bodyPr>
          <a:lstStyle>
            <a:lvl1pPr marL="0" indent="0">
              <a:spcBef>
                <a:spcPts val="600"/>
              </a:spcBef>
              <a:spcAft>
                <a:spcPts val="600"/>
              </a:spcAft>
              <a:buNone/>
              <a:defRPr sz="1800"/>
            </a:lvl1pPr>
            <a:lvl2pPr marL="228600">
              <a:spcBef>
                <a:spcPts val="600"/>
              </a:spcBef>
              <a:spcAft>
                <a:spcPts val="600"/>
              </a:spcAft>
              <a:defRPr sz="1800"/>
            </a:lvl2pPr>
            <a:lvl3pPr marL="685800">
              <a:spcBef>
                <a:spcPts val="600"/>
              </a:spcBef>
              <a:spcAft>
                <a:spcPts val="600"/>
              </a:spcAft>
              <a:defRPr sz="1800"/>
            </a:lvl3pPr>
            <a:lvl4pPr marL="1143000">
              <a:spcBef>
                <a:spcPts val="600"/>
              </a:spcBef>
              <a:spcAft>
                <a:spcPts val="600"/>
              </a:spcAft>
              <a:defRPr sz="1800"/>
            </a:lvl4pPr>
            <a:lvl5pPr marL="1600200">
              <a:spcBef>
                <a:spcPts val="60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7852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pic>
        <p:nvPicPr>
          <p:cNvPr id="7" name="Picture Placeholder 8">
            <a:extLst>
              <a:ext uri="{FF2B5EF4-FFF2-40B4-BE49-F238E27FC236}">
                <a16:creationId xmlns:a16="http://schemas.microsoft.com/office/drawing/2014/main" id="{F1219773-33FA-E4F9-4EAE-0764613F6213}"/>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8" name="Rectangle 7">
            <a:extLst>
              <a:ext uri="{FF2B5EF4-FFF2-40B4-BE49-F238E27FC236}">
                <a16:creationId xmlns:a16="http://schemas.microsoft.com/office/drawing/2014/main" id="{92817C37-9292-1CF3-6529-DEF7174273E0}"/>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772C41-A024-2F33-1F04-21E003FA7291}"/>
              </a:ext>
            </a:extLst>
          </p:cNvPr>
          <p:cNvSpPr>
            <a:spLocks noGrp="1"/>
          </p:cNvSpPr>
          <p:nvPr>
            <p:ph type="ctrTitle" hasCustomPrompt="1"/>
          </p:nvPr>
        </p:nvSpPr>
        <p:spPr>
          <a:xfrm>
            <a:off x="6061275" y="1134320"/>
            <a:ext cx="4803494" cy="1956122"/>
          </a:xfrm>
        </p:spPr>
        <p:txBody>
          <a:bodyPr anchor="b">
            <a:noAutofit/>
          </a:bodyPr>
          <a:lstStyle>
            <a:lvl1pPr algn="l">
              <a:defRPr sz="3600"/>
            </a:lvl1pPr>
          </a:lstStyle>
          <a:p>
            <a:r>
              <a:rPr lang="en-US" dirty="0"/>
              <a:t>Click to add title</a:t>
            </a:r>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6061275" y="3418271"/>
            <a:ext cx="4803494" cy="2305409"/>
          </a:xfrm>
        </p:spPr>
        <p:txBody>
          <a:bodyPr>
            <a:noAutofit/>
          </a:bodyPr>
          <a:lstStyle>
            <a:lvl1pPr marL="0" indent="0" algn="l">
              <a:spcAft>
                <a:spcPts val="1000"/>
              </a:spcAft>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add text</a:t>
            </a:r>
          </a:p>
        </p:txBody>
      </p:sp>
      <p:sp>
        <p:nvSpPr>
          <p:cNvPr id="12" name="Picture Placeholder 11">
            <a:extLst>
              <a:ext uri="{FF2B5EF4-FFF2-40B4-BE49-F238E27FC236}">
                <a16:creationId xmlns:a16="http://schemas.microsoft.com/office/drawing/2014/main" id="{E5D7B0DF-23EB-406B-9FAA-0182626A919B}"/>
              </a:ext>
            </a:extLst>
          </p:cNvPr>
          <p:cNvSpPr>
            <a:spLocks noGrp="1"/>
          </p:cNvSpPr>
          <p:nvPr>
            <p:ph type="pic" sz="quarter" idx="13"/>
          </p:nvPr>
        </p:nvSpPr>
        <p:spPr>
          <a:xfrm>
            <a:off x="1308563" y="1146638"/>
            <a:ext cx="4389120" cy="4572000"/>
          </a:xfrm>
        </p:spPr>
        <p:txBody>
          <a:bodyPr>
            <a:normAutofit/>
          </a:bodyPr>
          <a:lstStyle>
            <a:lvl1pPr marL="0" indent="0" algn="ctr">
              <a:buNone/>
              <a:defRPr sz="2000"/>
            </a:lvl1pPr>
          </a:lstStyle>
          <a:p>
            <a:r>
              <a:rPr lang="en-US"/>
              <a:t>Click icon to add picture</a:t>
            </a:r>
            <a:endParaRPr lang="en-US" dirty="0"/>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fld id="{D6D8061D-18C3-4F4F-85EF-561633F58754}" type="datetimeFigureOut">
              <a:rPr lang="en-US" smtClean="0"/>
              <a:t>3/26/2025</a:t>
            </a:fld>
            <a:endParaRPr lang="en-US" dirty="0"/>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563727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D97564-C310-6E8C-8689-CE18881B4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AD99FA-26D9-873B-BE7F-26FEC5C233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19819E-0266-97DD-DFD1-BAAA06AE32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D8061D-18C3-4F4F-85EF-561633F58754}" type="datetimeFigureOut">
              <a:rPr lang="en-US" smtClean="0"/>
              <a:t>3/26/2025</a:t>
            </a:fld>
            <a:endParaRPr lang="en-US" dirty="0"/>
          </a:p>
        </p:txBody>
      </p:sp>
      <p:sp>
        <p:nvSpPr>
          <p:cNvPr id="5" name="Footer Placeholder 4">
            <a:extLst>
              <a:ext uri="{FF2B5EF4-FFF2-40B4-BE49-F238E27FC236}">
                <a16:creationId xmlns:a16="http://schemas.microsoft.com/office/drawing/2014/main" id="{2BFD19C9-01CE-9E2A-CDA5-C15940F055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A1801085-7B28-048D-E3D3-9C3614268D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D12358-51D2-46B3-9BDE-DF29528B9454}" type="slidenum">
              <a:rPr lang="en-US" smtClean="0"/>
              <a:t>‹#›</a:t>
            </a:fld>
            <a:endParaRPr lang="en-US" dirty="0"/>
          </a:p>
        </p:txBody>
      </p:sp>
    </p:spTree>
    <p:extLst>
      <p:ext uri="{BB962C8B-B14F-4D97-AF65-F5344CB8AC3E}">
        <p14:creationId xmlns:p14="http://schemas.microsoft.com/office/powerpoint/2010/main" val="1965934658"/>
      </p:ext>
    </p:extLst>
  </p:cSld>
  <p:clrMap bg1="lt1" tx1="dk1" bg2="lt2" tx2="dk2" accent1="accent1" accent2="accent2" accent3="accent3" accent4="accent4" accent5="accent5" accent6="accent6" hlink="hlink" folHlink="folHlink"/>
  <p:sldLayoutIdLst>
    <p:sldLayoutId id="2147483654" r:id="rId1"/>
    <p:sldLayoutId id="2147483660" r:id="rId2"/>
    <p:sldLayoutId id="2147483658" r:id="rId3"/>
    <p:sldLayoutId id="2147483659" r:id="rId4"/>
    <p:sldLayoutId id="2147483650" r:id="rId5"/>
    <p:sldLayoutId id="2147483652" r:id="rId6"/>
    <p:sldLayoutId id="2147483662" r:id="rId7"/>
    <p:sldLayoutId id="2147483663" r:id="rId8"/>
    <p:sldLayoutId id="2147483649" r:id="rId9"/>
    <p:sldLayoutId id="2147483666" r:id="rId10"/>
    <p:sldLayoutId id="2147483664" r:id="rId11"/>
    <p:sldLayoutId id="2147483665"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047101-8D42-6100-9CEA-AEC0FAEAB606}"/>
              </a:ext>
            </a:extLst>
          </p:cNvPr>
          <p:cNvSpPr>
            <a:spLocks noGrp="1"/>
          </p:cNvSpPr>
          <p:nvPr>
            <p:ph type="title"/>
          </p:nvPr>
        </p:nvSpPr>
        <p:spPr>
          <a:xfrm>
            <a:off x="1373038" y="1457865"/>
            <a:ext cx="9599762" cy="4580626"/>
          </a:xfrm>
          <a:noFill/>
        </p:spPr>
        <p:txBody>
          <a:bodyPr>
            <a:noAutofit/>
          </a:bodyPr>
          <a:lstStyle/>
          <a:p>
            <a:r>
              <a:rPr lang="en-US" dirty="0"/>
              <a:t>JOSIE: Overlap Set Similarity Search for Finding Joinable Tables in Data Lakes</a:t>
            </a:r>
            <a:br>
              <a:rPr lang="en-US" dirty="0"/>
            </a:br>
            <a:br>
              <a:rPr lang="en-US" dirty="0"/>
            </a:br>
            <a:br>
              <a:rPr lang="en-US" dirty="0"/>
            </a:br>
            <a:r>
              <a:rPr lang="en-US" sz="1700" u="sng" dirty="0"/>
              <a:t>Team Members</a:t>
            </a:r>
            <a:br>
              <a:rPr lang="en-US" sz="1700" u="sng" dirty="0"/>
            </a:br>
            <a:br>
              <a:rPr lang="en-US" sz="1700" u="sng" dirty="0"/>
            </a:br>
            <a:r>
              <a:rPr lang="en-US" sz="1700" dirty="0"/>
              <a:t>Lalith Sai </a:t>
            </a:r>
            <a:r>
              <a:rPr lang="en-US" sz="1700" dirty="0" err="1"/>
              <a:t>Vejendla</a:t>
            </a:r>
            <a:br>
              <a:rPr lang="en-US" sz="1700" u="sng" dirty="0"/>
            </a:br>
            <a:r>
              <a:rPr lang="en-US" sz="1700" dirty="0"/>
              <a:t>Sai Jayanth Immadisetty</a:t>
            </a:r>
            <a:br>
              <a:rPr lang="en-US" sz="1700" dirty="0"/>
            </a:br>
            <a:r>
              <a:rPr lang="en-US" sz="1700" dirty="0"/>
              <a:t>Madhura Mannava</a:t>
            </a:r>
            <a:endParaRPr lang="en-US" sz="1700" u="sng" dirty="0"/>
          </a:p>
        </p:txBody>
      </p:sp>
      <p:sp>
        <p:nvSpPr>
          <p:cNvPr id="2" name="Content Placeholder 1">
            <a:extLst>
              <a:ext uri="{FF2B5EF4-FFF2-40B4-BE49-F238E27FC236}">
                <a16:creationId xmlns:a16="http://schemas.microsoft.com/office/drawing/2014/main" id="{3C05A6AE-95DE-5193-30AE-791D564CE9C5}"/>
              </a:ext>
            </a:extLst>
          </p:cNvPr>
          <p:cNvSpPr>
            <a:spLocks noGrp="1"/>
          </p:cNvSpPr>
          <p:nvPr>
            <p:ph idx="1"/>
          </p:nvPr>
        </p:nvSpPr>
        <p:spPr>
          <a:xfrm flipH="1">
            <a:off x="9644742" y="4550229"/>
            <a:ext cx="91892" cy="108856"/>
          </a:xfrm>
        </p:spPr>
        <p:txBody>
          <a:bodyPr>
            <a:normAutofit fontScale="25000" lnSpcReduction="20000"/>
          </a:bodyPr>
          <a:lstStyle/>
          <a:p>
            <a:r>
              <a:rPr lang="en-US" dirty="0"/>
              <a:t>.</a:t>
            </a:r>
          </a:p>
        </p:txBody>
      </p:sp>
    </p:spTree>
    <p:extLst>
      <p:ext uri="{BB962C8B-B14F-4D97-AF65-F5344CB8AC3E}">
        <p14:creationId xmlns:p14="http://schemas.microsoft.com/office/powerpoint/2010/main" val="2083028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EA5884-7A9B-BBE2-9E85-12C5F04D6EC9}"/>
              </a:ext>
            </a:extLst>
          </p:cNvPr>
          <p:cNvSpPr>
            <a:spLocks noGrp="1"/>
          </p:cNvSpPr>
          <p:nvPr>
            <p:ph type="title"/>
          </p:nvPr>
        </p:nvSpPr>
        <p:spPr>
          <a:xfrm>
            <a:off x="523293" y="229428"/>
            <a:ext cx="2829507" cy="731153"/>
          </a:xfrm>
        </p:spPr>
        <p:txBody>
          <a:bodyPr/>
          <a:lstStyle/>
          <a:p>
            <a:r>
              <a:rPr lang="en-US" b="1" dirty="0">
                <a:latin typeface="Times New Roman" panose="02020603050405020304" pitchFamily="18" charset="0"/>
                <a:cs typeface="Times New Roman" panose="02020603050405020304" pitchFamily="18" charset="0"/>
              </a:rPr>
              <a:t>Steps to DO</a:t>
            </a:r>
          </a:p>
        </p:txBody>
      </p:sp>
      <p:sp>
        <p:nvSpPr>
          <p:cNvPr id="5" name="Content Placeholder 4">
            <a:extLst>
              <a:ext uri="{FF2B5EF4-FFF2-40B4-BE49-F238E27FC236}">
                <a16:creationId xmlns:a16="http://schemas.microsoft.com/office/drawing/2014/main" id="{ABF973F3-E686-2BA5-034A-6DA5A560E2E4}"/>
              </a:ext>
            </a:extLst>
          </p:cNvPr>
          <p:cNvSpPr>
            <a:spLocks noGrp="1"/>
          </p:cNvSpPr>
          <p:nvPr>
            <p:ph idx="1"/>
          </p:nvPr>
        </p:nvSpPr>
        <p:spPr>
          <a:xfrm>
            <a:off x="748145" y="1876463"/>
            <a:ext cx="8951082" cy="3112654"/>
          </a:xfrm>
        </p:spPr>
        <p:txBody>
          <a:bodyPr>
            <a:normAutofit/>
          </a:bodyPr>
          <a:lstStyle/>
          <a:p>
            <a:pPr marL="342900" indent="-342900">
              <a:buFont typeface="Arial" panose="020B0604020202020204" pitchFamily="34" charset="0"/>
              <a:buChar char="•"/>
            </a:pPr>
            <a:r>
              <a:rPr lang="en-US" sz="1600" dirty="0"/>
              <a:t>Initialize a PostgreSQL database and create optimized indexes for efficient query performance</a:t>
            </a:r>
            <a:r>
              <a:rPr lang="en-US" sz="1200" dirty="0"/>
              <a:t>.</a:t>
            </a:r>
          </a:p>
          <a:p>
            <a:pPr marL="342900" indent="-342900">
              <a:lnSpc>
                <a:spcPct val="100000"/>
              </a:lnSpc>
              <a:buFont typeface="Arial" panose="020B0604020202020204" pitchFamily="34" charset="0"/>
              <a:buChar char="•"/>
            </a:pPr>
            <a:r>
              <a:rPr lang="en-US" sz="1600" dirty="0"/>
              <a:t>Compile and set up the JOSIE algorithm for execution.</a:t>
            </a:r>
          </a:p>
          <a:p>
            <a:pPr marL="342900" indent="-342900">
              <a:lnSpc>
                <a:spcPct val="100000"/>
              </a:lnSpc>
              <a:buFont typeface="Arial" panose="020B0604020202020204" pitchFamily="34" charset="0"/>
              <a:buChar char="•"/>
            </a:pPr>
            <a:r>
              <a:rPr lang="en-US" sz="1600" dirty="0"/>
              <a:t>Execute benchmark tests to compare JOSIE against baseline methods.</a:t>
            </a:r>
          </a:p>
          <a:p>
            <a:pPr marL="342900" indent="-342900">
              <a:lnSpc>
                <a:spcPct val="100000"/>
              </a:lnSpc>
              <a:buFont typeface="Arial" panose="020B0604020202020204" pitchFamily="34" charset="0"/>
              <a:buChar char="•"/>
            </a:pPr>
            <a:r>
              <a:rPr lang="en-US" sz="1600" dirty="0"/>
              <a:t>Measure query execution time, efficiency, and scalability of the algorithm.</a:t>
            </a:r>
          </a:p>
          <a:p>
            <a:pPr marL="342900" indent="-342900">
              <a:lnSpc>
                <a:spcPct val="100000"/>
              </a:lnSpc>
              <a:buFont typeface="Arial" panose="020B0604020202020204" pitchFamily="34" charset="0"/>
              <a:buChar char="•"/>
            </a:pPr>
            <a:r>
              <a:rPr lang="en-US" sz="1600" dirty="0"/>
              <a:t>Analyze performance trends and identify areas for optimization.</a:t>
            </a:r>
          </a:p>
        </p:txBody>
      </p:sp>
    </p:spTree>
    <p:extLst>
      <p:ext uri="{BB962C8B-B14F-4D97-AF65-F5344CB8AC3E}">
        <p14:creationId xmlns:p14="http://schemas.microsoft.com/office/powerpoint/2010/main" val="1208561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EC0CA-0BA0-DFC0-27A5-2513FE30F875}"/>
              </a:ext>
            </a:extLst>
          </p:cNvPr>
          <p:cNvSpPr>
            <a:spLocks noGrp="1"/>
          </p:cNvSpPr>
          <p:nvPr>
            <p:ph type="title"/>
          </p:nvPr>
        </p:nvSpPr>
        <p:spPr>
          <a:xfrm>
            <a:off x="1373038" y="1457865"/>
            <a:ext cx="9572330" cy="2519775"/>
          </a:xfrm>
        </p:spPr>
        <p:txBody>
          <a:bodyPr/>
          <a:lstStyle/>
          <a:p>
            <a:br>
              <a:rPr lang="en-US" dirty="0"/>
            </a:br>
            <a:br>
              <a:rPr lang="en-US" dirty="0"/>
            </a:br>
            <a:r>
              <a:rPr lang="en-US" dirty="0"/>
              <a:t>Thank You...</a:t>
            </a:r>
            <a:br>
              <a:rPr lang="en-US" dirty="0"/>
            </a:br>
            <a:br>
              <a:rPr lang="en-US" dirty="0"/>
            </a:br>
            <a:r>
              <a:rPr lang="en-US" dirty="0"/>
              <a:t>Questions???</a:t>
            </a:r>
          </a:p>
        </p:txBody>
      </p:sp>
      <p:sp>
        <p:nvSpPr>
          <p:cNvPr id="3" name="Content Placeholder 2">
            <a:extLst>
              <a:ext uri="{FF2B5EF4-FFF2-40B4-BE49-F238E27FC236}">
                <a16:creationId xmlns:a16="http://schemas.microsoft.com/office/drawing/2014/main" id="{F4B5D6A4-19B9-936B-5AF5-1E0FB8E1FADB}"/>
              </a:ext>
            </a:extLst>
          </p:cNvPr>
          <p:cNvSpPr>
            <a:spLocks noGrp="1"/>
          </p:cNvSpPr>
          <p:nvPr>
            <p:ph idx="1"/>
          </p:nvPr>
        </p:nvSpPr>
        <p:spPr>
          <a:xfrm flipV="1">
            <a:off x="9736635" y="6038491"/>
            <a:ext cx="45719" cy="78845"/>
          </a:xfrm>
        </p:spPr>
        <p:txBody>
          <a:bodyPr>
            <a:normAutofit fontScale="25000" lnSpcReduction="20000"/>
          </a:bodyPr>
          <a:lstStyle/>
          <a:p>
            <a:r>
              <a:rPr lang="en-US" dirty="0"/>
              <a:t>.</a:t>
            </a:r>
          </a:p>
        </p:txBody>
      </p:sp>
    </p:spTree>
    <p:extLst>
      <p:ext uri="{BB962C8B-B14F-4D97-AF65-F5344CB8AC3E}">
        <p14:creationId xmlns:p14="http://schemas.microsoft.com/office/powerpoint/2010/main" val="1535092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2181D-911C-1343-7267-E35AC86CCA0E}"/>
              </a:ext>
            </a:extLst>
          </p:cNvPr>
          <p:cNvSpPr>
            <a:spLocks noGrp="1"/>
          </p:cNvSpPr>
          <p:nvPr>
            <p:ph type="title"/>
          </p:nvPr>
        </p:nvSpPr>
        <p:spPr>
          <a:xfrm>
            <a:off x="705525" y="360585"/>
            <a:ext cx="4123649" cy="526383"/>
          </a:xfrm>
          <a:noFill/>
        </p:spPr>
        <p:txBody>
          <a:bodyPr anchor="t">
            <a:noAutofit/>
          </a:bodyPr>
          <a:lstStyle/>
          <a:p>
            <a:r>
              <a:rPr lang="en-US" b="1" dirty="0">
                <a:latin typeface="Times New Roman" panose="02020603050405020304" pitchFamily="18" charset="0"/>
                <a:cs typeface="Times New Roman" panose="02020603050405020304" pitchFamily="18" charset="0"/>
              </a:rPr>
              <a:t>INTRODUCTION</a:t>
            </a:r>
          </a:p>
        </p:txBody>
      </p:sp>
      <p:sp>
        <p:nvSpPr>
          <p:cNvPr id="3" name="Content Placeholder 2">
            <a:extLst>
              <a:ext uri="{FF2B5EF4-FFF2-40B4-BE49-F238E27FC236}">
                <a16:creationId xmlns:a16="http://schemas.microsoft.com/office/drawing/2014/main" id="{9BEA8735-F1DC-1DE6-0A38-429B2F660F8A}"/>
              </a:ext>
            </a:extLst>
          </p:cNvPr>
          <p:cNvSpPr>
            <a:spLocks noGrp="1"/>
          </p:cNvSpPr>
          <p:nvPr>
            <p:ph idx="1"/>
          </p:nvPr>
        </p:nvSpPr>
        <p:spPr>
          <a:xfrm>
            <a:off x="1197864" y="1252728"/>
            <a:ext cx="10058400" cy="5064945"/>
          </a:xfrm>
          <a:noFill/>
        </p:spPr>
        <p:txBody>
          <a:bodyPr anchor="t">
            <a:noAutofit/>
          </a:bodyPr>
          <a:lstStyle/>
          <a:p>
            <a:pPr marL="285750" indent="-285750">
              <a:lnSpc>
                <a:spcPct val="100000"/>
              </a:lnSpc>
              <a:buFont typeface="Arial" panose="020B0604020202020204" pitchFamily="34" charset="0"/>
              <a:buChar char="•"/>
            </a:pPr>
            <a:r>
              <a:rPr lang="en-US" sz="1600" dirty="0"/>
              <a:t>Modern data lakes aggregate massive, heterogeneous tables (e.g., enrollment records, transaction logs), creating opportunities for cross-table insights through joins.</a:t>
            </a:r>
          </a:p>
          <a:p>
            <a:pPr marL="285750" indent="-285750">
              <a:lnSpc>
                <a:spcPct val="100000"/>
              </a:lnSpc>
              <a:buFont typeface="Arial" panose="020B0604020202020204" pitchFamily="34" charset="0"/>
              <a:buChar char="•"/>
            </a:pPr>
            <a:r>
              <a:rPr lang="en-US" sz="1600" dirty="0"/>
              <a:t>Key challenge: Efficiently identifying joinable tables with significant column overlaps (e.g., Student ID for merging academic data, Transaction ID for fraud detection).</a:t>
            </a:r>
          </a:p>
          <a:p>
            <a:pPr marL="285750" indent="-285750">
              <a:lnSpc>
                <a:spcPct val="100000"/>
              </a:lnSpc>
              <a:buFont typeface="Arial" panose="020B0604020202020204" pitchFamily="34" charset="0"/>
              <a:buChar char="•"/>
            </a:pPr>
            <a:r>
              <a:rPr lang="en-US" sz="1600" dirty="0"/>
              <a:t>Traditional set similarity approaches (e.g., keyword/entity search) face exponential runtime growth when applied to real-world data lakes</a:t>
            </a:r>
          </a:p>
          <a:p>
            <a:pPr marL="285750" indent="-285750">
              <a:lnSpc>
                <a:spcPct val="100000"/>
              </a:lnSpc>
              <a:buFont typeface="Arial" panose="020B0604020202020204" pitchFamily="34" charset="0"/>
              <a:buChar char="•"/>
            </a:pPr>
            <a:endParaRPr lang="en-US" sz="1600" dirty="0"/>
          </a:p>
          <a:p>
            <a:pPr marL="285750" indent="-285750">
              <a:lnSpc>
                <a:spcPct val="100000"/>
              </a:lnSpc>
              <a:buFont typeface="Arial" panose="020B0604020202020204" pitchFamily="34" charset="0"/>
              <a:buChar char="•"/>
            </a:pPr>
            <a:r>
              <a:rPr lang="en-US" sz="1600" b="1" dirty="0"/>
              <a:t>JOSIE an exact algorithm for top-𝑘 overlap set similarity search, optimized for real-world data lake characteristics</a:t>
            </a:r>
            <a:r>
              <a:rPr lang="en-US" sz="1600" dirty="0"/>
              <a:t>.</a:t>
            </a:r>
          </a:p>
          <a:p>
            <a:pPr marL="285750" indent="-285750">
              <a:lnSpc>
                <a:spcPct val="100000"/>
              </a:lnSpc>
              <a:buFont typeface="Arial" panose="020B0604020202020204" pitchFamily="34" charset="0"/>
              <a:buChar char="•"/>
            </a:pPr>
            <a:r>
              <a:rPr lang="en-US" sz="1600" dirty="0"/>
              <a:t>Dynamically balances posting list pruning and candidate validation to optimize efficiency and addresses skewed token distributions and duplicated posting lists for scalable performance.</a:t>
            </a:r>
          </a:p>
          <a:p>
            <a:pPr marL="285750" indent="-285750">
              <a:lnSpc>
                <a:spcPct val="100000"/>
              </a:lnSpc>
              <a:buFont typeface="Arial" panose="020B0604020202020204" pitchFamily="34" charset="0"/>
              <a:buChar char="•"/>
            </a:pPr>
            <a:r>
              <a:rPr lang="en-US" sz="1600" dirty="0"/>
              <a:t>Benefits in enabling the precise merging of critical datasets and enhancing data analysis efficiency by reducing computational overhead while guaranteeing exact results.</a:t>
            </a:r>
          </a:p>
          <a:p>
            <a:pPr marL="285750" indent="-285750">
              <a:lnSpc>
                <a:spcPct val="100000"/>
              </a:lnSpc>
              <a:buFont typeface="Arial" panose="020B0604020202020204" pitchFamily="34" charset="0"/>
              <a:buChar char="•"/>
            </a:pPr>
            <a:endParaRPr lang="en-US" sz="1500" dirty="0"/>
          </a:p>
          <a:p>
            <a:pPr marL="285750" indent="-285750">
              <a:lnSpc>
                <a:spcPct val="100000"/>
              </a:lnSpc>
              <a:buFont typeface="Arial" panose="020B0604020202020204" pitchFamily="34" charset="0"/>
              <a:buChar char="•"/>
            </a:pPr>
            <a:endParaRPr lang="en-US" sz="1500" dirty="0"/>
          </a:p>
          <a:p>
            <a:pPr>
              <a:lnSpc>
                <a:spcPct val="100000"/>
              </a:lnSpc>
            </a:pPr>
            <a:r>
              <a:rPr lang="en-US" sz="1500" dirty="0"/>
              <a:t>              </a:t>
            </a:r>
          </a:p>
        </p:txBody>
      </p:sp>
      <p:sp>
        <p:nvSpPr>
          <p:cNvPr id="7" name="TextBox 6">
            <a:extLst>
              <a:ext uri="{FF2B5EF4-FFF2-40B4-BE49-F238E27FC236}">
                <a16:creationId xmlns:a16="http://schemas.microsoft.com/office/drawing/2014/main" id="{8603B017-AD78-FE0E-CB65-1F0269A041A1}"/>
              </a:ext>
            </a:extLst>
          </p:cNvPr>
          <p:cNvSpPr txBox="1"/>
          <p:nvPr/>
        </p:nvSpPr>
        <p:spPr>
          <a:xfrm>
            <a:off x="1669923" y="3327085"/>
            <a:ext cx="9114282" cy="830997"/>
          </a:xfrm>
          <a:prstGeom prst="rect">
            <a:avLst/>
          </a:prstGeom>
          <a:noFill/>
        </p:spPr>
        <p:txBody>
          <a:bodyPr wrap="square">
            <a:spAutoFit/>
          </a:bodyPr>
          <a:lstStyle/>
          <a:p>
            <a:pPr marL="285750" indent="-285750">
              <a:buFont typeface="Arial" panose="020B0604020202020204" pitchFamily="34" charset="0"/>
              <a:buChar char="•"/>
            </a:pPr>
            <a:r>
              <a:rPr lang="en-US" sz="1600" dirty="0"/>
              <a:t>Skewed token distributions and duplicated posting lists degrade performance, leading to excessive computational overhead.</a:t>
            </a:r>
          </a:p>
          <a:p>
            <a:pPr marL="285750" indent="-285750">
              <a:buFont typeface="Arial" panose="020B0604020202020204" pitchFamily="34" charset="0"/>
              <a:buChar char="•"/>
            </a:pPr>
            <a:r>
              <a:rPr lang="en-US" sz="1600" dirty="0"/>
              <a:t>Column sizes with millions of values overwhelm conventional indexing and pruning strategies</a:t>
            </a:r>
          </a:p>
        </p:txBody>
      </p:sp>
    </p:spTree>
    <p:extLst>
      <p:ext uri="{BB962C8B-B14F-4D97-AF65-F5344CB8AC3E}">
        <p14:creationId xmlns:p14="http://schemas.microsoft.com/office/powerpoint/2010/main" val="2070817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EDFC8-E61C-9146-FB49-B1A673B9F4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23360F-489B-776E-5D66-780F9C1A0AF8}"/>
              </a:ext>
            </a:extLst>
          </p:cNvPr>
          <p:cNvSpPr>
            <a:spLocks noGrp="1"/>
          </p:cNvSpPr>
          <p:nvPr>
            <p:ph type="title"/>
          </p:nvPr>
        </p:nvSpPr>
        <p:spPr>
          <a:xfrm>
            <a:off x="399618" y="277135"/>
            <a:ext cx="5778401" cy="526383"/>
          </a:xfrm>
          <a:noFill/>
        </p:spPr>
        <p:txBody>
          <a:bodyPr anchor="t">
            <a:noAutofit/>
          </a:bodyPr>
          <a:lstStyle/>
          <a:p>
            <a:r>
              <a:rPr lang="en-US" b="1" dirty="0">
                <a:latin typeface="Times New Roman" panose="02020603050405020304" pitchFamily="18" charset="0"/>
                <a:cs typeface="Times New Roman" panose="02020603050405020304" pitchFamily="18" charset="0"/>
              </a:rPr>
              <a:t>PROBLEM STATEMENT</a:t>
            </a:r>
          </a:p>
        </p:txBody>
      </p:sp>
      <p:sp>
        <p:nvSpPr>
          <p:cNvPr id="3" name="Content Placeholder 2">
            <a:extLst>
              <a:ext uri="{FF2B5EF4-FFF2-40B4-BE49-F238E27FC236}">
                <a16:creationId xmlns:a16="http://schemas.microsoft.com/office/drawing/2014/main" id="{8DFA39BE-64ED-1C21-1908-4ADD573DA19D}"/>
              </a:ext>
            </a:extLst>
          </p:cNvPr>
          <p:cNvSpPr>
            <a:spLocks noGrp="1"/>
          </p:cNvSpPr>
          <p:nvPr>
            <p:ph idx="1"/>
          </p:nvPr>
        </p:nvSpPr>
        <p:spPr>
          <a:xfrm>
            <a:off x="1066800" y="1515920"/>
            <a:ext cx="10058400" cy="5064945"/>
          </a:xfrm>
          <a:noFill/>
        </p:spPr>
        <p:txBody>
          <a:bodyPr anchor="t">
            <a:noAutofit/>
          </a:bodyPr>
          <a:lstStyle/>
          <a:p>
            <a:pPr marL="285750" indent="-285750">
              <a:lnSpc>
                <a:spcPct val="100000"/>
              </a:lnSpc>
              <a:buFont typeface="Arial" panose="020B0604020202020204" pitchFamily="34" charset="0"/>
              <a:buChar char="•"/>
            </a:pPr>
            <a:r>
              <a:rPr lang="en-US" sz="1600" b="1" dirty="0"/>
              <a:t>Given a query table TQ​ and a specified column Q, identify the top-k tables TX​ in the data lake that share the largest number of distinct overlapping values (intersection size) with Q.</a:t>
            </a:r>
          </a:p>
          <a:p>
            <a:pPr marL="285750" indent="-285750">
              <a:lnSpc>
                <a:spcPct val="100000"/>
              </a:lnSpc>
              <a:buFont typeface="Arial" panose="020B0604020202020204" pitchFamily="34" charset="0"/>
              <a:buChar char="•"/>
            </a:pPr>
            <a:r>
              <a:rPr lang="en-US" sz="1600" dirty="0"/>
              <a:t>Traditional exact algorithms (e.g., </a:t>
            </a:r>
            <a:r>
              <a:rPr lang="en-US" sz="1600" dirty="0" err="1"/>
              <a:t>MergeList</a:t>
            </a:r>
            <a:r>
              <a:rPr lang="en-US" sz="1600" dirty="0"/>
              <a:t>, </a:t>
            </a:r>
            <a:r>
              <a:rPr lang="en-US" sz="1600" dirty="0" err="1"/>
              <a:t>ProbeSet</a:t>
            </a:r>
            <a:r>
              <a:rPr lang="en-US" sz="1600" dirty="0"/>
              <a:t>) fail to handle massive dictionaries and large column sizes incurring prohibitive I/O and memory costs.</a:t>
            </a:r>
          </a:p>
          <a:p>
            <a:pPr marL="285750" indent="-285750">
              <a:lnSpc>
                <a:spcPct val="100000"/>
              </a:lnSpc>
              <a:buFont typeface="Arial" panose="020B0604020202020204" pitchFamily="34" charset="0"/>
              <a:buChar char="•"/>
            </a:pPr>
            <a:r>
              <a:rPr lang="en-US" sz="1600" dirty="0"/>
              <a:t>Existing threshold-based methods require users to guess overlap thresholds (θ), limiting exploratory analysis and usability.</a:t>
            </a:r>
          </a:p>
          <a:p>
            <a:pPr marL="285750" indent="-285750">
              <a:lnSpc>
                <a:spcPct val="100000"/>
              </a:lnSpc>
              <a:buFont typeface="Arial" panose="020B0604020202020204" pitchFamily="34" charset="0"/>
              <a:buChar char="•"/>
            </a:pPr>
            <a:r>
              <a:rPr lang="en-US" sz="1600" dirty="0"/>
              <a:t> Inverted indexes become impractical due to massive dictionary sizes (e.g., 563M tokens in Open Data) and skewed token frequencies.</a:t>
            </a:r>
          </a:p>
          <a:p>
            <a:pPr marL="285750" indent="-285750">
              <a:lnSpc>
                <a:spcPct val="100000"/>
              </a:lnSpc>
              <a:buFont typeface="Arial" panose="020B0604020202020204" pitchFamily="34" charset="0"/>
              <a:buChar char="•"/>
            </a:pPr>
            <a:r>
              <a:rPr lang="en-US" sz="1600" dirty="0"/>
              <a:t>The main goal is to develop an exact, scalable algorithm that adapts to real-world data lake challenges, optimizes resource usage, and eliminates dependency on user-defined thresholds for robust and trustworthy insights.</a:t>
            </a:r>
          </a:p>
          <a:p>
            <a:pPr marL="285750" indent="-285750">
              <a:lnSpc>
                <a:spcPct val="100000"/>
              </a:lnSpc>
              <a:buFont typeface="Arial" panose="020B0604020202020204" pitchFamily="34" charset="0"/>
              <a:buChar char="•"/>
            </a:pPr>
            <a:endParaRPr lang="en-US" sz="1600" dirty="0"/>
          </a:p>
          <a:p>
            <a:pPr marL="285750" indent="-285750">
              <a:lnSpc>
                <a:spcPct val="100000"/>
              </a:lnSpc>
              <a:buFont typeface="Arial" panose="020B0604020202020204" pitchFamily="34" charset="0"/>
              <a:buChar char="•"/>
            </a:pPr>
            <a:endParaRPr lang="en-US" sz="1500" dirty="0"/>
          </a:p>
          <a:p>
            <a:pPr marL="285750" indent="-285750">
              <a:lnSpc>
                <a:spcPct val="100000"/>
              </a:lnSpc>
              <a:buFont typeface="Arial" panose="020B0604020202020204" pitchFamily="34" charset="0"/>
              <a:buChar char="•"/>
            </a:pPr>
            <a:endParaRPr lang="en-US" sz="1500" dirty="0"/>
          </a:p>
          <a:p>
            <a:pPr>
              <a:lnSpc>
                <a:spcPct val="100000"/>
              </a:lnSpc>
            </a:pPr>
            <a:r>
              <a:rPr lang="en-US" sz="1500" dirty="0"/>
              <a:t>              </a:t>
            </a:r>
          </a:p>
        </p:txBody>
      </p:sp>
    </p:spTree>
    <p:extLst>
      <p:ext uri="{BB962C8B-B14F-4D97-AF65-F5344CB8AC3E}">
        <p14:creationId xmlns:p14="http://schemas.microsoft.com/office/powerpoint/2010/main" val="536372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A4A29-B4D5-4797-263F-5B2E5B8332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4F6156-7DFB-033A-0013-CDB6BD8E1F6D}"/>
              </a:ext>
            </a:extLst>
          </p:cNvPr>
          <p:cNvSpPr>
            <a:spLocks noGrp="1"/>
          </p:cNvSpPr>
          <p:nvPr>
            <p:ph type="title"/>
          </p:nvPr>
        </p:nvSpPr>
        <p:spPr>
          <a:xfrm>
            <a:off x="366275" y="238666"/>
            <a:ext cx="5886744" cy="601844"/>
          </a:xfrm>
          <a:noFill/>
        </p:spPr>
        <p:txBody>
          <a:bodyPr anchor="t">
            <a:noAutofit/>
          </a:bodyPr>
          <a:lstStyle/>
          <a:p>
            <a:r>
              <a:rPr lang="en-US" b="1" dirty="0">
                <a:latin typeface="Times New Roman" panose="02020603050405020304" pitchFamily="18" charset="0"/>
                <a:cs typeface="Times New Roman" panose="02020603050405020304" pitchFamily="18" charset="0"/>
              </a:rPr>
              <a:t>Existing Models V/S JOSIE</a:t>
            </a:r>
          </a:p>
        </p:txBody>
      </p:sp>
      <p:sp>
        <p:nvSpPr>
          <p:cNvPr id="3" name="Content Placeholder 2">
            <a:extLst>
              <a:ext uri="{FF2B5EF4-FFF2-40B4-BE49-F238E27FC236}">
                <a16:creationId xmlns:a16="http://schemas.microsoft.com/office/drawing/2014/main" id="{DE54B65A-C80E-B580-18EF-C350D447D76F}"/>
              </a:ext>
            </a:extLst>
          </p:cNvPr>
          <p:cNvSpPr>
            <a:spLocks noGrp="1"/>
          </p:cNvSpPr>
          <p:nvPr>
            <p:ph idx="1"/>
          </p:nvPr>
        </p:nvSpPr>
        <p:spPr>
          <a:xfrm>
            <a:off x="1108364" y="1265383"/>
            <a:ext cx="10865144" cy="5253400"/>
          </a:xfrm>
          <a:noFill/>
        </p:spPr>
        <p:txBody>
          <a:bodyPr anchor="t">
            <a:normAutofit/>
          </a:bodyPr>
          <a:lstStyle/>
          <a:p>
            <a:pPr marL="342900" indent="-342900">
              <a:lnSpc>
                <a:spcPct val="100000"/>
              </a:lnSpc>
              <a:buFont typeface="Arial" panose="020B0604020202020204" pitchFamily="34" charset="0"/>
              <a:buChar char="•"/>
            </a:pPr>
            <a:r>
              <a:rPr lang="en-US" sz="1600" dirty="0" err="1"/>
              <a:t>MergeList</a:t>
            </a:r>
            <a:r>
              <a:rPr lang="en-US" sz="1600" dirty="0"/>
              <a:t>: Reads all posting lists for the query, incurring massive I/O costs for large queries (e.g., 100K values).</a:t>
            </a:r>
          </a:p>
          <a:p>
            <a:pPr marL="342900" indent="-342900">
              <a:lnSpc>
                <a:spcPct val="100000"/>
              </a:lnSpc>
              <a:buFont typeface="Arial" panose="020B0604020202020204" pitchFamily="34" charset="0"/>
              <a:buChar char="•"/>
            </a:pPr>
            <a:r>
              <a:rPr lang="en-US" sz="1600" dirty="0"/>
              <a:t>JOSIE: Dynamically decides whether to read posting lists (to tighten pruning filters) or verify candidates (to update the top-k threshold), minimizing total cost.</a:t>
            </a:r>
          </a:p>
          <a:p>
            <a:pPr marL="342900" indent="-342900">
              <a:lnSpc>
                <a:spcPct val="100000"/>
              </a:lnSpc>
              <a:buFont typeface="Arial" panose="020B0604020202020204" pitchFamily="34" charset="0"/>
              <a:buChar char="•"/>
            </a:pPr>
            <a:r>
              <a:rPr lang="en-US" sz="1600" dirty="0" err="1"/>
              <a:t>ProbeSet</a:t>
            </a:r>
            <a:r>
              <a:rPr lang="en-US" sz="1600" dirty="0"/>
              <a:t>: Verifies candidates in fixed order (e.g., token frequency), leading to suboptimal pruning.</a:t>
            </a:r>
          </a:p>
          <a:p>
            <a:pPr marL="342900" indent="-342900">
              <a:lnSpc>
                <a:spcPct val="100000"/>
              </a:lnSpc>
              <a:buFont typeface="Arial" panose="020B0604020202020204" pitchFamily="34" charset="0"/>
              <a:buChar char="•"/>
            </a:pPr>
            <a:r>
              <a:rPr lang="en-US" sz="1600" dirty="0"/>
              <a:t>JOSIE: Prioritizes candidates with the highest pruning potential using a cost-benefit analysis, reducing unnecessary reads by 30–50%.</a:t>
            </a:r>
          </a:p>
          <a:p>
            <a:pPr marL="342900" indent="-342900">
              <a:lnSpc>
                <a:spcPct val="100000"/>
              </a:lnSpc>
              <a:buFont typeface="Arial" panose="020B0604020202020204" pitchFamily="34" charset="0"/>
              <a:buChar char="•"/>
            </a:pPr>
            <a:r>
              <a:rPr lang="en-US" sz="1600" dirty="0"/>
              <a:t>Approximate Methods (LSH Ensemble): Sacrifice accuracy for speed (e.g., 10–40% missed results).</a:t>
            </a:r>
          </a:p>
          <a:p>
            <a:pPr marL="342900" indent="-342900">
              <a:lnSpc>
                <a:spcPct val="100000"/>
              </a:lnSpc>
              <a:buFont typeface="Arial" panose="020B0604020202020204" pitchFamily="34" charset="0"/>
              <a:buChar char="•"/>
            </a:pPr>
            <a:r>
              <a:rPr lang="en-US" sz="1600" dirty="0"/>
              <a:t>JOSIE: Matches or exceeds LSH speed for small k(e.g., k=10) while guaranteeing correctness.</a:t>
            </a:r>
          </a:p>
          <a:p>
            <a:pPr marL="342900" indent="-342900">
              <a:buFont typeface="Arial" panose="020B0604020202020204" pitchFamily="34" charset="0"/>
              <a:buChar char="•"/>
            </a:pPr>
            <a:r>
              <a:rPr lang="en-US" sz="1600" dirty="0"/>
              <a:t>By balancing efficiency, accuracy, and adaptability to real-world data characteristics, JOSIE unlocks reliable insights from massive data lakes where traditional methods fall short.</a:t>
            </a:r>
          </a:p>
          <a:p>
            <a:endParaRPr lang="en-US"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656379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791AA-1847-4E53-2CEE-ADD2342FB9D0}"/>
              </a:ext>
            </a:extLst>
          </p:cNvPr>
          <p:cNvSpPr>
            <a:spLocks noGrp="1"/>
          </p:cNvSpPr>
          <p:nvPr>
            <p:ph type="title"/>
          </p:nvPr>
        </p:nvSpPr>
        <p:spPr>
          <a:xfrm>
            <a:off x="1902691" y="5283199"/>
            <a:ext cx="8118763" cy="755291"/>
          </a:xfrm>
        </p:spPr>
        <p:txBody>
          <a:bodyPr/>
          <a:lstStyle/>
          <a:p>
            <a:pPr algn="l"/>
            <a:r>
              <a:rPr lang="en-US" sz="1600" dirty="0"/>
              <a:t>These above images describe how existing models perform when compared to JOSIE.</a:t>
            </a:r>
          </a:p>
        </p:txBody>
      </p:sp>
      <p:pic>
        <p:nvPicPr>
          <p:cNvPr id="9" name="Content Placeholder 8">
            <a:extLst>
              <a:ext uri="{FF2B5EF4-FFF2-40B4-BE49-F238E27FC236}">
                <a16:creationId xmlns:a16="http://schemas.microsoft.com/office/drawing/2014/main" id="{E98873B7-9777-66AE-1AA6-E1F65239C250}"/>
              </a:ext>
            </a:extLst>
          </p:cNvPr>
          <p:cNvPicPr>
            <a:picLocks noGrp="1" noChangeAspect="1"/>
          </p:cNvPicPr>
          <p:nvPr>
            <p:ph idx="1"/>
          </p:nvPr>
        </p:nvPicPr>
        <p:blipFill>
          <a:blip r:embed="rId2"/>
          <a:stretch>
            <a:fillRect/>
          </a:stretch>
        </p:blipFill>
        <p:spPr>
          <a:xfrm>
            <a:off x="5851235" y="348962"/>
            <a:ext cx="5093855" cy="4363604"/>
          </a:xfrm>
        </p:spPr>
      </p:pic>
      <p:pic>
        <p:nvPicPr>
          <p:cNvPr id="7" name="Picture 6">
            <a:extLst>
              <a:ext uri="{FF2B5EF4-FFF2-40B4-BE49-F238E27FC236}">
                <a16:creationId xmlns:a16="http://schemas.microsoft.com/office/drawing/2014/main" id="{00EE0A83-3B89-5ECF-430D-E4D30B344A16}"/>
              </a:ext>
            </a:extLst>
          </p:cNvPr>
          <p:cNvPicPr>
            <a:picLocks noChangeAspect="1"/>
          </p:cNvPicPr>
          <p:nvPr/>
        </p:nvPicPr>
        <p:blipFill>
          <a:blip r:embed="rId3"/>
          <a:stretch>
            <a:fillRect/>
          </a:stretch>
        </p:blipFill>
        <p:spPr>
          <a:xfrm>
            <a:off x="1071765" y="459799"/>
            <a:ext cx="4779470" cy="4363605"/>
          </a:xfrm>
          <a:prstGeom prst="rect">
            <a:avLst/>
          </a:prstGeom>
        </p:spPr>
      </p:pic>
    </p:spTree>
    <p:extLst>
      <p:ext uri="{BB962C8B-B14F-4D97-AF65-F5344CB8AC3E}">
        <p14:creationId xmlns:p14="http://schemas.microsoft.com/office/powerpoint/2010/main" val="3414383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A7B9E-1402-04F1-2ABF-59B8236C24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BE780D-F5A1-B84E-A58E-E637FD7039F6}"/>
              </a:ext>
            </a:extLst>
          </p:cNvPr>
          <p:cNvSpPr>
            <a:spLocks noGrp="1"/>
          </p:cNvSpPr>
          <p:nvPr>
            <p:ph type="title"/>
          </p:nvPr>
        </p:nvSpPr>
        <p:spPr>
          <a:xfrm>
            <a:off x="0" y="203200"/>
            <a:ext cx="4573438" cy="616309"/>
          </a:xfrm>
        </p:spPr>
        <p:txBody>
          <a:bodyPr anchor="t">
            <a:normAutofit/>
          </a:bodyPr>
          <a:lstStyle/>
          <a:p>
            <a:r>
              <a:rPr lang="en-US" b="1" dirty="0">
                <a:latin typeface="Times New Roman" panose="02020603050405020304" pitchFamily="18" charset="0"/>
                <a:cs typeface="Times New Roman" panose="02020603050405020304" pitchFamily="18" charset="0"/>
              </a:rPr>
              <a:t>Working of JOSIE</a:t>
            </a:r>
          </a:p>
        </p:txBody>
      </p:sp>
      <p:pic>
        <p:nvPicPr>
          <p:cNvPr id="5" name="Content Placeholder 4" descr="A diagram of a company">
            <a:extLst>
              <a:ext uri="{FF2B5EF4-FFF2-40B4-BE49-F238E27FC236}">
                <a16:creationId xmlns:a16="http://schemas.microsoft.com/office/drawing/2014/main" id="{5950B332-7A45-5F4D-BD05-D2A4BF8856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18545" y="1154545"/>
            <a:ext cx="6640945" cy="5405364"/>
          </a:xfrm>
          <a:noFill/>
        </p:spPr>
      </p:pic>
      <p:pic>
        <p:nvPicPr>
          <p:cNvPr id="7" name="Picture 6">
            <a:extLst>
              <a:ext uri="{FF2B5EF4-FFF2-40B4-BE49-F238E27FC236}">
                <a16:creationId xmlns:a16="http://schemas.microsoft.com/office/drawing/2014/main" id="{2FBD9F2D-C45C-79E0-9423-8A215DF3C48F}"/>
              </a:ext>
            </a:extLst>
          </p:cNvPr>
          <p:cNvPicPr>
            <a:picLocks noChangeAspect="1"/>
          </p:cNvPicPr>
          <p:nvPr/>
        </p:nvPicPr>
        <p:blipFill>
          <a:blip r:embed="rId3"/>
          <a:stretch>
            <a:fillRect/>
          </a:stretch>
        </p:blipFill>
        <p:spPr>
          <a:xfrm>
            <a:off x="398223" y="1154545"/>
            <a:ext cx="4820323" cy="5500255"/>
          </a:xfrm>
          <a:prstGeom prst="rect">
            <a:avLst/>
          </a:prstGeom>
        </p:spPr>
      </p:pic>
    </p:spTree>
    <p:extLst>
      <p:ext uri="{BB962C8B-B14F-4D97-AF65-F5344CB8AC3E}">
        <p14:creationId xmlns:p14="http://schemas.microsoft.com/office/powerpoint/2010/main" val="3620577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49370-CD28-DAA5-2A44-3CF2CD7FF2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1FEAF8-8984-7E21-E309-FE1C56A9A5C0}"/>
              </a:ext>
            </a:extLst>
          </p:cNvPr>
          <p:cNvSpPr>
            <a:spLocks noGrp="1"/>
          </p:cNvSpPr>
          <p:nvPr>
            <p:ph type="title"/>
          </p:nvPr>
        </p:nvSpPr>
        <p:spPr>
          <a:xfrm flipV="1">
            <a:off x="0" y="267855"/>
            <a:ext cx="92365" cy="166254"/>
          </a:xfrm>
        </p:spPr>
        <p:txBody>
          <a:bodyPr anchor="t">
            <a:normAutofit/>
          </a:bodyPr>
          <a:lstStyle/>
          <a:p>
            <a:endParaRPr lang="en-US" sz="100" dirty="0"/>
          </a:p>
        </p:txBody>
      </p:sp>
      <p:sp>
        <p:nvSpPr>
          <p:cNvPr id="4" name="Content Placeholder 3">
            <a:extLst>
              <a:ext uri="{FF2B5EF4-FFF2-40B4-BE49-F238E27FC236}">
                <a16:creationId xmlns:a16="http://schemas.microsoft.com/office/drawing/2014/main" id="{FA40ED4F-8C53-8587-8F36-4F6103BF21B6}"/>
              </a:ext>
            </a:extLst>
          </p:cNvPr>
          <p:cNvSpPr>
            <a:spLocks noGrp="1"/>
          </p:cNvSpPr>
          <p:nvPr>
            <p:ph idx="1"/>
          </p:nvPr>
        </p:nvSpPr>
        <p:spPr>
          <a:xfrm>
            <a:off x="769232" y="949864"/>
            <a:ext cx="11034840" cy="5293917"/>
          </a:xfrm>
        </p:spPr>
        <p:txBody>
          <a:bodyPr/>
          <a:lstStyle/>
          <a:p>
            <a:pPr marL="342900" indent="-342900">
              <a:buFont typeface="Arial" panose="020B0604020202020204" pitchFamily="34" charset="0"/>
              <a:buChar char="•"/>
            </a:pPr>
            <a:r>
              <a:rPr lang="en-US" sz="1600" dirty="0"/>
              <a:t>Build the inverted index with posting lists, global token order (frequency-based), and duplicate grouping.</a:t>
            </a:r>
          </a:p>
          <a:p>
            <a:pPr marL="342900" indent="-342900">
              <a:lnSpc>
                <a:spcPct val="100000"/>
              </a:lnSpc>
              <a:buFont typeface="Arial" panose="020B0604020202020204" pitchFamily="34" charset="0"/>
              <a:buChar char="•"/>
            </a:pPr>
            <a:r>
              <a:rPr lang="en-US" sz="1600" dirty="0"/>
              <a:t>Filter out query tokens not in the index and sort tokens by frequency.</a:t>
            </a:r>
          </a:p>
          <a:p>
            <a:pPr marL="342900" indent="-342900">
              <a:lnSpc>
                <a:spcPct val="100000"/>
              </a:lnSpc>
              <a:buFont typeface="Arial" panose="020B0604020202020204" pitchFamily="34" charset="0"/>
              <a:buChar char="•"/>
            </a:pPr>
            <a:r>
              <a:rPr lang="en-US" sz="1600" dirty="0"/>
              <a:t>Read batches of tokens in frequency order (rarest first).</a:t>
            </a:r>
          </a:p>
          <a:p>
            <a:pPr marL="342900" indent="-342900">
              <a:lnSpc>
                <a:spcPct val="100000"/>
              </a:lnSpc>
              <a:buFont typeface="Arial" panose="020B0604020202020204" pitchFamily="34" charset="0"/>
              <a:buChar char="•"/>
            </a:pPr>
            <a:r>
              <a:rPr lang="en-US" sz="1600" dirty="0"/>
              <a:t>Compute upper-bound overlap using the position filter.</a:t>
            </a:r>
          </a:p>
          <a:p>
            <a:pPr marL="342900" indent="-342900">
              <a:lnSpc>
                <a:spcPct val="100000"/>
              </a:lnSpc>
              <a:buFont typeface="Arial" panose="020B0604020202020204" pitchFamily="34" charset="0"/>
              <a:buChar char="•"/>
            </a:pPr>
            <a:r>
              <a:rPr lang="en-US" sz="1600" dirty="0"/>
              <a:t>Prune candidates if their upper-bound overlap ≤ current threshold τ.</a:t>
            </a:r>
          </a:p>
          <a:p>
            <a:pPr marL="342900" indent="-342900">
              <a:lnSpc>
                <a:spcPct val="100000"/>
              </a:lnSpc>
              <a:buFont typeface="Arial" panose="020B0604020202020204" pitchFamily="34" charset="0"/>
              <a:buChar char="•"/>
            </a:pPr>
            <a:r>
              <a:rPr lang="en-US" sz="1600" dirty="0"/>
              <a:t>Choose between reading the next batch or verifying candidates based on a cost-benefit analysis.</a:t>
            </a:r>
          </a:p>
          <a:p>
            <a:pPr marL="342900" indent="-342900">
              <a:lnSpc>
                <a:spcPct val="100000"/>
              </a:lnSpc>
              <a:buFont typeface="Arial" panose="020B0604020202020204" pitchFamily="34" charset="0"/>
              <a:buChar char="•"/>
            </a:pPr>
            <a:r>
              <a:rPr lang="en-US" sz="1600" dirty="0"/>
              <a:t>For unpruned candidates, compute exact overlap and update the min-heap (top-k results).</a:t>
            </a:r>
          </a:p>
          <a:p>
            <a:pPr marL="342900" indent="-342900">
              <a:lnSpc>
                <a:spcPct val="100000"/>
              </a:lnSpc>
              <a:buFont typeface="Arial" panose="020B0604020202020204" pitchFamily="34" charset="0"/>
              <a:buChar char="•"/>
            </a:pPr>
            <a:r>
              <a:rPr lang="en-US" sz="1600" dirty="0"/>
              <a:t>Update τ to the k-</a:t>
            </a:r>
            <a:r>
              <a:rPr lang="en-US" sz="1600" dirty="0" err="1"/>
              <a:t>th</a:t>
            </a:r>
            <a:r>
              <a:rPr lang="en-US" sz="1600" dirty="0"/>
              <a:t> overlap in the heap.</a:t>
            </a:r>
          </a:p>
          <a:p>
            <a:pPr marL="342900" indent="-342900">
              <a:lnSpc>
                <a:spcPct val="100000"/>
              </a:lnSpc>
              <a:buFont typeface="Arial" panose="020B0604020202020204" pitchFamily="34" charset="0"/>
              <a:buChar char="•"/>
            </a:pPr>
            <a:r>
              <a:rPr lang="en-US" sz="1600" dirty="0"/>
              <a:t>Stop when processed tokens ≥ ∣Q∣−τ+1, ensuring no better candidates exist.</a:t>
            </a:r>
          </a:p>
          <a:p>
            <a:pPr>
              <a:lnSpc>
                <a:spcPct val="100000"/>
              </a:lnSpc>
            </a:pPr>
            <a:endParaRPr lang="en-US"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158809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1CFA9-7146-E836-7B45-4BE3E7A0CA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826185-A478-30E2-FAC3-687DDF6BC77F}"/>
              </a:ext>
            </a:extLst>
          </p:cNvPr>
          <p:cNvSpPr>
            <a:spLocks noGrp="1"/>
          </p:cNvSpPr>
          <p:nvPr>
            <p:ph type="title"/>
          </p:nvPr>
        </p:nvSpPr>
        <p:spPr>
          <a:xfrm flipH="1">
            <a:off x="203200" y="240145"/>
            <a:ext cx="2475345" cy="831272"/>
          </a:xfrm>
        </p:spPr>
        <p:txBody>
          <a:bodyPr anchor="t">
            <a:noAutofit/>
          </a:bodyPr>
          <a:lstStyle/>
          <a:p>
            <a:r>
              <a:rPr lang="en-US" b="1" dirty="0">
                <a:latin typeface="Times New Roman" panose="02020603050405020304" pitchFamily="18" charset="0"/>
                <a:cs typeface="Times New Roman" panose="02020603050405020304" pitchFamily="18" charset="0"/>
              </a:rPr>
              <a:t>Datasets</a:t>
            </a:r>
          </a:p>
        </p:txBody>
      </p:sp>
      <p:sp>
        <p:nvSpPr>
          <p:cNvPr id="4" name="Content Placeholder 3">
            <a:extLst>
              <a:ext uri="{FF2B5EF4-FFF2-40B4-BE49-F238E27FC236}">
                <a16:creationId xmlns:a16="http://schemas.microsoft.com/office/drawing/2014/main" id="{2B5BC37F-41E8-BAF7-DE13-E245BC8DA7BB}"/>
              </a:ext>
            </a:extLst>
          </p:cNvPr>
          <p:cNvSpPr>
            <a:spLocks noGrp="1"/>
          </p:cNvSpPr>
          <p:nvPr>
            <p:ph idx="1"/>
          </p:nvPr>
        </p:nvSpPr>
        <p:spPr>
          <a:xfrm>
            <a:off x="769232" y="949864"/>
            <a:ext cx="11034840" cy="5293917"/>
          </a:xfrm>
        </p:spPr>
        <p:txBody>
          <a:bodyPr/>
          <a:lstStyle/>
          <a:p>
            <a:pPr marL="342900" indent="-342900">
              <a:lnSpc>
                <a:spcPct val="100000"/>
              </a:lnSpc>
              <a:buFont typeface="Arial" panose="020B0604020202020204" pitchFamily="34" charset="0"/>
              <a:buChar char="•"/>
            </a:pPr>
            <a:r>
              <a:rPr lang="en-US" sz="1600" b="1" dirty="0" err="1"/>
              <a:t>OpenData</a:t>
            </a:r>
            <a:r>
              <a:rPr lang="en-US" sz="1600" dirty="0"/>
              <a:t>: Tests scalability for large, skewed datasets (common in government/healthcare).</a:t>
            </a:r>
          </a:p>
          <a:p>
            <a:pPr>
              <a:lnSpc>
                <a:spcPct val="100000"/>
              </a:lnSpc>
            </a:pPr>
            <a:r>
              <a:rPr lang="en-US" sz="1600" dirty="0"/>
              <a:t>         745,414 sets (columns) with 22M max values per column.</a:t>
            </a:r>
          </a:p>
          <a:p>
            <a:pPr>
              <a:lnSpc>
                <a:spcPct val="100000"/>
              </a:lnSpc>
            </a:pPr>
            <a:r>
              <a:rPr lang="en-US" sz="1600" dirty="0"/>
              <a:t>         562M unique tokens (massive dictionary size).</a:t>
            </a:r>
          </a:p>
          <a:p>
            <a:pPr marL="285750" indent="-285750">
              <a:lnSpc>
                <a:spcPct val="100000"/>
              </a:lnSpc>
              <a:buFont typeface="Arial" panose="020B0604020202020204" pitchFamily="34" charset="0"/>
              <a:buChar char="•"/>
            </a:pPr>
            <a:r>
              <a:rPr lang="en-US" sz="1600" b="1" dirty="0" err="1"/>
              <a:t>WebTables</a:t>
            </a:r>
            <a:r>
              <a:rPr lang="en-US" sz="1600" dirty="0"/>
              <a:t>: Validates efficiency for high-volume, small-column workloads (web data).</a:t>
            </a:r>
          </a:p>
          <a:p>
            <a:pPr>
              <a:lnSpc>
                <a:spcPct val="100000"/>
              </a:lnSpc>
            </a:pPr>
            <a:r>
              <a:rPr lang="en-US" sz="1600" dirty="0"/>
              <a:t>        163M sets (columns) – 219x more than </a:t>
            </a:r>
            <a:r>
              <a:rPr lang="en-US" sz="1600" dirty="0" err="1"/>
              <a:t>OpenData</a:t>
            </a:r>
            <a:r>
              <a:rPr lang="en-US" sz="1600" dirty="0"/>
              <a:t>.</a:t>
            </a:r>
          </a:p>
          <a:p>
            <a:pPr>
              <a:lnSpc>
                <a:spcPct val="100000"/>
              </a:lnSpc>
            </a:pPr>
            <a:r>
              <a:rPr lang="en-US" sz="1600" dirty="0"/>
              <a:t>        184M unique tokens (high token diversity).</a:t>
            </a:r>
          </a:p>
          <a:p>
            <a:pPr marL="285750" indent="-285750">
              <a:lnSpc>
                <a:spcPct val="100000"/>
              </a:lnSpc>
              <a:buFont typeface="Arial" panose="020B0604020202020204" pitchFamily="34" charset="0"/>
              <a:buChar char="•"/>
            </a:pPr>
            <a:r>
              <a:rPr lang="en-US" sz="1600" b="1" dirty="0"/>
              <a:t>Enterprise Data</a:t>
            </a:r>
            <a:r>
              <a:rPr lang="en-US" sz="1600" dirty="0"/>
              <a:t>: Simulates real-world corporate scenarios with mixed data sizes.</a:t>
            </a:r>
          </a:p>
          <a:p>
            <a:pPr>
              <a:lnSpc>
                <a:spcPct val="100000"/>
              </a:lnSpc>
            </a:pPr>
            <a:r>
              <a:rPr lang="en-US" sz="1600" dirty="0"/>
              <a:t>        2,032 sets with mixed sizes (small to large).</a:t>
            </a:r>
          </a:p>
          <a:p>
            <a:pPr>
              <a:lnSpc>
                <a:spcPct val="100000"/>
              </a:lnSpc>
            </a:pPr>
            <a:r>
              <a:rPr lang="en-US" sz="1600" dirty="0"/>
              <a:t>        3.9M unique tokens (moderate dictionary size).</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1211703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F7F72-273C-3B6E-4293-1633471BE7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2CE583-D127-A61D-D7A5-ED1258A154CB}"/>
              </a:ext>
            </a:extLst>
          </p:cNvPr>
          <p:cNvSpPr>
            <a:spLocks noGrp="1"/>
          </p:cNvSpPr>
          <p:nvPr>
            <p:ph type="title"/>
          </p:nvPr>
        </p:nvSpPr>
        <p:spPr>
          <a:xfrm>
            <a:off x="5717308" y="2436919"/>
            <a:ext cx="5264727" cy="2726208"/>
          </a:xfrm>
        </p:spPr>
        <p:txBody>
          <a:bodyPr anchor="t">
            <a:normAutofit/>
          </a:bodyPr>
          <a:lstStyle/>
          <a:p>
            <a:pPr marL="285750" indent="-285750" algn="l">
              <a:buFont typeface="Arial" panose="020B0604020202020204" pitchFamily="34" charset="0"/>
              <a:buChar char="•"/>
            </a:pPr>
            <a:r>
              <a:rPr lang="en-US" sz="1600" dirty="0"/>
              <a:t>Python was used for its agility in data manipulation and analysis.</a:t>
            </a:r>
            <a:br>
              <a:rPr lang="en-US" sz="1600" dirty="0"/>
            </a:br>
            <a:br>
              <a:rPr lang="en-US" sz="1600" dirty="0"/>
            </a:br>
            <a:r>
              <a:rPr lang="en-US" sz="1600" dirty="0"/>
              <a:t>Go was chosen for its speed, query engine, concurrency, and suitability in building scalable backend systems.</a:t>
            </a:r>
            <a:br>
              <a:rPr lang="en-US" sz="1600" dirty="0"/>
            </a:br>
            <a:br>
              <a:rPr lang="en-US" sz="1600" dirty="0"/>
            </a:br>
            <a:r>
              <a:rPr lang="en-US" sz="1600" b="1" dirty="0"/>
              <a:t>Both together make JOSIE to balance developer productivity and runtime efficiency for large-scale data lakes.</a:t>
            </a:r>
          </a:p>
        </p:txBody>
      </p:sp>
      <p:pic>
        <p:nvPicPr>
          <p:cNvPr id="5" name="Content Placeholder 4">
            <a:extLst>
              <a:ext uri="{FF2B5EF4-FFF2-40B4-BE49-F238E27FC236}">
                <a16:creationId xmlns:a16="http://schemas.microsoft.com/office/drawing/2014/main" id="{F3724E18-A8C6-A602-BA37-F273DAB9C183}"/>
              </a:ext>
            </a:extLst>
          </p:cNvPr>
          <p:cNvPicPr>
            <a:picLocks noGrp="1" noChangeAspect="1"/>
          </p:cNvPicPr>
          <p:nvPr>
            <p:ph idx="1"/>
          </p:nvPr>
        </p:nvPicPr>
        <p:blipFill>
          <a:blip r:embed="rId2"/>
          <a:stretch>
            <a:fillRect/>
          </a:stretch>
        </p:blipFill>
        <p:spPr>
          <a:xfrm>
            <a:off x="778469" y="1628432"/>
            <a:ext cx="4661749" cy="4202544"/>
          </a:xfrm>
          <a:noFill/>
        </p:spPr>
      </p:pic>
    </p:spTree>
    <p:extLst>
      <p:ext uri="{BB962C8B-B14F-4D97-AF65-F5344CB8AC3E}">
        <p14:creationId xmlns:p14="http://schemas.microsoft.com/office/powerpoint/2010/main" val="814534676"/>
      </p:ext>
    </p:extLst>
  </p:cSld>
  <p:clrMapOvr>
    <a:masterClrMapping/>
  </p:clrMapOvr>
</p:sld>
</file>

<file path=ppt/theme/theme1.xml><?xml version="1.0" encoding="utf-8"?>
<a:theme xmlns:a="http://schemas.openxmlformats.org/drawingml/2006/main" name="Custom">
  <a:themeElements>
    <a:clrScheme name="TM10081922">
      <a:dk1>
        <a:srgbClr val="000000"/>
      </a:dk1>
      <a:lt1>
        <a:srgbClr val="FFFFFF"/>
      </a:lt1>
      <a:dk2>
        <a:srgbClr val="435369"/>
      </a:dk2>
      <a:lt2>
        <a:srgbClr val="E7E5E5"/>
      </a:lt2>
      <a:accent1>
        <a:srgbClr val="F2E5D8"/>
      </a:accent1>
      <a:accent2>
        <a:srgbClr val="8C3A27"/>
      </a:accent2>
      <a:accent3>
        <a:srgbClr val="F0C8BC"/>
      </a:accent3>
      <a:accent4>
        <a:srgbClr val="D9A390"/>
      </a:accent4>
      <a:accent5>
        <a:srgbClr val="FFF6F4"/>
      </a:accent5>
      <a:accent6>
        <a:srgbClr val="183F1E"/>
      </a:accent6>
      <a:hlink>
        <a:srgbClr val="467886"/>
      </a:hlink>
      <a:folHlink>
        <a:srgbClr val="96607D"/>
      </a:folHlink>
    </a:clrScheme>
    <a:fontScheme name="Custom 100">
      <a:majorFont>
        <a:latin typeface="Tisa Offc Serif Pro"/>
        <a:ea typeface=""/>
        <a:cs typeface=""/>
      </a:majorFont>
      <a:minorFont>
        <a:latin typeface="Quir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M10081922_Win32_SL_V4" id="{CCBED28E-3218-45D8-920F-A2D91CCE8680}" vid="{A1C6549C-A185-4AC8-97B3-DFFFA73555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B2D96AF-4C9E-4DD0-A165-CD22BB87D090}">
  <ds:schemaRefs>
    <ds:schemaRef ds:uri="http://schemas.microsoft.com/sharepoint/v3/contenttype/forms"/>
  </ds:schemaRefs>
</ds:datastoreItem>
</file>

<file path=customXml/itemProps2.xml><?xml version="1.0" encoding="utf-8"?>
<ds:datastoreItem xmlns:ds="http://schemas.openxmlformats.org/officeDocument/2006/customXml" ds:itemID="{AA349358-775F-4CF9-9AE6-33A7901637EF}">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FAF1DBB7-4BA2-49E3-BEC8-A38406CA50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{DB136B9B-0BBD-470C-B9DF-C51B1794ED13}tf10081922_win32</Template>
  <TotalTime>808</TotalTime>
  <Words>890</Words>
  <Application>Microsoft Office PowerPoint</Application>
  <PresentationFormat>Widescreen</PresentationFormat>
  <Paragraphs>63</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Aptos</vt:lpstr>
      <vt:lpstr>Arial</vt:lpstr>
      <vt:lpstr>Calibri</vt:lpstr>
      <vt:lpstr>Quire Sans Pro Light</vt:lpstr>
      <vt:lpstr>Times New Roman</vt:lpstr>
      <vt:lpstr>Tisa Offc Serif Pro</vt:lpstr>
      <vt:lpstr>Custom</vt:lpstr>
      <vt:lpstr>JOSIE: Overlap Set Similarity Search for Finding Joinable Tables in Data Lakes   Team Members  Lalith Sai Vejendla Sai Jayanth Immadisetty Madhura Mannava</vt:lpstr>
      <vt:lpstr>INTRODUCTION</vt:lpstr>
      <vt:lpstr>PROBLEM STATEMENT</vt:lpstr>
      <vt:lpstr>Existing Models V/S JOSIE</vt:lpstr>
      <vt:lpstr>These above images describe how existing models perform when compared to JOSIE.</vt:lpstr>
      <vt:lpstr>Working of JOSIE</vt:lpstr>
      <vt:lpstr>PowerPoint Presentation</vt:lpstr>
      <vt:lpstr>Datasets</vt:lpstr>
      <vt:lpstr>Python was used for its agility in data manipulation and analysis.  Go was chosen for its speed, query engine, concurrency, and suitability in building scalable backend systems.  Both together make JOSIE to balance developer productivity and runtime efficiency for large-scale data lakes.</vt:lpstr>
      <vt:lpstr>Steps to DO</vt:lpstr>
      <vt:lpstr>  Thank You...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sai jayanth immadisetty</dc:creator>
  <cp:lastModifiedBy>sai jayanth immadisetty</cp:lastModifiedBy>
  <cp:revision>4</cp:revision>
  <dcterms:created xsi:type="dcterms:W3CDTF">2025-03-26T03:20:58Z</dcterms:created>
  <dcterms:modified xsi:type="dcterms:W3CDTF">2025-03-26T17:47:46Z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