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68" r:id="rId6"/>
    <p:sldId id="259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70" r:id="rId15"/>
    <p:sldId id="266" r:id="rId16"/>
  </p:sldIdLst>
  <p:sldSz cx="18288000" cy="10287000"/>
  <p:notesSz cx="6858000" cy="9144000"/>
  <p:embeddedFontLst>
    <p:embeddedFont>
      <p:font typeface="Playfair Display"/>
      <p:regular r:id="rId20"/>
    </p:embeddedFont>
    <p:embeddedFont>
      <p:font typeface="Public Sans"/>
      <p:regular r:id="rId21"/>
    </p:embeddedFont>
    <p:embeddedFont>
      <p:font typeface="Public Sans Bold"/>
      <p:bold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23943" y="4510002"/>
            <a:ext cx="16240119" cy="48034"/>
            <a:chOff x="0" y="0"/>
            <a:chExt cx="21653492" cy="64045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939834" y="1028700"/>
            <a:ext cx="16408332" cy="3670223"/>
            <a:chOff x="0" y="0"/>
            <a:chExt cx="21877776" cy="48936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77776" cy="4893630"/>
            </a:xfrm>
            <a:custGeom>
              <a:avLst/>
              <a:gdLst/>
              <a:ahLst/>
              <a:cxnLst/>
              <a:rect l="l" t="t" r="r" b="b"/>
              <a:pathLst>
                <a:path w="21877776" h="4893630">
                  <a:moveTo>
                    <a:pt x="0" y="0"/>
                  </a:moveTo>
                  <a:lnTo>
                    <a:pt x="21877776" y="0"/>
                  </a:lnTo>
                  <a:lnTo>
                    <a:pt x="21877776" y="4893630"/>
                  </a:lnTo>
                  <a:lnTo>
                    <a:pt x="0" y="4893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14325"/>
              <a:ext cx="21877776" cy="45793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0465"/>
                </a:lnSpc>
              </a:pPr>
              <a:r>
                <a:rPr lang="en-US" sz="11500" b="1">
                  <a:solidFill>
                    <a:schemeClr val="tx2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Durable Top-k Queries on Temporal Data </a:t>
              </a:r>
              <a:endParaRPr lang="en-US" sz="11500" b="1" spc="56">
                <a:solidFill>
                  <a:schemeClr val="tx2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1016407" y="6123941"/>
            <a:ext cx="16360775" cy="3220085"/>
            <a:chOff x="0" y="-1527386"/>
            <a:chExt cx="21814367" cy="42934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483247" cy="2766060"/>
            </a:xfrm>
            <a:custGeom>
              <a:avLst/>
              <a:gdLst/>
              <a:ahLst/>
              <a:cxnLst/>
              <a:rect l="l" t="t" r="r" b="b"/>
              <a:pathLst>
                <a:path w="10483247" h="2766060">
                  <a:moveTo>
                    <a:pt x="0" y="0"/>
                  </a:moveTo>
                  <a:lnTo>
                    <a:pt x="10483247" y="0"/>
                  </a:lnTo>
                  <a:lnTo>
                    <a:pt x="10483247" y="2766060"/>
                  </a:lnTo>
                  <a:lnTo>
                    <a:pt x="0" y="27660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527386"/>
              <a:ext cx="21814367" cy="42934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200"/>
                </a:lnSpc>
              </a:pPr>
              <a:br>
                <a:rPr lang="en-US" altLang="en-US" sz="4400" b="1"/>
              </a:br>
              <a:r>
                <a:rPr lang="en-US" altLang="en-US" sz="4400" b="1">
                  <a:solidFill>
                    <a:schemeClr val="tx2"/>
                  </a:solidFill>
                </a:rPr>
                <a:t>Presenters</a:t>
              </a:r>
              <a:r>
                <a:rPr lang="en-US" altLang="en-US" sz="4400" b="1"/>
                <a:t>:</a:t>
              </a:r>
              <a:br>
                <a:rPr lang="en-US" altLang="en-US" sz="4400" b="1"/>
              </a:br>
              <a:r>
                <a:rPr lang="en-US" altLang="en-US" sz="4400" b="1"/>
                <a:t>Sahiti Adepu (SA23BB)</a:t>
              </a:r>
              <a:endParaRPr lang="en-US" altLang="en-US" sz="4400" b="1"/>
            </a:p>
            <a:p>
              <a:pPr algn="ctr">
                <a:lnSpc>
                  <a:spcPts val="4200"/>
                </a:lnSpc>
              </a:pPr>
              <a:r>
                <a:rPr lang="en-US" altLang="en-US" sz="4400" b="1"/>
                <a:t>Rakesh Duggempudi (RD23I)</a:t>
              </a:r>
              <a:endParaRPr lang="en-US" altLang="en-US" sz="4400" b="1"/>
            </a:p>
            <a:p>
              <a:pPr algn="ctr">
                <a:lnSpc>
                  <a:spcPts val="4200"/>
                </a:lnSpc>
              </a:pPr>
              <a:r>
                <a:rPr lang="en-US" altLang="en-US" sz="4400" b="1"/>
                <a:t>Sharan Kumar Reddy Kodudula (SK24U)</a:t>
              </a:r>
              <a:endParaRPr lang="en-US" altLang="en-US" sz="4400" b="1"/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022985" y="4923155"/>
            <a:ext cx="16240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chemeClr val="tx2"/>
                </a:solidFill>
              </a:rPr>
              <a:t>Authors</a:t>
            </a:r>
            <a:r>
              <a:rPr lang="en-US" sz="4400" b="1"/>
              <a:t>: </a:t>
            </a:r>
            <a:r>
              <a:rPr lang="en-US" altLang="en-US" sz="4400" b="1"/>
              <a:t>Junyang Gao, Pankaj K. Agarwal, Jun Yang</a:t>
            </a:r>
            <a:endParaRPr lang="en-US" altLang="en-US" sz="4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66572" y="1965645"/>
            <a:ext cx="16242893" cy="8077200"/>
            <a:chOff x="0" y="-56727"/>
            <a:chExt cx="21657191" cy="10769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7898547"/>
            </a:xfrm>
            <a:custGeom>
              <a:avLst/>
              <a:gdLst/>
              <a:ahLst/>
              <a:cxnLst/>
              <a:rect l="l" t="t" r="r" b="b"/>
              <a:pathLst>
                <a:path w="21657191" h="7898547">
                  <a:moveTo>
                    <a:pt x="0" y="0"/>
                  </a:moveTo>
                  <a:lnTo>
                    <a:pt x="21657191" y="0"/>
                  </a:lnTo>
                  <a:lnTo>
                    <a:pt x="21657191" y="7898547"/>
                  </a:lnTo>
                  <a:lnTo>
                    <a:pt x="0" y="78985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6727"/>
              <a:ext cx="21656887" cy="10769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922020" lvl="2" indent="0" algn="l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en-US" sz="3200" b="1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Datasets Used</a:t>
              </a: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 </a:t>
              </a: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950720" lvl="3" indent="-571500" algn="l">
                <a:lnSpc>
                  <a:spcPct val="100000"/>
                </a:lnSpc>
                <a:buFont typeface="Wingdings" panose="05000000000000000000" charset="0"/>
                <a:buChar char="§"/>
              </a:pP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Real: Stock Ranking Dataset - Captures daily top-k stock rankings.</a:t>
              </a: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950720" lvl="3" indent="-571500" algn="l">
                <a:lnSpc>
                  <a:spcPct val="100000"/>
                </a:lnSpc>
                <a:buFont typeface="Wingdings" panose="05000000000000000000" charset="0"/>
                <a:buChar char="§"/>
              </a:pP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Synthetic: AR(1)-based simulated data - Emulates real-world ranking volatility (autoregressive).</a:t>
              </a:r>
              <a:b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</a:b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922020" lvl="2" indent="0" algn="l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en-US" sz="3200" b="1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Algorithms Implemented</a:t>
              </a: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</a:t>
              </a: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893570" lvl="3" indent="-514350" algn="l">
                <a:lnSpc>
                  <a:spcPct val="100000"/>
                </a:lnSpc>
                <a:buFont typeface="Wingdings" panose="05000000000000000000" charset="0"/>
                <a:buChar char="§"/>
              </a:pP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Fixed-k: PrefixSum, Interval Index, Geometric (R-Tree)</a:t>
              </a: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893570" lvl="3" indent="-514350" algn="l">
                <a:lnSpc>
                  <a:spcPct val="100000"/>
                </a:lnSpc>
                <a:buFont typeface="Wingdings" panose="05000000000000000000" charset="0"/>
                <a:buChar char="§"/>
              </a:pP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Variable-k: Sampling, DOS, COL, CEL</a:t>
              </a:r>
              <a:b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</a:b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922020" lvl="2" indent="0" algn="l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US" altLang="en-US" sz="3200" b="1" spc="30">
                  <a:solidFill>
                    <a:schemeClr val="tx2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SAMPLE OUTPUT</a:t>
              </a: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</a:t>
              </a:r>
              <a: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Parameters: Top-k (k = 3), Durability (τ = 0.6)</a:t>
              </a:r>
              <a:br>
                <a:rPr lang="en-US" altLang="en-US" sz="3200" spc="30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</a:b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836420" lvl="3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endParaRPr lang="en-US" altLang="en-US" sz="3200" spc="30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6944995"/>
            <a:ext cx="14922500" cy="30511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90600" y="895350"/>
            <a:ext cx="91440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Experimental Results</a:t>
            </a:r>
            <a:endParaRPr lang="en-US" sz="3600" b="1">
              <a:solidFill>
                <a:schemeClr val="tx2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3" name="Freeform 3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07110" y="942975"/>
            <a:ext cx="16230600" cy="650875"/>
          </a:xfrm>
          <a:custGeom>
            <a:avLst/>
            <a:gdLst/>
            <a:ahLst/>
            <a:cxnLst/>
            <a:rect l="l" t="t" r="r" b="b"/>
            <a:pathLst>
              <a:path w="21640800" h="868132">
                <a:moveTo>
                  <a:pt x="0" y="0"/>
                </a:moveTo>
                <a:lnTo>
                  <a:pt x="21640800" y="0"/>
                </a:lnTo>
                <a:lnTo>
                  <a:pt x="21640800" y="868132"/>
                </a:lnTo>
                <a:lnTo>
                  <a:pt x="0" y="8681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pic>
        <p:nvPicPr>
          <p:cNvPr id="10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1007110" y="2019300"/>
            <a:ext cx="7820660" cy="45720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185910" y="2019300"/>
            <a:ext cx="8111490" cy="457200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948055" y="7353300"/>
            <a:ext cx="16289655" cy="2553335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3200" b="1" i="0">
                <a:solidFill>
                  <a:schemeClr val="tx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Key Insights:</a:t>
            </a:r>
            <a:r>
              <a:rPr sz="3200" b="0" i="0">
                <a:solidFill>
                  <a:srgbClr val="595959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</a:t>
            </a:r>
            <a:r>
              <a:rPr sz="3200" b="1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CEL</a:t>
            </a:r>
            <a:r>
              <a:rPr sz="3200" b="0" i="0">
                <a:solidFill>
                  <a:srgbClr val="0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 is the most efficient, consistently fastest (1.1–1.6s)</a:t>
            </a:r>
            <a:br>
              <a:rPr sz="3200" b="0" i="0">
                <a:solidFill>
                  <a:srgbClr val="0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</a:br>
            <a:endParaRPr sz="3200" b="0" i="0">
              <a:solidFill>
                <a:srgbClr val="000000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0" i="0">
                <a:solidFill>
                  <a:srgbClr val="000000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Note: This analysis is based on experimental evaluation using a dataset generated with the AR(1) model – an autoregressive time-series generator.</a:t>
            </a:r>
            <a:endParaRPr lang="en-US" altLang="en-US" sz="3200" b="0" i="0">
              <a:solidFill>
                <a:srgbClr val="000000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0" i="0">
              <a:solidFill>
                <a:srgbClr val="000000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990600" y="800100"/>
            <a:ext cx="91440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Performance Evaluation</a:t>
            </a:r>
            <a:endParaRPr lang="en-US" sz="3600" b="1">
              <a:solidFill>
                <a:schemeClr val="tx2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8369" y="1918332"/>
            <a:ext cx="16399103" cy="8081005"/>
            <a:chOff x="-208280" y="0"/>
            <a:chExt cx="21865471" cy="107746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10774673"/>
            </a:xfrm>
            <a:custGeom>
              <a:avLst/>
              <a:gdLst/>
              <a:ahLst/>
              <a:cxnLst/>
              <a:rect l="l" t="t" r="r" b="b"/>
              <a:pathLst>
                <a:path w="21657191" h="10774673">
                  <a:moveTo>
                    <a:pt x="0" y="0"/>
                  </a:moveTo>
                  <a:lnTo>
                    <a:pt x="21657191" y="0"/>
                  </a:lnTo>
                  <a:lnTo>
                    <a:pt x="21657191" y="10774673"/>
                  </a:lnTo>
                  <a:lnTo>
                    <a:pt x="0" y="107746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208280" y="7653020"/>
              <a:ext cx="21656887" cy="29921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sz="3200" b="1">
                  <a:solidFill>
                    <a:schemeClr val="tx1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+mn-ea"/>
                </a:rPr>
                <a:t>Key Insights:</a:t>
              </a:r>
              <a:r>
                <a:rPr sz="3200">
                  <a:solidFill>
                    <a:srgbClr val="595959"/>
                  </a:solidFill>
                  <a:latin typeface="Times New Roman" panose="02020603050405020304" charset="0"/>
                  <a:ea typeface="Arial" panose="020B0604020202020204"/>
                  <a:cs typeface="Times New Roman" panose="02020603050405020304" charset="0"/>
                  <a:sym typeface="+mn-ea"/>
                </a:rPr>
                <a:t> </a:t>
              </a:r>
              <a:r>
                <a:rPr lang="en-US" altLang="en-US" sz="3200" b="1" i="1" spc="24">
                  <a:solidFill>
                    <a:schemeClr val="tx1">
                      <a:lumMod val="50000"/>
                      <a:lumOff val="50000"/>
                    </a:schemeClr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CEL</a:t>
              </a:r>
              <a:r>
                <a:rPr lang="en-US" altLang="en-US" sz="3200" spc="24">
                  <a:solidFill>
                    <a:schemeClr val="tx1">
                      <a:lumMod val="50000"/>
                      <a:lumOff val="50000"/>
                    </a:schemeClr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r>
                <a:rPr lang="en-US" altLang="en-US" sz="3200" spc="24">
                  <a:solidFill>
                    <a:srgbClr val="2B2C30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uses the least memory (~3.6 GB) and maintains the highest F1 score (~94%) across all interval counts.</a:t>
              </a:r>
              <a:endParaRPr lang="en-US" altLang="en-US" sz="3200" spc="2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10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838200" y="2476500"/>
            <a:ext cx="8174355" cy="45720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604375" y="2476500"/>
            <a:ext cx="7693025" cy="4572000"/>
          </a:xfrm>
          <a:prstGeom prst="rect">
            <a:avLst/>
          </a:prstGeom>
        </p:spPr>
      </p:pic>
      <p:grpSp>
        <p:nvGrpSpPr>
          <p:cNvPr id="13" name="Group 2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14" name="Freeform 3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sp>
        <p:nvSpPr>
          <p:cNvPr id="16" name="Text Box 15"/>
          <p:cNvSpPr txBox="1"/>
          <p:nvPr/>
        </p:nvSpPr>
        <p:spPr>
          <a:xfrm>
            <a:off x="990600" y="800100"/>
            <a:ext cx="914400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Performance Evaluation</a:t>
            </a:r>
            <a:endParaRPr lang="en-US" sz="3600" b="1">
              <a:solidFill>
                <a:schemeClr val="tx2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946785" y="2096951"/>
            <a:ext cx="16324808" cy="7308215"/>
            <a:chOff x="-109220" y="-145627"/>
            <a:chExt cx="21766411" cy="9744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8901847"/>
            </a:xfrm>
            <a:custGeom>
              <a:avLst/>
              <a:gdLst/>
              <a:ahLst/>
              <a:cxnLst/>
              <a:rect l="l" t="t" r="r" b="b"/>
              <a:pathLst>
                <a:path w="21657191" h="8901847">
                  <a:moveTo>
                    <a:pt x="0" y="0"/>
                  </a:moveTo>
                  <a:lnTo>
                    <a:pt x="21657191" y="0"/>
                  </a:lnTo>
                  <a:lnTo>
                    <a:pt x="21657191" y="8901847"/>
                  </a:lnTo>
                  <a:lnTo>
                    <a:pt x="0" y="8901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109220" y="-145627"/>
              <a:ext cx="21766107" cy="97442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1506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Cell wise Indexing(CEL) consistently outperforms other methods (PrefixSum, Interval Index, R-Tree, Sampling, DOS, COL) in both speed and accuracy.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Demonstrates strong scalability on both real and synthetic datasets, maintaining low query time as interval length and data size increase.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CEL achieves remarkable memory efficiency, using as little as 3.6 GB while retaining exact-level accuracy.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CEL is ideal for real-time applications and large-scale systems due to its fast performance, compact index structure, and ease of integration.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en-US" sz="3200" b="1" i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Real-world Applications</a:t>
              </a:r>
              <a:r>
                <a:rPr lang="en-US" altLang="en-US" sz="3200" i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Identify consistently top-performing stocks, treatments, sensors, and viral content</a:t>
              </a:r>
              <a:r>
                <a:rPr lang="" altLang="en-US" sz="3200" i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 </a:t>
              </a:r>
              <a:r>
                <a:rPr lang="en-US" altLang="en-US" sz="3200" i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over</a:t>
              </a:r>
              <a:r>
                <a:rPr lang="" altLang="en-US" sz="3200" i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 </a:t>
              </a:r>
              <a:r>
                <a:rPr lang="en-US" altLang="en-US" sz="3200" i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time.</a:t>
              </a:r>
              <a:endParaRPr lang="en-US" altLang="en-US" sz="3200" i="1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693420" lvl="2" indent="0" algn="l">
                <a:lnSpc>
                  <a:spcPct val="100000"/>
                </a:lnSpc>
                <a:buFont typeface="Arial" panose="020B0604020202020204" pitchFamily="34" charset="0"/>
                <a:buNone/>
              </a:pPr>
              <a:br>
                <a:rPr lang="en-US" altLang="en-US" sz="3200" b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</a:br>
              <a:r>
                <a:rPr lang="en-US" altLang="en-US" sz="3200" b="1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Future Work</a:t>
              </a: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607820" lvl="3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Extend CEL for real-time streaming support with dynamic indexing.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607820" lvl="3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Explore hybrid models that combine exact and approximate querying for adaptive accuracy.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990361" y="942975"/>
            <a:ext cx="16247110" cy="1460046"/>
            <a:chOff x="-22013" y="0"/>
            <a:chExt cx="21662813" cy="19467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1747761"/>
            </a:xfrm>
            <a:custGeom>
              <a:avLst/>
              <a:gdLst/>
              <a:ahLst/>
              <a:cxnLst/>
              <a:rect l="l" t="t" r="r" b="b"/>
              <a:pathLst>
                <a:path w="21640800" h="1747761">
                  <a:moveTo>
                    <a:pt x="0" y="0"/>
                  </a:moveTo>
                  <a:lnTo>
                    <a:pt x="21640800" y="0"/>
                  </a:lnTo>
                  <a:lnTo>
                    <a:pt x="21640800" y="1747761"/>
                  </a:lnTo>
                  <a:lnTo>
                    <a:pt x="0" y="174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22013" y="113241"/>
              <a:ext cx="21640800" cy="18334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200"/>
                </a:lnSpc>
              </a:pPr>
              <a:r>
                <a:rPr lang="en-US" altLang="en-US" sz="3600" b="1">
                  <a:solidFill>
                    <a:schemeClr val="tx2"/>
                  </a:solidFill>
                  <a:latin typeface="Times New Roman" panose="02020603050405020304" charset="0"/>
                  <a:cs typeface="Times New Roman" panose="02020603050405020304" charset="0"/>
                </a:rPr>
                <a:t>CONCLUSION</a:t>
              </a:r>
              <a:endParaRPr lang="en-US" altLang="en-US" sz="3600" b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50974" y="2332416"/>
            <a:ext cx="16408332" cy="2084083"/>
            <a:chOff x="0" y="0"/>
            <a:chExt cx="21877776" cy="27787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77776" cy="2778777"/>
            </a:xfrm>
            <a:custGeom>
              <a:avLst/>
              <a:gdLst/>
              <a:ahLst/>
              <a:cxnLst/>
              <a:rect l="l" t="t" r="r" b="b"/>
              <a:pathLst>
                <a:path w="21877776" h="2778777">
                  <a:moveTo>
                    <a:pt x="0" y="0"/>
                  </a:moveTo>
                  <a:lnTo>
                    <a:pt x="21877776" y="0"/>
                  </a:lnTo>
                  <a:lnTo>
                    <a:pt x="21877776" y="2778777"/>
                  </a:lnTo>
                  <a:lnTo>
                    <a:pt x="0" y="2778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66725"/>
              <a:ext cx="21877776" cy="23120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5250"/>
                </a:lnSpc>
              </a:pPr>
              <a:endParaRPr lang="en-US" sz="16760" spc="82">
                <a:solidFill>
                  <a:schemeClr val="tx2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16510" y="3695700"/>
            <a:ext cx="18271490" cy="2046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5250"/>
              </a:lnSpc>
            </a:pPr>
            <a:r>
              <a:rPr lang="en-US" sz="16760" spc="82">
                <a:solidFill>
                  <a:schemeClr val="tx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you!</a:t>
            </a:r>
            <a:endParaRPr lang="en-US" sz="16760" spc="82">
              <a:solidFill>
                <a:schemeClr val="tx2"/>
              </a:solidFill>
              <a:latin typeface="Playfair Display"/>
              <a:ea typeface="Playfair Display"/>
              <a:cs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06871" y="942975"/>
            <a:ext cx="16230600" cy="651099"/>
            <a:chOff x="0" y="0"/>
            <a:chExt cx="21640800" cy="868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868132"/>
            </a:xfrm>
            <a:custGeom>
              <a:avLst/>
              <a:gdLst/>
              <a:ahLst/>
              <a:cxnLst/>
              <a:rect l="l" t="t" r="r" b="b"/>
              <a:pathLst>
                <a:path w="21640800" h="868132">
                  <a:moveTo>
                    <a:pt x="0" y="0"/>
                  </a:moveTo>
                  <a:lnTo>
                    <a:pt x="21640800" y="0"/>
                  </a:lnTo>
                  <a:lnTo>
                    <a:pt x="21640800" y="868132"/>
                  </a:lnTo>
                  <a:lnTo>
                    <a:pt x="0" y="868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1640800" cy="9538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200"/>
                </a:lnSpc>
              </a:pPr>
              <a:r>
                <a:rPr lang="en-US" sz="3600" b="1">
                  <a:solidFill>
                    <a:schemeClr val="tx2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WHY DURABLE TOP-K QUERIES?</a:t>
              </a:r>
              <a:endPara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algn="l">
                <a:lnSpc>
                  <a:spcPts val="5200"/>
                </a:lnSpc>
              </a:pPr>
              <a:endParaRPr lang="en-US" sz="3600" b="1" spc="843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028689" y="1946395"/>
            <a:ext cx="16230612" cy="6547485"/>
            <a:chOff x="0" y="-209127"/>
            <a:chExt cx="21640816" cy="87299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16" cy="7712796"/>
            </a:xfrm>
            <a:custGeom>
              <a:avLst/>
              <a:gdLst/>
              <a:ahLst/>
              <a:cxnLst/>
              <a:rect l="l" t="t" r="r" b="b"/>
              <a:pathLst>
                <a:path w="21640816" h="7712796">
                  <a:moveTo>
                    <a:pt x="0" y="0"/>
                  </a:moveTo>
                  <a:lnTo>
                    <a:pt x="21640816" y="0"/>
                  </a:lnTo>
                  <a:lnTo>
                    <a:pt x="21640816" y="7712796"/>
                  </a:lnTo>
                  <a:lnTo>
                    <a:pt x="0" y="77127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09127"/>
              <a:ext cx="21640800" cy="872998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205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Problem:</a:t>
              </a:r>
              <a:endParaRPr lang="en-US" sz="3200" b="1">
                <a:solidFill>
                  <a:srgbClr val="000000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marL="648970" lvl="1" indent="-324485" algn="l">
                <a:lnSpc>
                  <a:spcPts val="4205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Snapshot queries miss historical trends.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648970" lvl="1" indent="-324485" algn="l">
                <a:lnSpc>
                  <a:spcPts val="4205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Temporal data's historical context is often crucial.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648970" lvl="1" indent="-324485" algn="l">
                <a:lnSpc>
                  <a:spcPts val="4205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Need for queries that consider data consistency over time.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205"/>
                </a:lnSpc>
              </a:pP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205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Motivation:</a:t>
              </a:r>
              <a:endParaRPr lang="en-US" sz="3200" b="1">
                <a:solidFill>
                  <a:srgbClr val="000000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marL="605790" lvl="1" indent="-302895" algn="l">
                <a:lnSpc>
                  <a:spcPts val="3925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Real-world Use: Many domains use temporal data.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648970" lvl="1" indent="-324485" algn="l">
                <a:lnSpc>
                  <a:spcPts val="4205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Better Decisions: Analyzing trends improves decisions.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205"/>
                </a:lnSpc>
              </a:pP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205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Challenges:</a:t>
              </a:r>
              <a:endParaRPr lang="en-US" sz="3200" b="1">
                <a:solidFill>
                  <a:srgbClr val="000000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marL="648970" lvl="1" indent="-324485" algn="l">
                <a:lnSpc>
                  <a:spcPts val="4205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Computational Complexity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648970" lvl="1" indent="-324485" algn="l">
                <a:lnSpc>
                  <a:spcPts val="4205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Variable k Handling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205"/>
                </a:lnSpc>
              </a:pP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205"/>
                </a:lnSpc>
              </a:pP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06871" y="942975"/>
            <a:ext cx="16230600" cy="651099"/>
            <a:chOff x="0" y="0"/>
            <a:chExt cx="21640800" cy="868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868132"/>
            </a:xfrm>
            <a:custGeom>
              <a:avLst/>
              <a:gdLst/>
              <a:ahLst/>
              <a:cxnLst/>
              <a:rect l="l" t="t" r="r" b="b"/>
              <a:pathLst>
                <a:path w="21640800" h="868132">
                  <a:moveTo>
                    <a:pt x="0" y="0"/>
                  </a:moveTo>
                  <a:lnTo>
                    <a:pt x="21640800" y="0"/>
                  </a:lnTo>
                  <a:lnTo>
                    <a:pt x="21640800" y="868132"/>
                  </a:lnTo>
                  <a:lnTo>
                    <a:pt x="0" y="868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1640800" cy="9538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00"/>
                </a:lnSpc>
              </a:pPr>
              <a:r>
                <a:rPr lang="en-US" sz="3600" b="1">
                  <a:solidFill>
                    <a:schemeClr val="tx2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Formal Problem Statement</a:t>
              </a:r>
              <a:endParaRPr lang="en-US" sz="3600" b="1" spc="843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028689" y="1912740"/>
            <a:ext cx="16208375" cy="7527290"/>
            <a:chOff x="0" y="-228600"/>
            <a:chExt cx="21611167" cy="100363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502912" cy="3119460"/>
            </a:xfrm>
            <a:custGeom>
              <a:avLst/>
              <a:gdLst/>
              <a:ahLst/>
              <a:cxnLst/>
              <a:rect l="l" t="t" r="r" b="b"/>
              <a:pathLst>
                <a:path w="10502912" h="3119460">
                  <a:moveTo>
                    <a:pt x="0" y="0"/>
                  </a:moveTo>
                  <a:lnTo>
                    <a:pt x="10502912" y="0"/>
                  </a:lnTo>
                  <a:lnTo>
                    <a:pt x="10502912" y="3119460"/>
                  </a:lnTo>
                  <a:lnTo>
                    <a:pt x="0" y="3119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28600"/>
              <a:ext cx="21611167" cy="10036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Durable top-k queries analyze temporal data to identify objects that consistently rank in the top </a:t>
              </a:r>
              <a:r>
                <a:rPr lang="en-US" sz="3200" b="1" i="1">
                  <a:solidFill>
                    <a:srgbClr val="000000"/>
                  </a:solidFill>
                  <a:latin typeface="Times New Roman" panose="02020603050405020304" charset="0"/>
                  <a:ea typeface="Public Sans Bold Italics"/>
                  <a:cs typeface="Times New Roman" panose="02020603050405020304" charset="0"/>
                  <a:sym typeface="Public Sans Bold Italics"/>
                </a:rPr>
                <a:t>k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 over a specified time interval.</a:t>
              </a:r>
              <a:b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</a:b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Key Definitions:</a:t>
              </a: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indent="457200" algn="l">
                <a:lnSpc>
                  <a:spcPts val="4480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Temporal Data:</a:t>
              </a:r>
              <a:endParaRPr lang="en-US" sz="3200" b="1">
                <a:solidFill>
                  <a:srgbClr val="000000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marL="1061720" lvl="2" indent="-302260" algn="l">
                <a:lnSpc>
                  <a:spcPts val="4480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Time domain </a:t>
              </a:r>
              <a:r>
                <a:rPr lang="en-US" sz="3200" b="1" i="1">
                  <a:solidFill>
                    <a:srgbClr val="000000"/>
                  </a:solidFill>
                  <a:latin typeface="Times New Roman" panose="02020603050405020304" charset="0"/>
                  <a:ea typeface="Public Sans Bold Italics"/>
                  <a:cs typeface="Times New Roman" panose="02020603050405020304" charset="0"/>
                  <a:sym typeface="Public Sans Bold Italics"/>
                </a:rPr>
                <a:t>T = {1,2,3...,m}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  represents discrete time points.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1061720" lvl="2" indent="-302260" algn="l">
                <a:lnSpc>
                  <a:spcPts val="4480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Objects</a:t>
              </a:r>
              <a:r>
                <a:rPr lang="en-US" sz="3200" b="1" i="1">
                  <a:solidFill>
                    <a:srgbClr val="000000"/>
                  </a:solidFill>
                  <a:latin typeface="Times New Roman" panose="02020603050405020304" charset="0"/>
                  <a:ea typeface="Public Sans Bold Italics"/>
                  <a:cs typeface="Times New Roman" panose="02020603050405020304" charset="0"/>
                  <a:sym typeface="Public Sans Bold Italics"/>
                </a:rPr>
                <a:t> {1,2,3,...,n}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 have time-varying values </a:t>
              </a:r>
              <a:r>
                <a:rPr lang="en-US" sz="3200" b="1" i="1">
                  <a:solidFill>
                    <a:srgbClr val="000000"/>
                  </a:solidFill>
                  <a:latin typeface="Times New Roman" panose="02020603050405020304" charset="0"/>
                  <a:ea typeface="Public Sans Bold Italics"/>
                  <a:cs typeface="Times New Roman" panose="02020603050405020304" charset="0"/>
                  <a:sym typeface="Public Sans Bold Italics"/>
                </a:rPr>
                <a:t>vi(t).</a:t>
              </a:r>
              <a:endParaRPr lang="en-US" sz="3200" b="1" i="1">
                <a:solidFill>
                  <a:srgbClr val="000000"/>
                </a:solidFill>
                <a:latin typeface="Times New Roman" panose="02020603050405020304" charset="0"/>
                <a:ea typeface="Public Sans Bold Italics"/>
                <a:cs typeface="Times New Roman" panose="02020603050405020304" charset="0"/>
                <a:sym typeface="Public Sans Bold Italics"/>
              </a:endParaRPr>
            </a:p>
            <a:p>
              <a:pPr marL="759460" lvl="2" indent="0" algn="l">
                <a:lnSpc>
                  <a:spcPts val="4480"/>
                </a:lnSpc>
                <a:buFont typeface="Arial" panose="020B0604020202020204"/>
                <a:buNone/>
              </a:pP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indent="457200" algn="l">
                <a:lnSpc>
                  <a:spcPts val="4480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Ranking Function:</a:t>
              </a:r>
              <a:endParaRPr lang="en-US" sz="3200" b="1">
                <a:solidFill>
                  <a:srgbClr val="000000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2B2C3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1061720" lvl="2" indent="-302260" algn="l">
                <a:lnSpc>
                  <a:spcPts val="4480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This calculates the rank of object </a:t>
              </a:r>
              <a:r>
                <a:rPr lang="en-US" sz="3200" b="1" i="1">
                  <a:solidFill>
                    <a:srgbClr val="000000"/>
                  </a:solidFill>
                  <a:latin typeface="Times New Roman" panose="02020603050405020304" charset="0"/>
                  <a:ea typeface="Public Sans Bold Italics"/>
                  <a:cs typeface="Times New Roman" panose="02020603050405020304" charset="0"/>
                  <a:sym typeface="Public Sans Bold Italics"/>
                </a:rPr>
                <a:t>i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 at time </a:t>
              </a:r>
              <a:r>
                <a:rPr lang="en-US" sz="3200" b="1" i="1">
                  <a:solidFill>
                    <a:srgbClr val="000000"/>
                  </a:solidFill>
                  <a:latin typeface="Times New Roman" panose="02020603050405020304" charset="0"/>
                  <a:ea typeface="Public Sans Bold Italics"/>
                  <a:cs typeface="Times New Roman" panose="02020603050405020304" charset="0"/>
                  <a:sym typeface="Public Sans Bold Italics"/>
                </a:rPr>
                <a:t>t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 based on its value relative to other objects.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</p:txBody>
        </p:sp>
      </p:grpSp>
      <p:sp>
        <p:nvSpPr>
          <p:cNvPr id="11" name="Freeform 4"/>
          <p:cNvSpPr/>
          <p:nvPr/>
        </p:nvSpPr>
        <p:spPr>
          <a:xfrm>
            <a:off x="4038388" y="6820038"/>
            <a:ext cx="5974063" cy="1184730"/>
          </a:xfrm>
          <a:custGeom>
            <a:avLst/>
            <a:gdLst/>
            <a:ahLst/>
            <a:cxnLst/>
            <a:rect l="l" t="t" r="r" b="b"/>
            <a:pathLst>
              <a:path w="5974063" h="1184730">
                <a:moveTo>
                  <a:pt x="0" y="0"/>
                </a:moveTo>
                <a:lnTo>
                  <a:pt x="5974063" y="0"/>
                </a:lnTo>
                <a:lnTo>
                  <a:pt x="5974063" y="1184730"/>
                </a:lnTo>
                <a:lnTo>
                  <a:pt x="0" y="118473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06871" y="942975"/>
            <a:ext cx="16230600" cy="651099"/>
            <a:chOff x="0" y="0"/>
            <a:chExt cx="21640800" cy="868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868132"/>
            </a:xfrm>
            <a:custGeom>
              <a:avLst/>
              <a:gdLst/>
              <a:ahLst/>
              <a:cxnLst/>
              <a:rect l="l" t="t" r="r" b="b"/>
              <a:pathLst>
                <a:path w="21640800" h="868132">
                  <a:moveTo>
                    <a:pt x="0" y="0"/>
                  </a:moveTo>
                  <a:lnTo>
                    <a:pt x="21640800" y="0"/>
                  </a:lnTo>
                  <a:lnTo>
                    <a:pt x="21640800" y="868132"/>
                  </a:lnTo>
                  <a:lnTo>
                    <a:pt x="0" y="8681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1640800" cy="9538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000"/>
                </a:lnSpc>
              </a:pPr>
              <a:r>
                <a:rPr lang="en-US" sz="3600" b="1">
                  <a:solidFill>
                    <a:schemeClr val="tx2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Formal Problem Statement</a:t>
              </a:r>
              <a:endParaRPr lang="en-US" sz="3600" b="1" spc="843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grpSp>
        <p:nvGrpSpPr>
          <p:cNvPr id="7" name="Group 7"/>
          <p:cNvGrpSpPr/>
          <p:nvPr/>
        </p:nvGrpSpPr>
        <p:grpSpPr>
          <a:xfrm rot="0">
            <a:off x="1028689" y="1912740"/>
            <a:ext cx="16208375" cy="7527290"/>
            <a:chOff x="0" y="-228600"/>
            <a:chExt cx="21611167" cy="100363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502912" cy="3119460"/>
            </a:xfrm>
            <a:custGeom>
              <a:avLst/>
              <a:gdLst/>
              <a:ahLst/>
              <a:cxnLst/>
              <a:rect l="l" t="t" r="r" b="b"/>
              <a:pathLst>
                <a:path w="10502912" h="3119460">
                  <a:moveTo>
                    <a:pt x="0" y="0"/>
                  </a:moveTo>
                  <a:lnTo>
                    <a:pt x="10502912" y="0"/>
                  </a:lnTo>
                  <a:lnTo>
                    <a:pt x="10502912" y="3119460"/>
                  </a:lnTo>
                  <a:lnTo>
                    <a:pt x="0" y="31194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28600"/>
              <a:ext cx="21611167" cy="10036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480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Durability Formula:</a:t>
              </a:r>
              <a:endParaRPr lang="en-US" sz="3200" b="1">
                <a:solidFill>
                  <a:srgbClr val="000000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604520" lvl="1" indent="-302260" algn="l">
                <a:lnSpc>
                  <a:spcPts val="4480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Measures the fraction of time an object </a:t>
              </a:r>
              <a:r>
                <a:rPr lang="en-US" sz="3200" i="1">
                  <a:solidFill>
                    <a:srgbClr val="000000"/>
                  </a:solidFill>
                  <a:latin typeface="Times New Roman" panose="02020603050405020304" charset="0"/>
                  <a:ea typeface="Public Sans Italics"/>
                  <a:cs typeface="Times New Roman" panose="02020603050405020304" charset="0"/>
                  <a:sym typeface="Public Sans Italics"/>
                </a:rPr>
                <a:t>i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 remains in the top </a:t>
              </a:r>
              <a:r>
                <a:rPr lang="en-US" sz="3200" i="1">
                  <a:solidFill>
                    <a:srgbClr val="000000"/>
                  </a:solidFill>
                  <a:latin typeface="Times New Roman" panose="02020603050405020304" charset="0"/>
                  <a:ea typeface="Public Sans Italics"/>
                  <a:cs typeface="Times New Roman" panose="02020603050405020304" charset="0"/>
                  <a:sym typeface="Public Sans Italics"/>
                </a:rPr>
                <a:t>k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 during interval </a:t>
              </a:r>
              <a:r>
                <a:rPr lang="en-US" sz="3200" i="1">
                  <a:solidFill>
                    <a:srgbClr val="000000"/>
                  </a:solidFill>
                  <a:latin typeface="Times New Roman" panose="02020603050405020304" charset="0"/>
                  <a:ea typeface="Public Sans Italics"/>
                  <a:cs typeface="Times New Roman" panose="02020603050405020304" charset="0"/>
                  <a:sym typeface="Public Sans Italics"/>
                </a:rPr>
                <a:t>[a,b)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charset="0"/>
                  <a:ea typeface="Public Sans Bold"/>
                  <a:cs typeface="Times New Roman" panose="02020603050405020304" charset="0"/>
                  <a:sym typeface="Public Sans Bold"/>
                </a:rPr>
                <a:t>Query Result:</a:t>
              </a:r>
              <a:endParaRPr lang="en-US" sz="3200" b="1">
                <a:solidFill>
                  <a:srgbClr val="000000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604520" lvl="1" indent="-302260" algn="l">
                <a:lnSpc>
                  <a:spcPts val="4480"/>
                </a:lnSpc>
                <a:buFont typeface="Arial" panose="020B0604020202020204"/>
                <a:buChar char="•"/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marL="604520" lvl="1" indent="-302260" algn="l">
                <a:lnSpc>
                  <a:spcPts val="4480"/>
                </a:lnSpc>
                <a:buFont typeface="Arial" panose="020B0604020202020204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Returns objects with durability above threshold</a:t>
              </a:r>
              <a:r>
                <a:rPr lang="en-US" sz="3200" i="1">
                  <a:solidFill>
                    <a:srgbClr val="000000"/>
                  </a:solidFill>
                  <a:latin typeface="Times New Roman" panose="02020603050405020304" charset="0"/>
                  <a:ea typeface="Public Sans Italics"/>
                  <a:cs typeface="Times New Roman" panose="02020603050405020304" charset="0"/>
                  <a:sym typeface="Public Sans Italics"/>
                </a:rPr>
                <a:t> τ 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over interval </a:t>
              </a:r>
              <a:r>
                <a:rPr lang="en-US" sz="3200" i="1">
                  <a:solidFill>
                    <a:srgbClr val="000000"/>
                  </a:solidFill>
                  <a:latin typeface="Times New Roman" panose="02020603050405020304" charset="0"/>
                  <a:ea typeface="Public Sans Italics"/>
                  <a:cs typeface="Times New Roman" panose="02020603050405020304" charset="0"/>
                  <a:sym typeface="Public Sans Italics"/>
                </a:rPr>
                <a:t>I</a:t>
              </a:r>
              <a:r>
                <a:rPr lang="en-US" sz="3200">
                  <a:solidFill>
                    <a:srgbClr val="000000"/>
                  </a:solidFill>
                  <a:latin typeface="Times New Roman" panose="02020603050405020304" charset="0"/>
                  <a:ea typeface="Public Sans"/>
                  <a:cs typeface="Times New Roman" panose="02020603050405020304" charset="0"/>
                  <a:sym typeface="Public Sans"/>
                </a:rPr>
                <a:t>.</a:t>
              </a: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  <a:p>
              <a:pPr algn="l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Times New Roman" panose="02020603050405020304" charset="0"/>
                <a:ea typeface="Public Sans"/>
                <a:cs typeface="Times New Roman" panose="02020603050405020304" charset="0"/>
                <a:sym typeface="Public San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5480" y="2705100"/>
            <a:ext cx="6113145" cy="1214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6057900"/>
            <a:ext cx="6162040" cy="10909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990372" y="2094709"/>
            <a:ext cx="16268928" cy="7420312"/>
            <a:chOff x="-34713" y="-89535"/>
            <a:chExt cx="21691904" cy="989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9804215"/>
            </a:xfrm>
            <a:custGeom>
              <a:avLst/>
              <a:gdLst/>
              <a:ahLst/>
              <a:cxnLst/>
              <a:rect l="l" t="t" r="r" b="b"/>
              <a:pathLst>
                <a:path w="21657191" h="9804215">
                  <a:moveTo>
                    <a:pt x="0" y="0"/>
                  </a:moveTo>
                  <a:lnTo>
                    <a:pt x="21657191" y="0"/>
                  </a:lnTo>
                  <a:lnTo>
                    <a:pt x="21657191" y="9804215"/>
                  </a:lnTo>
                  <a:lnTo>
                    <a:pt x="0" y="98042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-34713" y="-89535"/>
              <a:ext cx="21657191" cy="98327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922020" lvl="2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sz="3200" b="1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Snapshot-based methods</a:t>
              </a: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For every time point, determine the top-k and tally which objects show up frequently enough. Very inefficient especially when the query interval is long.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922020" lvl="2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sz="3200" b="1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TES (Top-k Event Summary) </a:t>
              </a: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Stores the changes in top-k membership. Processes intervals by moving through those change points. Time complexity is linear in how often objects enter or leave the top-k, which can be high for noisy or volatile data.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922020" lvl="2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sz="3200" b="1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Prefix Sum Approach</a:t>
              </a: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Precomputes prefix sums of top-k membership for all objects. Fast for querying but still checks all objects. Poor scalability.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922020" lvl="2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sz="3200" b="1" spc="14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Interval Index</a:t>
              </a:r>
              <a:r>
                <a:rPr lang="en-US" sz="3200" spc="14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Indexes the time intervals where an object is in top-k. Can prune irrelevant objects but still inefficient when top-k membership changes frequently.</a:t>
              </a:r>
              <a:endParaRPr lang="en-US" sz="3200" spc="14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algn="just">
                <a:lnSpc>
                  <a:spcPts val="3705"/>
                </a:lnSpc>
              </a:pPr>
              <a:endParaRPr lang="en-US" sz="3200" spc="14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33450" y="800100"/>
            <a:ext cx="16325850" cy="753745"/>
          </a:xfrm>
          <a:custGeom>
            <a:avLst/>
            <a:gdLst/>
            <a:ahLst/>
            <a:cxnLst/>
            <a:rect l="l" t="t" r="r" b="b"/>
            <a:pathLst>
              <a:path w="21640800" h="1005158">
                <a:moveTo>
                  <a:pt x="0" y="0"/>
                </a:moveTo>
                <a:lnTo>
                  <a:pt x="21640800" y="0"/>
                </a:lnTo>
                <a:lnTo>
                  <a:pt x="21640800" y="1005158"/>
                </a:lnTo>
                <a:lnTo>
                  <a:pt x="0" y="100515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Existing Methods</a:t>
            </a:r>
            <a:endParaRPr lang="en-US" sz="3600"/>
          </a:p>
        </p:txBody>
      </p:sp>
      <p:grpSp>
        <p:nvGrpSpPr>
          <p:cNvPr id="8" name="Group 8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28700" y="2072258"/>
            <a:ext cx="16242893" cy="7353161"/>
            <a:chOff x="0" y="0"/>
            <a:chExt cx="21657191" cy="9804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9804215"/>
            </a:xfrm>
            <a:custGeom>
              <a:avLst/>
              <a:gdLst/>
              <a:ahLst/>
              <a:cxnLst/>
              <a:rect l="l" t="t" r="r" b="b"/>
              <a:pathLst>
                <a:path w="21657191" h="9804215">
                  <a:moveTo>
                    <a:pt x="0" y="0"/>
                  </a:moveTo>
                  <a:lnTo>
                    <a:pt x="21657191" y="0"/>
                  </a:lnTo>
                  <a:lnTo>
                    <a:pt x="21657191" y="9804215"/>
                  </a:lnTo>
                  <a:lnTo>
                    <a:pt x="0" y="98042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657191" cy="98327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64820" lvl="2" indent="0" algn="l">
                <a:lnSpc>
                  <a:spcPts val="3965"/>
                </a:lnSpc>
                <a:buFont typeface="Arial" panose="020B0604020202020204" pitchFamily="34" charset="0"/>
                <a:buNone/>
              </a:pPr>
              <a:r>
                <a:rPr lang="en-US" sz="3200" b="1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Baseline Methods:</a:t>
              </a: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 Used for comparision.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3" indent="-457200" algn="l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Prefix Sums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3" indent="-457200" algn="l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Interval Index</a:t>
              </a:r>
              <a:b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</a:b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464820" lvl="2" indent="0" algn="just">
                <a:lnSpc>
                  <a:spcPts val="3965"/>
                </a:lnSpc>
                <a:buFont typeface="Arial" panose="020B0604020202020204" pitchFamily="34" charset="0"/>
                <a:buNone/>
              </a:pPr>
              <a:r>
                <a:rPr lang="en-US" sz="3200" b="1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Reduction to 3D Halfspace Reporting - R-tree:</a:t>
              </a: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 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3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Transforms the durability query into a 3D geometric query by mapping object time-rank relationships into spatial regions, using R-trees to index and retrieve durable objects efficiently.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3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Uses four 3D R-trees for each interval type (0,0), (0,1), (-1,0), and (-1,1).</a:t>
              </a:r>
              <a:endParaRPr lang="en-US" alt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3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Avoids checking every object.</a:t>
              </a:r>
              <a:endParaRPr lang="en-US" alt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79220" lvl="3" indent="-457200" algn="just">
                <a:lnSpc>
                  <a:spcPts val="396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Highly accurate and highly efficient for selective, sparse queries.</a:t>
              </a:r>
              <a:r>
                <a:rPr lang="en-US" sz="3200" spc="12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         </a:t>
              </a:r>
              <a:endParaRPr lang="en-US" sz="3200" spc="12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878205" lvl="2" indent="0" algn="just">
                <a:lnSpc>
                  <a:spcPts val="3965"/>
                </a:lnSpc>
                <a:buFont typeface="Arial" panose="020B0604020202020204"/>
                <a:buNone/>
              </a:pPr>
              <a:endParaRPr lang="en-US" altLang="en-US" sz="32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878205" lvl="2" indent="0" algn="just">
                <a:lnSpc>
                  <a:spcPts val="3965"/>
                </a:lnSpc>
                <a:buFont typeface="Arial" panose="020B0604020202020204"/>
                <a:buNone/>
              </a:pPr>
              <a:endParaRPr lang="en-US" altLang="en-US" sz="32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>
                <a:lnSpc>
                  <a:spcPts val="3965"/>
                </a:lnSpc>
              </a:pPr>
              <a:endParaRPr sz="32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just">
                <a:lnSpc>
                  <a:spcPts val="3705"/>
                </a:lnSpc>
              </a:pPr>
              <a:endParaRPr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07110" y="942975"/>
            <a:ext cx="16230600" cy="753745"/>
          </a:xfrm>
          <a:custGeom>
            <a:avLst/>
            <a:gdLst/>
            <a:ahLst/>
            <a:cxnLst/>
            <a:rect l="l" t="t" r="r" b="b"/>
            <a:pathLst>
              <a:path w="21640800" h="1005158">
                <a:moveTo>
                  <a:pt x="0" y="0"/>
                </a:moveTo>
                <a:lnTo>
                  <a:pt x="21640800" y="0"/>
                </a:lnTo>
                <a:lnTo>
                  <a:pt x="21640800" y="1005158"/>
                </a:lnTo>
                <a:lnTo>
                  <a:pt x="0" y="100515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  <p:sp>
        <p:nvSpPr>
          <p:cNvPr id="12" name="Freeform 6"/>
          <p:cNvSpPr/>
          <p:nvPr/>
        </p:nvSpPr>
        <p:spPr>
          <a:xfrm>
            <a:off x="914400" y="876300"/>
            <a:ext cx="16414115" cy="753745"/>
          </a:xfrm>
          <a:custGeom>
            <a:avLst/>
            <a:gdLst/>
            <a:ahLst/>
            <a:cxnLst/>
            <a:rect l="l" t="t" r="r" b="b"/>
            <a:pathLst>
              <a:path w="21640800" h="1005158">
                <a:moveTo>
                  <a:pt x="0" y="0"/>
                </a:moveTo>
                <a:lnTo>
                  <a:pt x="21640800" y="0"/>
                </a:lnTo>
                <a:lnTo>
                  <a:pt x="21640800" y="1005158"/>
                </a:lnTo>
                <a:lnTo>
                  <a:pt x="0" y="100515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Durable Top-K with Fixed K</a:t>
            </a:r>
            <a:endParaRPr 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136723" y="2132416"/>
            <a:ext cx="16242893" cy="7353161"/>
            <a:chOff x="0" y="0"/>
            <a:chExt cx="21657191" cy="9804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9804215"/>
            </a:xfrm>
            <a:custGeom>
              <a:avLst/>
              <a:gdLst/>
              <a:ahLst/>
              <a:cxnLst/>
              <a:rect l="l" t="t" r="r" b="b"/>
              <a:pathLst>
                <a:path w="21657191" h="9804215">
                  <a:moveTo>
                    <a:pt x="0" y="0"/>
                  </a:moveTo>
                  <a:lnTo>
                    <a:pt x="21657191" y="0"/>
                  </a:lnTo>
                  <a:lnTo>
                    <a:pt x="21657191" y="9804215"/>
                  </a:lnTo>
                  <a:lnTo>
                    <a:pt x="0" y="98042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657191" cy="98327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34340" lvl="2" indent="0" algn="just">
                <a:lnSpc>
                  <a:spcPts val="3705"/>
                </a:lnSpc>
                <a:buFont typeface="Arial" panose="020B0604020202020204" pitchFamily="34" charset="0"/>
                <a:buNone/>
              </a:pPr>
              <a:r>
                <a:rPr lang="en-US" sz="3200" b="1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Sampling Based: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4874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Samples a subset of time instants from the query interval and estimates durability based on sampled points, balancing speed and accuracy.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4874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The key idea is to e</a:t>
              </a:r>
              <a:r>
                <a:rPr lang="en-US" alt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stimate durability by checking object ranks at a random subset of time points instead of the full interval.</a:t>
              </a:r>
              <a:endParaRPr lang="en-US" alt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4874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Very fast and memory-efficient.</a:t>
              </a:r>
              <a:endParaRPr lang="en-US" alt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4874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Accuracy is improved with more samples.</a:t>
              </a:r>
              <a:endParaRPr lang="en-US" alt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348740" lvl="3" indent="-457200" algn="l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Ideal for long intervals and large datasets.</a:t>
              </a:r>
              <a:br>
                <a:rPr lang="en-US" alt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</a:br>
              <a:endParaRPr lang="en-US" alt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434340" lvl="2" indent="0" algn="just">
                <a:lnSpc>
                  <a:spcPts val="3705"/>
                </a:lnSpc>
                <a:buFont typeface="Arial" panose="020B0604020202020204" pitchFamily="34" charset="0"/>
                <a:buNone/>
              </a:pPr>
              <a:r>
                <a:rPr lang="en-US" sz="3200" b="1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Index Based: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820420" lvl="2" indent="0" algn="just">
                <a:lnSpc>
                  <a:spcPts val="3705"/>
                </a:lnSpc>
                <a:buFont typeface="Arial" panose="020B0604020202020204" pitchFamily="34" charset="0"/>
                <a:buNone/>
              </a:pPr>
              <a:r>
                <a:rPr lang="en-US" sz="3200" b="1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Data-Oblivious Indexing (DOS)</a:t>
              </a: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73482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Indexes fixed k-values for all objects regardless of data, using nearest pre-indexed k to approximate durability.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73482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Simple, fast and works without analyzing the dataset.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73482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Space-efficient with tunable index size.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734820" lvl="3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820420" lvl="2" indent="0" algn="just">
                <a:lnSpc>
                  <a:spcPts val="3705"/>
                </a:lnSpc>
                <a:buFont typeface="Arial" panose="020B0604020202020204"/>
                <a:buNone/>
              </a:pP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" y="876300"/>
            <a:ext cx="16383000" cy="753745"/>
          </a:xfrm>
          <a:custGeom>
            <a:avLst/>
            <a:gdLst/>
            <a:ahLst/>
            <a:cxnLst/>
            <a:rect l="l" t="t" r="r" b="b"/>
            <a:pathLst>
              <a:path w="21640800" h="1005158">
                <a:moveTo>
                  <a:pt x="0" y="0"/>
                </a:moveTo>
                <a:lnTo>
                  <a:pt x="21640800" y="0"/>
                </a:lnTo>
                <a:lnTo>
                  <a:pt x="21640800" y="1005158"/>
                </a:lnTo>
                <a:lnTo>
                  <a:pt x="0" y="100515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Durable Top-K with Variable K</a:t>
            </a:r>
            <a:endParaRPr lang="en-US" sz="3600"/>
          </a:p>
        </p:txBody>
      </p:sp>
      <p:grpSp>
        <p:nvGrpSpPr>
          <p:cNvPr id="8" name="Group 8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136723" y="2132416"/>
            <a:ext cx="16242893" cy="7353161"/>
            <a:chOff x="0" y="0"/>
            <a:chExt cx="21657191" cy="9804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9804215"/>
            </a:xfrm>
            <a:custGeom>
              <a:avLst/>
              <a:gdLst/>
              <a:ahLst/>
              <a:cxnLst/>
              <a:rect l="l" t="t" r="r" b="b"/>
              <a:pathLst>
                <a:path w="21657191" h="9804215">
                  <a:moveTo>
                    <a:pt x="0" y="0"/>
                  </a:moveTo>
                  <a:lnTo>
                    <a:pt x="21657191" y="0"/>
                  </a:lnTo>
                  <a:lnTo>
                    <a:pt x="21657191" y="9804215"/>
                  </a:lnTo>
                  <a:lnTo>
                    <a:pt x="0" y="98042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657191" cy="98327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434340" lvl="2" indent="0" algn="l">
                <a:lnSpc>
                  <a:spcPts val="3705"/>
                </a:lnSpc>
                <a:buFont typeface="Arial" panose="020B0604020202020204" pitchFamily="34" charset="0"/>
                <a:buNone/>
              </a:pPr>
              <a:r>
                <a:rPr lang="en-US" sz="3200" b="1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Data-Driven Indexing</a:t>
              </a: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Selects k-values to index based on data and query workload to minimize expected query error.</a:t>
              </a:r>
              <a:b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</a:b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192020" lvl="4" indent="-457200" algn="just">
                <a:lnSpc>
                  <a:spcPts val="3705"/>
                </a:lnSpc>
                <a:buFont typeface="Wingdings" panose="05000000000000000000" charset="0"/>
                <a:buChar char="§"/>
              </a:pPr>
              <a:r>
                <a:rPr lang="en-US" sz="3200" b="1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Column-wise Indexing (COL)</a:t>
              </a: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649220" lvl="5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Indexes the same subset of k-values (colums) for all objects and uses a shared substitute for unindexed k during querying. 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649220" lvl="5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More accurate than data-oblivious indexing.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649220" lvl="5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Index size is tunable.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649220" lvl="5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Simple and fast at query time.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734820" lvl="4" indent="0" algn="just">
                <a:lnSpc>
                  <a:spcPts val="3705"/>
                </a:lnSpc>
                <a:buFont typeface="Arial" panose="020B0604020202020204" pitchFamily="34" charset="0"/>
                <a:buNone/>
              </a:pPr>
              <a:endParaRPr lang="en-US" sz="3200" b="1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192020" lvl="4" indent="-457200" algn="just">
                <a:lnSpc>
                  <a:spcPts val="3705"/>
                </a:lnSpc>
                <a:buFont typeface="Wingdings" panose="05000000000000000000" charset="0"/>
                <a:buChar char="§"/>
              </a:pPr>
              <a:r>
                <a:rPr lang="en-US" sz="3200" b="1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Cell-wise Indexing (CEL)</a:t>
              </a: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: 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649220" lvl="5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Indexes a selective subset of object-k pairs (cells) and uses object-specific nearest substitutes to approximate durability with optimized accuracy and space use.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649220" lvl="5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Highest accuracy among all approximate methods.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649220" lvl="5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r>
                <a:rPr lang="en-US" sz="3200" spc="1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Efficient use of index space.</a:t>
              </a: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192020" lvl="4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2192020" lvl="4" indent="-457200" algn="just">
                <a:lnSpc>
                  <a:spcPts val="3705"/>
                </a:lnSpc>
                <a:buFont typeface="Arial" panose="020B0604020202020204" pitchFamily="34" charset="0"/>
                <a:buChar char="•"/>
              </a:pPr>
              <a:endParaRPr lang="en-US" sz="3200" spc="1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65200" y="1002030"/>
            <a:ext cx="16272510" cy="753745"/>
          </a:xfrm>
          <a:custGeom>
            <a:avLst/>
            <a:gdLst/>
            <a:ahLst/>
            <a:cxnLst/>
            <a:rect l="l" t="t" r="r" b="b"/>
            <a:pathLst>
              <a:path w="21640800" h="1005158">
                <a:moveTo>
                  <a:pt x="0" y="0"/>
                </a:moveTo>
                <a:lnTo>
                  <a:pt x="21640800" y="0"/>
                </a:lnTo>
                <a:lnTo>
                  <a:pt x="21640800" y="1005158"/>
                </a:lnTo>
                <a:lnTo>
                  <a:pt x="0" y="100515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p>
            <a:r>
              <a:rPr lang="en-US" sz="3600" b="1">
                <a:solidFill>
                  <a:schemeClr val="tx2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Durable Top-K with Variable K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28700" y="2206171"/>
            <a:ext cx="16242893" cy="6676385"/>
            <a:chOff x="0" y="0"/>
            <a:chExt cx="21657191" cy="8901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57191" cy="8901847"/>
            </a:xfrm>
            <a:custGeom>
              <a:avLst/>
              <a:gdLst/>
              <a:ahLst/>
              <a:cxnLst/>
              <a:rect l="l" t="t" r="r" b="b"/>
              <a:pathLst>
                <a:path w="21657191" h="8901847">
                  <a:moveTo>
                    <a:pt x="0" y="0"/>
                  </a:moveTo>
                  <a:lnTo>
                    <a:pt x="21657191" y="0"/>
                  </a:lnTo>
                  <a:lnTo>
                    <a:pt x="21657191" y="8901847"/>
                  </a:lnTo>
                  <a:lnTo>
                    <a:pt x="0" y="89018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05367"/>
              <a:ext cx="21656887" cy="70959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150620" lvl="2" indent="-457200" algn="l">
                <a:lnSpc>
                  <a:spcPts val="591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Core method for scalable durable top-k queries with variable k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ts val="591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Evaluate all (object, k) pairs and estimate their contribution to accuracy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ts val="591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Rank pairs by how much they improve result quality (e.g., F1 score)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ts val="591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Select highest-impact pairs while respecting index size limits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ts val="5915"/>
                </a:lnSpc>
                <a:buFont typeface="Arial" panose="020B0604020202020204" pitchFamily="34" charset="0"/>
                <a:buChar char="•"/>
              </a:pPr>
              <a:r>
                <a:rPr lang="en-US" altLang="en-US" sz="3200" spc="21">
                  <a:solidFill>
                    <a:srgbClr val="2B2C30"/>
                  </a:solidFill>
                  <a:latin typeface="Times New Roman" panose="02020603050405020304" charset="0"/>
                  <a:ea typeface="Playfair Display"/>
                  <a:cs typeface="Times New Roman" panose="02020603050405020304" charset="0"/>
                  <a:sym typeface="Playfair Display"/>
                </a:rPr>
                <a:t>Result: Compact index storing only essential entries for fast, accurate queries</a:t>
              </a: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ts val="5915"/>
                </a:lnSpc>
                <a:buFont typeface="Arial" panose="020B0604020202020204" pitchFamily="34" charset="0"/>
                <a:buChar char="•"/>
              </a:pP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  <a:p>
              <a:pPr marL="1150620" lvl="2" indent="-457200" algn="l">
                <a:lnSpc>
                  <a:spcPts val="5915"/>
                </a:lnSpc>
                <a:buFont typeface="Arial" panose="020B0604020202020204" pitchFamily="34" charset="0"/>
                <a:buChar char="•"/>
              </a:pPr>
              <a:endParaRPr lang="en-US" altLang="en-US" sz="3200" spc="21">
                <a:solidFill>
                  <a:srgbClr val="2B2C30"/>
                </a:solidFill>
                <a:latin typeface="Times New Roman" panose="02020603050405020304" charset="0"/>
                <a:ea typeface="Playfair Display"/>
                <a:cs typeface="Times New Roman" panose="02020603050405020304" charset="0"/>
                <a:sym typeface="Playfair Display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028461" y="1028700"/>
            <a:ext cx="16230600" cy="1310821"/>
            <a:chOff x="0" y="0"/>
            <a:chExt cx="21640800" cy="17477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640800" cy="1747761"/>
            </a:xfrm>
            <a:custGeom>
              <a:avLst/>
              <a:gdLst/>
              <a:ahLst/>
              <a:cxnLst/>
              <a:rect l="l" t="t" r="r" b="b"/>
              <a:pathLst>
                <a:path w="21640800" h="1747761">
                  <a:moveTo>
                    <a:pt x="0" y="0"/>
                  </a:moveTo>
                  <a:lnTo>
                    <a:pt x="21640800" y="0"/>
                  </a:lnTo>
                  <a:lnTo>
                    <a:pt x="21640800" y="1747761"/>
                  </a:lnTo>
                  <a:lnTo>
                    <a:pt x="0" y="174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21640800" cy="18334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200"/>
                </a:lnSpc>
              </a:pPr>
              <a:r>
                <a:rPr lang="en-US" altLang="en-US" sz="3600" b="1">
                  <a:solidFill>
                    <a:schemeClr val="tx2"/>
                  </a:solidFill>
                  <a:latin typeface="Times New Roman" panose="02020603050405020304" charset="0"/>
                  <a:cs typeface="Times New Roman" panose="02020603050405020304" charset="0"/>
                </a:rPr>
                <a:t>Two Phase Greedy Algorithm: Cell-wise Indexing (CEL) </a:t>
              </a:r>
              <a:endParaRPr lang="en-US" altLang="en-US" sz="3600" b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l">
                <a:lnSpc>
                  <a:spcPts val="5200"/>
                </a:lnSpc>
              </a:pPr>
              <a:endParaRPr lang="en-US" altLang="en-US" sz="3600" b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23932" y="1755998"/>
            <a:ext cx="16240119" cy="48034"/>
            <a:chOff x="0" y="0"/>
            <a:chExt cx="21653492" cy="64045"/>
          </a:xfrm>
        </p:grpSpPr>
        <p:sp>
          <p:nvSpPr>
            <p:cNvPr id="9" name="Freeform 9"/>
            <p:cNvSpPr/>
            <p:nvPr/>
          </p:nvSpPr>
          <p:spPr>
            <a:xfrm>
              <a:off x="6350" y="0"/>
              <a:ext cx="21640800" cy="64008"/>
            </a:xfrm>
            <a:custGeom>
              <a:avLst/>
              <a:gdLst/>
              <a:ahLst/>
              <a:cxnLst/>
              <a:rect l="l" t="t" r="r" b="b"/>
              <a:pathLst>
                <a:path w="21640800" h="64008">
                  <a:moveTo>
                    <a:pt x="0" y="51308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B2C30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5719</Words>
  <Application>WPS Slides</Application>
  <PresentationFormat>On-screen Show (4:3)</PresentationFormat>
  <Paragraphs>160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Playfair Display</vt:lpstr>
      <vt:lpstr>Public Sans</vt:lpstr>
      <vt:lpstr>Public Sans Bold</vt:lpstr>
      <vt:lpstr>Arial</vt:lpstr>
      <vt:lpstr>Microsoft YaHei</vt:lpstr>
      <vt:lpstr>Arial Unicode MS</vt:lpstr>
      <vt:lpstr>Calibri</vt:lpstr>
      <vt:lpstr>Agency FB</vt:lpstr>
      <vt:lpstr>Times New Roman</vt:lpstr>
      <vt:lpstr>Public Sans Bold Italics</vt:lpstr>
      <vt:lpstr>Segoe Print</vt:lpstr>
      <vt:lpstr>Public Sans Italics</vt:lpstr>
      <vt:lpstr>Algerian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Final.pptx</dc:title>
  <dc:creator/>
  <cp:lastModifiedBy>rakes</cp:lastModifiedBy>
  <cp:revision>142</cp:revision>
  <dcterms:created xsi:type="dcterms:W3CDTF">2006-08-16T00:00:00Z</dcterms:created>
  <dcterms:modified xsi:type="dcterms:W3CDTF">2025-04-10T00:13:15Z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58F6E9316F984301BA1DC3655BC12519_13</vt:lpwstr>
  </property>
  <property fmtid="{D5CDD505-2E9C-101B-9397-08002B2CF9AE}" pid="3" name="KSOProductBuildVer">
    <vt:lpwstr>1033-12.2.0.20782</vt:lpwstr>
  </property>
</Properties>
</file>