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0"/>
  </p:notesMasterIdLst>
  <p:sldIdLst>
    <p:sldId id="278" r:id="rId2"/>
    <p:sldId id="257" r:id="rId3"/>
    <p:sldId id="259" r:id="rId4"/>
    <p:sldId id="260" r:id="rId5"/>
    <p:sldId id="274" r:id="rId6"/>
    <p:sldId id="258" r:id="rId7"/>
    <p:sldId id="261" r:id="rId8"/>
    <p:sldId id="263" r:id="rId9"/>
    <p:sldId id="264" r:id="rId10"/>
    <p:sldId id="265" r:id="rId11"/>
    <p:sldId id="267" r:id="rId12"/>
    <p:sldId id="268" r:id="rId13"/>
    <p:sldId id="273" r:id="rId14"/>
    <p:sldId id="277" r:id="rId15"/>
    <p:sldId id="275" r:id="rId16"/>
    <p:sldId id="276" r:id="rId17"/>
    <p:sldId id="269" r:id="rId18"/>
    <p:sldId id="27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642A5-06EC-B78D-07A4-0A746526EBF0}" v="2" dt="2025-03-26T19:28:44.792"/>
    <p1510:client id="{2F6B4180-D756-3C52-6170-2D72345D8EAB}" v="448" dt="2025-03-25T00:19:35.805"/>
    <p1510:client id="{5D679FEC-3275-CAC9-5B03-966F779DD2BE}" v="204" dt="2025-03-25T21:46:54.342"/>
    <p1510:client id="{6CE0A9CF-2BBB-EF1F-0CE9-B76802D3D040}" v="71" dt="2025-03-25T00:12:37.778"/>
    <p1510:client id="{733F9D63-C3F4-986A-448B-87BB59B441A0}" v="14" dt="2025-03-26T19:20:28.773"/>
    <p1510:client id="{94D84B3B-BA6B-2CE7-3D4F-40E72789BE26}" v="6" dt="2025-03-26T21:28:59.483"/>
    <p1510:client id="{D723E982-DF6A-1F83-4B60-87C0E88E07C7}" v="5" dt="2025-03-25T17:15:57.153"/>
    <p1510:client id="{E1089AC2-7210-397D-CA4F-F60E756C3E26}" v="12" dt="2025-03-26T21:03:30.307"/>
    <p1510:client id="{F643AEFD-60D6-1FC0-AE58-37A03691F4F1}" v="20" dt="2025-03-24T22:38:00.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f309de83a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f309de83a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accent1"/>
              </a:buClr>
              <a:buSzPts val="3200"/>
              <a:buNone/>
              <a:defRPr>
                <a:solidFill>
                  <a:schemeClr val="accen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11"/>
          <p:cNvGrpSpPr/>
          <p:nvPr/>
        </p:nvGrpSpPr>
        <p:grpSpPr>
          <a:xfrm>
            <a:off x="0" y="381001"/>
            <a:ext cx="1037850" cy="1016287"/>
            <a:chOff x="0" y="381001"/>
            <a:chExt cx="1037850" cy="1016287"/>
          </a:xfrm>
        </p:grpSpPr>
        <p:sp>
          <p:nvSpPr>
            <p:cNvPr id="69" name="Google Shape;69;p1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p:nvPr>
        </p:nvSpPr>
        <p:spPr>
          <a:xfrm>
            <a:off x="1297500" y="393750"/>
            <a:ext cx="7038900" cy="914100"/>
          </a:xfrm>
          <a:prstGeom prst="rect">
            <a:avLst/>
          </a:prstGeom>
        </p:spPr>
        <p:txBody>
          <a:bodyPr spcFirstLastPara="1" wrap="square" lIns="91425" tIns="45700" rIns="91425" bIns="45700" anchor="ctr"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Google Shape;72;p11"/>
          <p:cNvSpPr txBox="1">
            <a:spLocks noGrp="1"/>
          </p:cNvSpPr>
          <p:nvPr>
            <p:ph type="body" idx="1"/>
          </p:nvPr>
        </p:nvSpPr>
        <p:spPr>
          <a:xfrm>
            <a:off x="1297500" y="1567550"/>
            <a:ext cx="7038900" cy="2911200"/>
          </a:xfrm>
          <a:prstGeom prst="rect">
            <a:avLst/>
          </a:prstGeom>
        </p:spPr>
        <p:txBody>
          <a:bodyPr spcFirstLastPara="1" wrap="square" lIns="91425" tIns="45700" rIns="91425" bIns="45700" anchor="t" anchorCtr="0">
            <a:norm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3" name="Google Shape;73;p11"/>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760481"/>
            <a:ext cx="8229600" cy="2775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b="0" i="0">
                <a:latin typeface="Arial"/>
                <a:ea typeface="Arial"/>
                <a:cs typeface="Arial"/>
                <a:sym typeface="Arial"/>
              </a:defRPr>
            </a:lvl1pPr>
            <a:lvl2pPr marL="914400" lvl="1" indent="-406400" algn="l">
              <a:spcBef>
                <a:spcPts val="560"/>
              </a:spcBef>
              <a:spcAft>
                <a:spcPts val="0"/>
              </a:spcAft>
              <a:buClr>
                <a:schemeClr val="dk1"/>
              </a:buClr>
              <a:buSzPts val="2800"/>
              <a:buChar char="–"/>
              <a:defRPr b="0" i="0">
                <a:latin typeface="Arial"/>
                <a:ea typeface="Arial"/>
                <a:cs typeface="Arial"/>
                <a:sym typeface="Arial"/>
              </a:defRPr>
            </a:lvl2pPr>
            <a:lvl3pPr marL="1371600" lvl="2" indent="-381000" algn="l">
              <a:spcBef>
                <a:spcPts val="480"/>
              </a:spcBef>
              <a:spcAft>
                <a:spcPts val="0"/>
              </a:spcAft>
              <a:buClr>
                <a:schemeClr val="dk1"/>
              </a:buClr>
              <a:buSzPts val="2400"/>
              <a:buChar char="•"/>
              <a:defRPr b="0" i="0">
                <a:latin typeface="Arial"/>
                <a:ea typeface="Arial"/>
                <a:cs typeface="Arial"/>
                <a:sym typeface="Arial"/>
              </a:defRPr>
            </a:lvl3pPr>
            <a:lvl4pPr marL="1828800" lvl="3" indent="-355600" algn="l">
              <a:spcBef>
                <a:spcPts val="400"/>
              </a:spcBef>
              <a:spcAft>
                <a:spcPts val="0"/>
              </a:spcAft>
              <a:buClr>
                <a:schemeClr val="dk1"/>
              </a:buClr>
              <a:buSzPts val="2000"/>
              <a:buChar char="–"/>
              <a:defRPr b="0" i="0">
                <a:latin typeface="Arial"/>
                <a:ea typeface="Arial"/>
                <a:cs typeface="Arial"/>
                <a:sym typeface="Arial"/>
              </a:defRPr>
            </a:lvl4pPr>
            <a:lvl5pPr marL="2286000" lvl="4" indent="-355600" algn="l">
              <a:spcBef>
                <a:spcPts val="400"/>
              </a:spcBef>
              <a:spcAft>
                <a:spcPts val="0"/>
              </a:spcAft>
              <a:buClr>
                <a:schemeClr val="dk1"/>
              </a:buClr>
              <a:buSzPts val="2000"/>
              <a:buChar char="»"/>
              <a:defRPr b="0"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D0B884"/>
              </a:buClr>
              <a:buSzPts val="2000"/>
              <a:buNone/>
              <a:defRPr sz="2000">
                <a:solidFill>
                  <a:srgbClr val="D0B884"/>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876010"/>
            <a:ext cx="8229600" cy="6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457200" y="932789"/>
            <a:ext cx="4040100" cy="59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457200" y="1655375"/>
            <a:ext cx="4040100" cy="29496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
          <p:cNvSpPr txBox="1">
            <a:spLocks noGrp="1"/>
          </p:cNvSpPr>
          <p:nvPr>
            <p:ph type="body" idx="3"/>
          </p:nvPr>
        </p:nvSpPr>
        <p:spPr>
          <a:xfrm>
            <a:off x="4645026" y="932789"/>
            <a:ext cx="4041900" cy="59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45026" y="1655375"/>
            <a:ext cx="4041900" cy="29496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1" y="873674"/>
            <a:ext cx="3008400" cy="95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575050" y="873673"/>
            <a:ext cx="5111700" cy="4066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Arial"/>
                <a:ea typeface="Arial"/>
                <a:cs typeface="Arial"/>
                <a:sym typeface="Arial"/>
              </a:defRPr>
            </a:lvl1pPr>
            <a:lvl2pPr marL="914400" lvl="1" indent="-406400" algn="l">
              <a:spcBef>
                <a:spcPts val="560"/>
              </a:spcBef>
              <a:spcAft>
                <a:spcPts val="0"/>
              </a:spcAft>
              <a:buClr>
                <a:schemeClr val="dk1"/>
              </a:buClr>
              <a:buSzPts val="2800"/>
              <a:buChar char="–"/>
              <a:defRPr sz="2800">
                <a:latin typeface="Arial"/>
                <a:ea typeface="Arial"/>
                <a:cs typeface="Arial"/>
                <a:sym typeface="Arial"/>
              </a:defRPr>
            </a:lvl2pPr>
            <a:lvl3pPr marL="1371600" lvl="2" indent="-381000" algn="l">
              <a:spcBef>
                <a:spcPts val="480"/>
              </a:spcBef>
              <a:spcAft>
                <a:spcPts val="0"/>
              </a:spcAft>
              <a:buClr>
                <a:schemeClr val="dk1"/>
              </a:buClr>
              <a:buSzPts val="2400"/>
              <a:buChar char="•"/>
              <a:defRPr sz="24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457201" y="1825187"/>
            <a:ext cx="3008400" cy="3114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410134" y="3928241"/>
            <a:ext cx="7260900" cy="28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a:spLocks noGrp="1"/>
          </p:cNvSpPr>
          <p:nvPr>
            <p:ph type="pic" idx="2"/>
          </p:nvPr>
        </p:nvSpPr>
        <p:spPr>
          <a:xfrm>
            <a:off x="1410134" y="348156"/>
            <a:ext cx="7260900" cy="3481500"/>
          </a:xfrm>
          <a:prstGeom prst="rect">
            <a:avLst/>
          </a:prstGeom>
          <a:noFill/>
          <a:ln>
            <a:noFill/>
          </a:ln>
        </p:spPr>
      </p:sp>
      <p:sp>
        <p:nvSpPr>
          <p:cNvPr id="63" name="Google Shape;63;p10"/>
          <p:cNvSpPr txBox="1">
            <a:spLocks noGrp="1"/>
          </p:cNvSpPr>
          <p:nvPr>
            <p:ph type="body" idx="1"/>
          </p:nvPr>
        </p:nvSpPr>
        <p:spPr>
          <a:xfrm>
            <a:off x="1410134" y="4216292"/>
            <a:ext cx="7260900" cy="55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865581"/>
            <a:ext cx="8229600" cy="27327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6B0E-2DB2-6658-8451-C59501084650}"/>
              </a:ext>
            </a:extLst>
          </p:cNvPr>
          <p:cNvSpPr>
            <a:spLocks noGrp="1"/>
          </p:cNvSpPr>
          <p:nvPr>
            <p:ph type="ctrTitle"/>
          </p:nvPr>
        </p:nvSpPr>
        <p:spPr>
          <a:xfrm>
            <a:off x="685800" y="1695234"/>
            <a:ext cx="7772400" cy="1102500"/>
          </a:xfrm>
        </p:spPr>
        <p:txBody>
          <a:bodyPr spcFirstLastPara="1" wrap="square" lIns="91425" tIns="45700" rIns="91425" bIns="45700" anchor="ctr" anchorCtr="0">
            <a:noAutofit/>
          </a:bodyPr>
          <a:lstStyle/>
          <a:p>
            <a:r>
              <a:rPr lang="en-US" dirty="0">
                <a:latin typeface="Calibri"/>
                <a:ea typeface="Calibri"/>
                <a:cs typeface="Calibri"/>
              </a:rPr>
              <a:t>Sketching Linear Classifiers over Data Streams</a:t>
            </a:r>
            <a:br>
              <a:rPr lang="en-US" dirty="0">
                <a:latin typeface="Calibri"/>
                <a:ea typeface="Calibri"/>
                <a:cs typeface="Calibri"/>
              </a:rPr>
            </a:br>
            <a:endParaRPr lang="en-US" b="0">
              <a:solidFill>
                <a:srgbClr val="000000"/>
              </a:solidFill>
              <a:latin typeface="Calibri"/>
              <a:ea typeface="Calibri"/>
              <a:cs typeface="Calibri"/>
            </a:endParaRPr>
          </a:p>
        </p:txBody>
      </p:sp>
      <p:sp>
        <p:nvSpPr>
          <p:cNvPr id="3" name="Text Placeholder 2">
            <a:extLst>
              <a:ext uri="{FF2B5EF4-FFF2-40B4-BE49-F238E27FC236}">
                <a16:creationId xmlns:a16="http://schemas.microsoft.com/office/drawing/2014/main" id="{AD0C9A04-1E42-769C-7090-301EB30619B9}"/>
              </a:ext>
            </a:extLst>
          </p:cNvPr>
          <p:cNvSpPr>
            <a:spLocks noGrp="1"/>
          </p:cNvSpPr>
          <p:nvPr>
            <p:ph type="subTitle" idx="1"/>
          </p:nvPr>
        </p:nvSpPr>
        <p:spPr>
          <a:xfrm>
            <a:off x="787111" y="3232872"/>
            <a:ext cx="6400800" cy="1314600"/>
          </a:xfrm>
        </p:spPr>
        <p:txBody>
          <a:bodyPr spcFirstLastPara="1" wrap="square" lIns="91425" tIns="45700" rIns="91425" bIns="45700" anchor="t" anchorCtr="0">
            <a:normAutofit fontScale="47500" lnSpcReduction="20000"/>
          </a:bodyPr>
          <a:lstStyle/>
          <a:p>
            <a:pPr marL="25400" indent="0" algn="just"/>
            <a:r>
              <a:rPr lang="en-US" dirty="0"/>
              <a:t>Presented by:  </a:t>
            </a:r>
          </a:p>
          <a:p>
            <a:pPr marL="25400" indent="0" algn="just"/>
            <a:r>
              <a:rPr lang="en-US" dirty="0"/>
              <a:t>Bhavya H S</a:t>
            </a:r>
          </a:p>
          <a:p>
            <a:pPr marL="25400" indent="0" algn="just"/>
            <a:r>
              <a:rPr lang="en-US" dirty="0"/>
              <a:t>Kiran B R</a:t>
            </a:r>
          </a:p>
          <a:p>
            <a:pPr marL="25400" indent="0" algn="l"/>
            <a:r>
              <a:rPr lang="en-US" dirty="0"/>
              <a:t>Kedarnath</a:t>
            </a:r>
            <a:br>
              <a:rPr lang="en-US" dirty="0"/>
            </a:br>
            <a:endParaRPr lang="en-US" dirty="0"/>
          </a:p>
        </p:txBody>
      </p:sp>
    </p:spTree>
    <p:extLst>
      <p:ext uri="{BB962C8B-B14F-4D97-AF65-F5344CB8AC3E}">
        <p14:creationId xmlns:p14="http://schemas.microsoft.com/office/powerpoint/2010/main" val="6317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11A1-EC89-C9D5-9027-8E0D557C8CB0}"/>
              </a:ext>
            </a:extLst>
          </p:cNvPr>
          <p:cNvSpPr>
            <a:spLocks noGrp="1"/>
          </p:cNvSpPr>
          <p:nvPr>
            <p:ph type="title"/>
          </p:nvPr>
        </p:nvSpPr>
        <p:spPr>
          <a:xfrm>
            <a:off x="1297500" y="774750"/>
            <a:ext cx="7038900" cy="914100"/>
          </a:xfrm>
        </p:spPr>
        <p:txBody>
          <a:bodyPr/>
          <a:lstStyle/>
          <a:p>
            <a:r>
              <a:rPr lang="en-US" b="1">
                <a:effectLst/>
                <a:latin typeface="Helvetica Neue" panose="02000503000000020004" pitchFamily="2" charset="0"/>
              </a:rPr>
              <a:t>Experimental Plan</a:t>
            </a:r>
            <a:br>
              <a:rPr lang="en-US">
                <a:effectLst/>
                <a:latin typeface="Helvetica Neue" panose="02000503000000020004" pitchFamily="2" charset="0"/>
              </a:rPr>
            </a:br>
            <a:endParaRPr lang="en-US"/>
          </a:p>
        </p:txBody>
      </p:sp>
      <p:sp>
        <p:nvSpPr>
          <p:cNvPr id="3" name="Text Placeholder 2">
            <a:extLst>
              <a:ext uri="{FF2B5EF4-FFF2-40B4-BE49-F238E27FC236}">
                <a16:creationId xmlns:a16="http://schemas.microsoft.com/office/drawing/2014/main" id="{5C9A381F-2A8C-785F-5D0F-B043513AF307}"/>
              </a:ext>
            </a:extLst>
          </p:cNvPr>
          <p:cNvSpPr>
            <a:spLocks noGrp="1"/>
          </p:cNvSpPr>
          <p:nvPr>
            <p:ph type="body" idx="1"/>
          </p:nvPr>
        </p:nvSpPr>
        <p:spPr/>
        <p:txBody>
          <a:bodyPr>
            <a:normAutofit/>
          </a:bodyPr>
          <a:lstStyle/>
          <a:p>
            <a:r>
              <a:rPr lang="en-US" sz="1600" dirty="0"/>
              <a:t>The evaluation for the performance of the proposed Weight-Median Sketch (WM-Sketch) and its variant, the Active-Set Weight-Median Sketch (AWM-Sketch), across several benchmark datasets.</a:t>
            </a:r>
          </a:p>
          <a:p>
            <a:r>
              <a:rPr lang="en-US" sz="1600" dirty="0"/>
              <a:t>Datasets used:</a:t>
            </a:r>
          </a:p>
          <a:p>
            <a:pPr lvl="1">
              <a:buSzPts val="3200"/>
            </a:pPr>
            <a:r>
              <a:rPr lang="en-US" sz="1600" dirty="0"/>
              <a:t>Reuters RCV1</a:t>
            </a:r>
          </a:p>
          <a:p>
            <a:pPr lvl="1">
              <a:buSzPts val="3200"/>
            </a:pPr>
            <a:r>
              <a:rPr lang="en-US" sz="1600" dirty="0"/>
              <a:t>Malicious URL Identification</a:t>
            </a:r>
          </a:p>
          <a:p>
            <a:pPr lvl="1">
              <a:buSzPts val="3200"/>
            </a:pPr>
            <a:r>
              <a:rPr lang="en-US" sz="1600" dirty="0"/>
              <a:t>Algebra Dataset from KDD Cup 2010</a:t>
            </a:r>
          </a:p>
          <a:p>
            <a:pPr lvl="1">
              <a:buSzPts val="3200"/>
            </a:pPr>
            <a:endParaRPr lang="en-US" b="1" dirty="0"/>
          </a:p>
          <a:p>
            <a:pPr lvl="1">
              <a:buFont typeface="Courier New"/>
              <a:buChar char="o"/>
            </a:pPr>
            <a:endParaRPr lang="en-US" dirty="0"/>
          </a:p>
          <a:p>
            <a:endParaRPr lang="en-US" dirty="0"/>
          </a:p>
          <a:p>
            <a:endParaRPr lang="en-US" dirty="0"/>
          </a:p>
        </p:txBody>
      </p:sp>
    </p:spTree>
    <p:extLst>
      <p:ext uri="{BB962C8B-B14F-4D97-AF65-F5344CB8AC3E}">
        <p14:creationId xmlns:p14="http://schemas.microsoft.com/office/powerpoint/2010/main" val="171798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ECCB-A6C0-B12A-0EEE-767C35BC39A2}"/>
              </a:ext>
            </a:extLst>
          </p:cNvPr>
          <p:cNvSpPr>
            <a:spLocks noGrp="1"/>
          </p:cNvSpPr>
          <p:nvPr>
            <p:ph type="title"/>
          </p:nvPr>
        </p:nvSpPr>
        <p:spPr>
          <a:xfrm>
            <a:off x="1052571" y="459064"/>
            <a:ext cx="7038900" cy="914100"/>
          </a:xfrm>
        </p:spPr>
        <p:txBody>
          <a:bodyPr/>
          <a:lstStyle/>
          <a:p>
            <a:r>
              <a:rPr lang="en-US" b="1" dirty="0">
                <a:latin typeface="Helvetica Neue"/>
              </a:rPr>
              <a:t>Results</a:t>
            </a:r>
          </a:p>
        </p:txBody>
      </p:sp>
      <p:pic>
        <p:nvPicPr>
          <p:cNvPr id="4" name="Picture 3" descr="A graph of weight loss&#10;&#10;AI-generated content may be incorrect.">
            <a:extLst>
              <a:ext uri="{FF2B5EF4-FFF2-40B4-BE49-F238E27FC236}">
                <a16:creationId xmlns:a16="http://schemas.microsoft.com/office/drawing/2014/main" id="{0B5F83E2-8C22-B9F0-2224-C99C0683120D}"/>
              </a:ext>
            </a:extLst>
          </p:cNvPr>
          <p:cNvPicPr>
            <a:picLocks noChangeAspect="1"/>
          </p:cNvPicPr>
          <p:nvPr/>
        </p:nvPicPr>
        <p:blipFill>
          <a:blip r:embed="rId2"/>
          <a:stretch>
            <a:fillRect/>
          </a:stretch>
        </p:blipFill>
        <p:spPr>
          <a:xfrm>
            <a:off x="1128154" y="1074065"/>
            <a:ext cx="6887690" cy="1948859"/>
          </a:xfrm>
          <a:prstGeom prst="rect">
            <a:avLst/>
          </a:prstGeom>
        </p:spPr>
      </p:pic>
      <p:pic>
        <p:nvPicPr>
          <p:cNvPr id="5" name="Picture 4" descr="A graph of different colored lines&#10;&#10;AI-generated content may be incorrect.">
            <a:extLst>
              <a:ext uri="{FF2B5EF4-FFF2-40B4-BE49-F238E27FC236}">
                <a16:creationId xmlns:a16="http://schemas.microsoft.com/office/drawing/2014/main" id="{504C7A1A-E576-386D-CE0B-B4D18BBB9811}"/>
              </a:ext>
            </a:extLst>
          </p:cNvPr>
          <p:cNvPicPr>
            <a:picLocks noChangeAspect="1"/>
          </p:cNvPicPr>
          <p:nvPr/>
        </p:nvPicPr>
        <p:blipFill>
          <a:blip r:embed="rId3"/>
          <a:stretch>
            <a:fillRect/>
          </a:stretch>
        </p:blipFill>
        <p:spPr>
          <a:xfrm>
            <a:off x="1217220" y="3074950"/>
            <a:ext cx="6702137" cy="1858520"/>
          </a:xfrm>
          <a:prstGeom prst="rect">
            <a:avLst/>
          </a:prstGeom>
        </p:spPr>
      </p:pic>
    </p:spTree>
    <p:extLst>
      <p:ext uri="{BB962C8B-B14F-4D97-AF65-F5344CB8AC3E}">
        <p14:creationId xmlns:p14="http://schemas.microsoft.com/office/powerpoint/2010/main" val="9139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F9F2-6A46-793D-5AA9-4FBC6CE33353}"/>
              </a:ext>
            </a:extLst>
          </p:cNvPr>
          <p:cNvSpPr>
            <a:spLocks noGrp="1"/>
          </p:cNvSpPr>
          <p:nvPr>
            <p:ph type="title"/>
          </p:nvPr>
        </p:nvSpPr>
        <p:spPr>
          <a:xfrm>
            <a:off x="982442" y="708808"/>
            <a:ext cx="7038900" cy="579365"/>
          </a:xfrm>
        </p:spPr>
        <p:txBody>
          <a:bodyPr/>
          <a:lstStyle/>
          <a:p>
            <a:r>
              <a:rPr lang="en-US" b="1">
                <a:latin typeface="Helvetica Neue"/>
              </a:rPr>
              <a:t>Results </a:t>
            </a:r>
            <a:endParaRPr lang="en-US">
              <a:latin typeface="Helvetica Neue"/>
            </a:endParaRPr>
          </a:p>
        </p:txBody>
      </p:sp>
      <p:sp>
        <p:nvSpPr>
          <p:cNvPr id="3" name="Text Placeholder 2">
            <a:extLst>
              <a:ext uri="{FF2B5EF4-FFF2-40B4-BE49-F238E27FC236}">
                <a16:creationId xmlns:a16="http://schemas.microsoft.com/office/drawing/2014/main" id="{FAAA4792-436E-4772-B456-FCDB6AF49D31}"/>
              </a:ext>
            </a:extLst>
          </p:cNvPr>
          <p:cNvSpPr>
            <a:spLocks noGrp="1"/>
          </p:cNvSpPr>
          <p:nvPr>
            <p:ph type="body" idx="1"/>
          </p:nvPr>
        </p:nvSpPr>
        <p:spPr>
          <a:xfrm>
            <a:off x="513728" y="2971808"/>
            <a:ext cx="3740529" cy="2911200"/>
          </a:xfrm>
        </p:spPr>
        <p:txBody>
          <a:bodyPr>
            <a:normAutofit/>
          </a:bodyPr>
          <a:lstStyle/>
          <a:p>
            <a:endParaRPr lang="en-US" sz="2000"/>
          </a:p>
          <a:p>
            <a:pPr lvl="1">
              <a:buSzPts val="3200"/>
              <a:buFont typeface="Courier New"/>
              <a:buChar char="o"/>
            </a:pPr>
            <a:endParaRPr lang="en-US"/>
          </a:p>
          <a:p>
            <a:endParaRPr lang="en-US"/>
          </a:p>
        </p:txBody>
      </p:sp>
      <p:pic>
        <p:nvPicPr>
          <p:cNvPr id="4" name="Picture 3" descr="A graph of different colored lines&#10;&#10;AI-generated content may be incorrect.">
            <a:extLst>
              <a:ext uri="{FF2B5EF4-FFF2-40B4-BE49-F238E27FC236}">
                <a16:creationId xmlns:a16="http://schemas.microsoft.com/office/drawing/2014/main" id="{C02D109D-1BA2-1955-6750-63E915544ED4}"/>
              </a:ext>
            </a:extLst>
          </p:cNvPr>
          <p:cNvPicPr>
            <a:picLocks noChangeAspect="1"/>
          </p:cNvPicPr>
          <p:nvPr/>
        </p:nvPicPr>
        <p:blipFill>
          <a:blip r:embed="rId2"/>
          <a:stretch>
            <a:fillRect/>
          </a:stretch>
        </p:blipFill>
        <p:spPr>
          <a:xfrm>
            <a:off x="2638362" y="2892383"/>
            <a:ext cx="3856884" cy="2248891"/>
          </a:xfrm>
          <a:prstGeom prst="rect">
            <a:avLst/>
          </a:prstGeom>
        </p:spPr>
      </p:pic>
      <p:pic>
        <p:nvPicPr>
          <p:cNvPr id="5" name="Picture 4" descr="A graph of colored lines and numbers&#10;&#10;AI-generated content may be incorrect.">
            <a:extLst>
              <a:ext uri="{FF2B5EF4-FFF2-40B4-BE49-F238E27FC236}">
                <a16:creationId xmlns:a16="http://schemas.microsoft.com/office/drawing/2014/main" id="{C535A4AB-5923-DADA-4760-BF2CB97DC801}"/>
              </a:ext>
            </a:extLst>
          </p:cNvPr>
          <p:cNvPicPr>
            <a:picLocks noChangeAspect="1"/>
          </p:cNvPicPr>
          <p:nvPr/>
        </p:nvPicPr>
        <p:blipFill>
          <a:blip r:embed="rId3"/>
          <a:stretch>
            <a:fillRect/>
          </a:stretch>
        </p:blipFill>
        <p:spPr>
          <a:xfrm>
            <a:off x="1330778" y="1149136"/>
            <a:ext cx="6490608" cy="1947160"/>
          </a:xfrm>
          <a:prstGeom prst="rect">
            <a:avLst/>
          </a:prstGeom>
        </p:spPr>
      </p:pic>
    </p:spTree>
    <p:extLst>
      <p:ext uri="{BB962C8B-B14F-4D97-AF65-F5344CB8AC3E}">
        <p14:creationId xmlns:p14="http://schemas.microsoft.com/office/powerpoint/2010/main" val="145123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27D7-7BF0-EDFB-83CC-05FAFA3D24CC}"/>
              </a:ext>
            </a:extLst>
          </p:cNvPr>
          <p:cNvSpPr>
            <a:spLocks noGrp="1"/>
          </p:cNvSpPr>
          <p:nvPr>
            <p:ph type="title"/>
          </p:nvPr>
        </p:nvSpPr>
        <p:spPr/>
        <p:txBody>
          <a:bodyPr/>
          <a:lstStyle/>
          <a:p>
            <a:r>
              <a:rPr lang="en-US"/>
              <a:t>Applications </a:t>
            </a:r>
          </a:p>
        </p:txBody>
      </p:sp>
      <p:sp>
        <p:nvSpPr>
          <p:cNvPr id="3" name="Text Placeholder 2">
            <a:extLst>
              <a:ext uri="{FF2B5EF4-FFF2-40B4-BE49-F238E27FC236}">
                <a16:creationId xmlns:a16="http://schemas.microsoft.com/office/drawing/2014/main" id="{DF3DE6F6-10E5-DF48-49B9-FF2BE75F37D0}"/>
              </a:ext>
            </a:extLst>
          </p:cNvPr>
          <p:cNvSpPr>
            <a:spLocks noGrp="1"/>
          </p:cNvSpPr>
          <p:nvPr>
            <p:ph type="body" idx="1"/>
          </p:nvPr>
        </p:nvSpPr>
        <p:spPr>
          <a:xfrm>
            <a:off x="1162327" y="924451"/>
            <a:ext cx="7038900" cy="2911200"/>
          </a:xfrm>
        </p:spPr>
        <p:txBody>
          <a:bodyPr spcFirstLastPara="1" wrap="square" lIns="91425" tIns="45700" rIns="91425" bIns="45700" anchor="t" anchorCtr="0">
            <a:noAutofit/>
          </a:bodyPr>
          <a:lstStyle/>
          <a:p>
            <a:pPr>
              <a:buNone/>
            </a:pPr>
            <a:r>
              <a:rPr lang="en-US" sz="1600" b="1" dirty="0">
                <a:latin typeface="Calibri"/>
              </a:rPr>
              <a:t>1. Streaming Explanation</a:t>
            </a:r>
            <a:endParaRPr lang="en-US" sz="1600" dirty="0">
              <a:latin typeface="Calibri"/>
            </a:endParaRPr>
          </a:p>
          <a:p>
            <a:pPr marL="285750" indent="-285750"/>
            <a:r>
              <a:rPr lang="en-US" sz="1600" dirty="0">
                <a:latin typeface="Calibri"/>
              </a:rPr>
              <a:t>Goal: Identify features that explain why certain data points stand out in a stream</a:t>
            </a:r>
          </a:p>
          <a:p>
            <a:pPr marL="285750" indent="-285750"/>
            <a:r>
              <a:rPr lang="en-US" sz="1600" dirty="0">
                <a:latin typeface="Calibri"/>
              </a:rPr>
              <a:t>Example: Detecting outliers in sensor data (e.g., unusual time or location)</a:t>
            </a:r>
          </a:p>
          <a:p>
            <a:pPr marL="285750" indent="-285750"/>
            <a:r>
              <a:rPr lang="en-US" sz="1600" dirty="0">
                <a:latin typeface="Calibri"/>
              </a:rPr>
              <a:t>Approach:</a:t>
            </a:r>
          </a:p>
          <a:p>
            <a:pPr marL="1200150" lvl="1" indent="-285750"/>
            <a:r>
              <a:rPr lang="en-US" sz="1600" dirty="0">
                <a:latin typeface="Calibri"/>
              </a:rPr>
              <a:t>Train a classifier to distinguish outliers vs. normal points</a:t>
            </a:r>
          </a:p>
          <a:p>
            <a:pPr marL="1200150" lvl="1" indent="-285750"/>
            <a:r>
              <a:rPr lang="en-US" sz="1600" dirty="0">
                <a:latin typeface="Calibri"/>
              </a:rPr>
              <a:t>Use classifier weights or relative risk to identify key features</a:t>
            </a:r>
          </a:p>
          <a:p>
            <a:pPr marL="0" indent="0">
              <a:buNone/>
            </a:pPr>
            <a:r>
              <a:rPr lang="en-US" sz="1600" b="1" dirty="0">
                <a:latin typeface="Calibri"/>
              </a:rPr>
              <a:t>2. Network Monitoring</a:t>
            </a:r>
          </a:p>
          <a:p>
            <a:pPr marL="285750" indent="-285750"/>
            <a:r>
              <a:rPr lang="en-US" sz="1600" dirty="0">
                <a:latin typeface="Calibri"/>
              </a:rPr>
              <a:t>Goal: Identify significant differences in network traffic</a:t>
            </a:r>
            <a:endParaRPr lang="en-US" sz="1600" dirty="0"/>
          </a:p>
          <a:p>
            <a:pPr marL="285750" indent="-285750"/>
            <a:r>
              <a:rPr lang="en-US" sz="1600" dirty="0">
                <a:latin typeface="Calibri"/>
              </a:rPr>
              <a:t>Example: Detecting abnormal patterns between source and destination IPs</a:t>
            </a:r>
          </a:p>
          <a:p>
            <a:pPr marL="285750" indent="-285750"/>
            <a:r>
              <a:rPr lang="en-US" sz="1600" dirty="0">
                <a:latin typeface="Calibri"/>
              </a:rPr>
              <a:t>Approach:</a:t>
            </a:r>
          </a:p>
          <a:p>
            <a:pPr marL="1200150" lvl="1" indent="-285750"/>
            <a:r>
              <a:rPr lang="en-US" sz="1600" dirty="0">
                <a:latin typeface="Calibri"/>
              </a:rPr>
              <a:t>Frame as binary classification between streams</a:t>
            </a:r>
          </a:p>
          <a:p>
            <a:pPr marL="1200150" lvl="1" indent="-285750"/>
            <a:r>
              <a:rPr lang="en-US" sz="1600" dirty="0">
                <a:latin typeface="Calibri"/>
              </a:rPr>
              <a:t>Use learned weights to find high-ratio features</a:t>
            </a:r>
          </a:p>
          <a:p>
            <a:pPr marL="25400" indent="0">
              <a:buNone/>
            </a:pPr>
            <a:endParaRPr lang="en-US" sz="1050" b="1" dirty="0">
              <a:latin typeface="Calibri"/>
            </a:endParaRPr>
          </a:p>
        </p:txBody>
      </p:sp>
    </p:spTree>
    <p:extLst>
      <p:ext uri="{BB962C8B-B14F-4D97-AF65-F5344CB8AC3E}">
        <p14:creationId xmlns:p14="http://schemas.microsoft.com/office/powerpoint/2010/main" val="217614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96AB-7EAD-3BC6-4E44-C88A604D628F}"/>
              </a:ext>
            </a:extLst>
          </p:cNvPr>
          <p:cNvSpPr>
            <a:spLocks noGrp="1"/>
          </p:cNvSpPr>
          <p:nvPr>
            <p:ph type="title"/>
          </p:nvPr>
        </p:nvSpPr>
        <p:spPr/>
        <p:txBody>
          <a:bodyPr/>
          <a:lstStyle/>
          <a:p>
            <a:r>
              <a:rPr lang="en-US" dirty="0"/>
              <a:t>Applications </a:t>
            </a:r>
          </a:p>
        </p:txBody>
      </p:sp>
      <p:sp>
        <p:nvSpPr>
          <p:cNvPr id="3" name="Text Placeholder 2">
            <a:extLst>
              <a:ext uri="{FF2B5EF4-FFF2-40B4-BE49-F238E27FC236}">
                <a16:creationId xmlns:a16="http://schemas.microsoft.com/office/drawing/2014/main" id="{7BE977DE-F3E8-251F-C413-665B59DF21AA}"/>
              </a:ext>
            </a:extLst>
          </p:cNvPr>
          <p:cNvSpPr>
            <a:spLocks noGrp="1"/>
          </p:cNvSpPr>
          <p:nvPr>
            <p:ph type="body" idx="1"/>
          </p:nvPr>
        </p:nvSpPr>
        <p:spPr/>
        <p:txBody>
          <a:bodyPr/>
          <a:lstStyle/>
          <a:p>
            <a:pPr>
              <a:buNone/>
            </a:pPr>
            <a:r>
              <a:rPr lang="en-US" sz="1600" b="1" dirty="0">
                <a:latin typeface="Calibri"/>
              </a:rPr>
              <a:t>3. Streaming Pointwise Mutual Information (PMI)</a:t>
            </a:r>
            <a:endParaRPr lang="en-US" sz="1600" dirty="0">
              <a:latin typeface="Calibri"/>
            </a:endParaRPr>
          </a:p>
          <a:p>
            <a:pPr marL="285750" indent="-285750"/>
            <a:r>
              <a:rPr lang="en-US" sz="1600" dirty="0">
                <a:latin typeface="Calibri"/>
              </a:rPr>
              <a:t>Goal: Estimate correlation between co-occurring events (e.g., word pairs)</a:t>
            </a:r>
          </a:p>
          <a:p>
            <a:pPr marL="285750" indent="-285750"/>
            <a:r>
              <a:rPr lang="en-US" sz="1600" dirty="0">
                <a:latin typeface="Calibri"/>
              </a:rPr>
              <a:t>Example: NLP — finding strongly associated word pairs (“San” + “Francisco”)</a:t>
            </a:r>
          </a:p>
          <a:p>
            <a:pPr marL="285750" indent="-285750"/>
            <a:r>
              <a:rPr lang="en-US" sz="1600" dirty="0">
                <a:latin typeface="Calibri"/>
              </a:rPr>
              <a:t>Approach:</a:t>
            </a:r>
          </a:p>
          <a:p>
            <a:pPr marL="1200150" lvl="1" indent="-285750"/>
            <a:r>
              <a:rPr lang="en-US" sz="1600" dirty="0">
                <a:latin typeface="Calibri"/>
              </a:rPr>
              <a:t>Turn PMI estimation into a classification task</a:t>
            </a:r>
          </a:p>
          <a:p>
            <a:pPr marL="1200150" lvl="1" indent="-285750"/>
            <a:r>
              <a:rPr lang="en-US" sz="1600" dirty="0">
                <a:latin typeface="Calibri"/>
              </a:rPr>
              <a:t>Learn model weights that converge to PMI values</a:t>
            </a:r>
          </a:p>
          <a:p>
            <a:pPr marL="1200150" lvl="1" indent="-285750"/>
            <a:r>
              <a:rPr lang="en-US" sz="1600" dirty="0">
                <a:latin typeface="Calibri"/>
              </a:rPr>
              <a:t>Use AWM-Sketch to store weights compactly</a:t>
            </a:r>
          </a:p>
          <a:p>
            <a:pPr marL="25400" indent="0">
              <a:buNone/>
            </a:pPr>
            <a:endParaRPr lang="en-US" sz="1050" b="1" dirty="0">
              <a:latin typeface="Calibri"/>
              <a:ea typeface="Calibri"/>
              <a:cs typeface="Calibri"/>
            </a:endParaRPr>
          </a:p>
          <a:p>
            <a:endParaRPr lang="en-US" sz="1050" dirty="0">
              <a:latin typeface="Calibri"/>
            </a:endParaRPr>
          </a:p>
        </p:txBody>
      </p:sp>
    </p:spTree>
    <p:extLst>
      <p:ext uri="{BB962C8B-B14F-4D97-AF65-F5344CB8AC3E}">
        <p14:creationId xmlns:p14="http://schemas.microsoft.com/office/powerpoint/2010/main" val="374541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4852-69BF-952A-E877-D41FAB57C6D2}"/>
              </a:ext>
            </a:extLst>
          </p:cNvPr>
          <p:cNvSpPr>
            <a:spLocks noGrp="1"/>
          </p:cNvSpPr>
          <p:nvPr>
            <p:ph type="title"/>
          </p:nvPr>
        </p:nvSpPr>
        <p:spPr/>
        <p:txBody>
          <a:bodyPr/>
          <a:lstStyle/>
          <a:p>
            <a:r>
              <a:rPr lang="en-US"/>
              <a:t>Discussion and Key Insights</a:t>
            </a:r>
          </a:p>
        </p:txBody>
      </p:sp>
      <p:sp>
        <p:nvSpPr>
          <p:cNvPr id="3" name="Text Placeholder 2">
            <a:extLst>
              <a:ext uri="{FF2B5EF4-FFF2-40B4-BE49-F238E27FC236}">
                <a16:creationId xmlns:a16="http://schemas.microsoft.com/office/drawing/2014/main" id="{0F11EF08-154D-8DEF-8735-0097B49CCE5C}"/>
              </a:ext>
            </a:extLst>
          </p:cNvPr>
          <p:cNvSpPr>
            <a:spLocks noGrp="1"/>
          </p:cNvSpPr>
          <p:nvPr>
            <p:ph type="body" idx="1"/>
          </p:nvPr>
        </p:nvSpPr>
        <p:spPr>
          <a:xfrm>
            <a:off x="1052550" y="1116150"/>
            <a:ext cx="7038900" cy="2911200"/>
          </a:xfrm>
        </p:spPr>
        <p:txBody>
          <a:bodyPr spcFirstLastPara="1" wrap="square" lIns="91425" tIns="45700" rIns="91425" bIns="45700" anchor="t" anchorCtr="0">
            <a:noAutofit/>
          </a:bodyPr>
          <a:lstStyle/>
          <a:p>
            <a:pPr>
              <a:buNone/>
            </a:pPr>
            <a:r>
              <a:rPr lang="en-US" sz="1600" b="1" dirty="0">
                <a:latin typeface="Calibri"/>
              </a:rPr>
              <a:t>1. Active Set vs. Multiple Hashing</a:t>
            </a:r>
          </a:p>
          <a:p>
            <a:pPr marL="0" indent="0">
              <a:buNone/>
            </a:pPr>
            <a:r>
              <a:rPr lang="en-US" sz="1600" dirty="0">
                <a:latin typeface="Calibri"/>
              </a:rPr>
              <a:t>Problem: High-weight features can collide in a bucket using multiple hashing.</a:t>
            </a:r>
          </a:p>
          <a:p>
            <a:pPr marL="0" indent="0">
              <a:buNone/>
            </a:pPr>
            <a:r>
              <a:rPr lang="en-US" sz="1600" dirty="0">
                <a:latin typeface="Calibri"/>
              </a:rPr>
              <a:t>Active Set Solution:</a:t>
            </a:r>
          </a:p>
          <a:p>
            <a:pPr marL="285750" indent="-285750"/>
            <a:r>
              <a:rPr lang="en-US" sz="1600" dirty="0">
                <a:latin typeface="Calibri"/>
              </a:rPr>
              <a:t>Add all features that hash to a heavy bucket into the active set.</a:t>
            </a:r>
          </a:p>
          <a:p>
            <a:pPr marL="285750" indent="-285750"/>
            <a:r>
              <a:rPr lang="en-US" sz="1600" dirty="0">
                <a:latin typeface="Calibri"/>
              </a:rPr>
              <a:t>In correctly added features decay over time → Automatically removed.</a:t>
            </a:r>
          </a:p>
          <a:p>
            <a:pPr marL="285750" indent="-285750"/>
            <a:r>
              <a:rPr lang="en-US" sz="1600" dirty="0">
                <a:latin typeface="Calibri"/>
              </a:rPr>
              <a:t>High-weight features are retained → Improves accuracy and disambiguation.</a:t>
            </a:r>
          </a:p>
          <a:p>
            <a:pPr marL="285750" indent="-285750"/>
            <a:endParaRPr lang="en-US" sz="1600" dirty="0">
              <a:latin typeface="Calibri"/>
            </a:endParaRPr>
          </a:p>
          <a:p>
            <a:pPr marL="0" indent="0">
              <a:buNone/>
            </a:pPr>
            <a:r>
              <a:rPr lang="en-US" sz="1600" b="1" dirty="0">
                <a:latin typeface="Calibri"/>
              </a:rPr>
              <a:t>2. Cost of Interpretability</a:t>
            </a:r>
          </a:p>
          <a:p>
            <a:pPr marL="285750" indent="-285750"/>
            <a:r>
              <a:rPr lang="en-US" sz="1600" dirty="0">
                <a:latin typeface="Calibri"/>
              </a:rPr>
              <a:t>AWM-Sketch improves classification accuracy compared to feature hashing.</a:t>
            </a:r>
          </a:p>
          <a:p>
            <a:pPr marL="285750" indent="-285750"/>
            <a:r>
              <a:rPr lang="en-US" sz="1600" dirty="0">
                <a:latin typeface="Calibri"/>
              </a:rPr>
              <a:t>Why? Reduces collisions for heavily weighted features → Better model clarity.</a:t>
            </a:r>
          </a:p>
          <a:p>
            <a:pPr marL="285750" indent="-285750"/>
            <a:r>
              <a:rPr lang="en-US" sz="1600" dirty="0">
                <a:latin typeface="Calibri"/>
              </a:rPr>
              <a:t>Result: Higher accuracy without losing interpretability.</a:t>
            </a:r>
          </a:p>
          <a:p>
            <a:pPr marL="0" indent="0">
              <a:buNone/>
            </a:pPr>
            <a:endParaRPr lang="en-US" sz="1050" b="1" dirty="0">
              <a:latin typeface="Calibri"/>
            </a:endParaRPr>
          </a:p>
          <a:p>
            <a:pPr marL="0" indent="0">
              <a:buNone/>
            </a:pPr>
            <a:endParaRPr lang="en-US" sz="1050" dirty="0">
              <a:latin typeface="Calibri"/>
            </a:endParaRPr>
          </a:p>
          <a:p>
            <a:pPr marL="0" indent="0">
              <a:buNone/>
            </a:pPr>
            <a:endParaRPr lang="en-US" sz="1050" dirty="0">
              <a:latin typeface="Calibri"/>
            </a:endParaRPr>
          </a:p>
          <a:p>
            <a:pPr marL="25400" indent="0">
              <a:buNone/>
            </a:pPr>
            <a:endParaRPr lang="en-US" sz="1050" b="1" dirty="0">
              <a:latin typeface="Calibri"/>
            </a:endParaRPr>
          </a:p>
        </p:txBody>
      </p:sp>
    </p:spTree>
    <p:extLst>
      <p:ext uri="{BB962C8B-B14F-4D97-AF65-F5344CB8AC3E}">
        <p14:creationId xmlns:p14="http://schemas.microsoft.com/office/powerpoint/2010/main" val="162947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9709-FF1F-8DCE-D205-96C2DE87B24E}"/>
              </a:ext>
            </a:extLst>
          </p:cNvPr>
          <p:cNvSpPr>
            <a:spLocks noGrp="1"/>
          </p:cNvSpPr>
          <p:nvPr>
            <p:ph type="title"/>
          </p:nvPr>
        </p:nvSpPr>
        <p:spPr/>
        <p:txBody>
          <a:bodyPr/>
          <a:lstStyle/>
          <a:p>
            <a:r>
              <a:rPr lang="en-US"/>
              <a:t>Discussion and Key Insights</a:t>
            </a:r>
          </a:p>
        </p:txBody>
      </p:sp>
      <p:sp>
        <p:nvSpPr>
          <p:cNvPr id="3" name="Text Placeholder 2">
            <a:extLst>
              <a:ext uri="{FF2B5EF4-FFF2-40B4-BE49-F238E27FC236}">
                <a16:creationId xmlns:a16="http://schemas.microsoft.com/office/drawing/2014/main" id="{292E31BC-0D09-8EC6-960B-FEB442D1E962}"/>
              </a:ext>
            </a:extLst>
          </p:cNvPr>
          <p:cNvSpPr>
            <a:spLocks noGrp="1"/>
          </p:cNvSpPr>
          <p:nvPr>
            <p:ph type="body" idx="1"/>
          </p:nvPr>
        </p:nvSpPr>
        <p:spPr/>
        <p:txBody>
          <a:bodyPr>
            <a:normAutofit/>
          </a:bodyPr>
          <a:lstStyle/>
          <a:p>
            <a:pPr marL="0" indent="0">
              <a:buNone/>
            </a:pPr>
            <a:r>
              <a:rPr lang="en-US" sz="1600" b="1" dirty="0">
                <a:latin typeface="Calibri"/>
              </a:rPr>
              <a:t>3. Per-Feature Learning Rates</a:t>
            </a:r>
          </a:p>
          <a:p>
            <a:pPr marL="285750" indent="-285750"/>
            <a:r>
              <a:rPr lang="en-US" sz="1600" dirty="0">
                <a:latin typeface="Calibri"/>
              </a:rPr>
              <a:t>Adjusting learning rates for individual features may improve performance.</a:t>
            </a:r>
          </a:p>
          <a:p>
            <a:pPr marL="285750" indent="-285750"/>
            <a:r>
              <a:rPr lang="en-US" sz="1600" dirty="0">
                <a:latin typeface="Calibri"/>
              </a:rPr>
              <a:t>Challenge: Higher memory cost → Needs to be explored further.</a:t>
            </a:r>
          </a:p>
          <a:p>
            <a:pPr marL="285750" indent="-285750"/>
            <a:endParaRPr lang="en-US" sz="1600" dirty="0">
              <a:latin typeface="Calibri"/>
            </a:endParaRPr>
          </a:p>
          <a:p>
            <a:pPr marL="0" indent="0">
              <a:buNone/>
            </a:pPr>
            <a:r>
              <a:rPr lang="en-US" sz="1600" b="1" dirty="0">
                <a:latin typeface="Calibri"/>
              </a:rPr>
              <a:t>4. Multiclass Classification</a:t>
            </a:r>
          </a:p>
          <a:p>
            <a:pPr marL="285750" indent="-285750"/>
            <a:r>
              <a:rPr lang="en-US" sz="1600" dirty="0">
                <a:latin typeface="Calibri"/>
              </a:rPr>
              <a:t>Maintain M copies of WM-Sketch (1 per class).</a:t>
            </a:r>
          </a:p>
          <a:p>
            <a:pPr marL="285750" indent="-285750"/>
            <a:r>
              <a:rPr lang="en-US" sz="1600" dirty="0">
                <a:latin typeface="Calibri"/>
              </a:rPr>
              <a:t>For large M → Computationally expensive.</a:t>
            </a:r>
          </a:p>
          <a:p>
            <a:pPr marL="285750" indent="-285750"/>
            <a:r>
              <a:rPr lang="en-US" sz="1600" dirty="0">
                <a:latin typeface="Calibri"/>
              </a:rPr>
              <a:t>Solution: Use noise contrastive estimation to reduce complexity.</a:t>
            </a:r>
          </a:p>
          <a:p>
            <a:pPr marL="25400" indent="0">
              <a:buNone/>
            </a:pPr>
            <a:endParaRPr lang="en-US" sz="1050" dirty="0">
              <a:latin typeface="Calibri"/>
            </a:endParaRPr>
          </a:p>
        </p:txBody>
      </p:sp>
    </p:spTree>
    <p:extLst>
      <p:ext uri="{BB962C8B-B14F-4D97-AF65-F5344CB8AC3E}">
        <p14:creationId xmlns:p14="http://schemas.microsoft.com/office/powerpoint/2010/main" val="426770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A5E2-70FB-41F0-111E-8009A1246DA2}"/>
              </a:ext>
            </a:extLst>
          </p:cNvPr>
          <p:cNvSpPr>
            <a:spLocks noGrp="1"/>
          </p:cNvSpPr>
          <p:nvPr>
            <p:ph type="title"/>
          </p:nvPr>
        </p:nvSpPr>
        <p:spPr>
          <a:xfrm>
            <a:off x="1048385" y="657519"/>
            <a:ext cx="7038900" cy="914100"/>
          </a:xfrm>
        </p:spPr>
        <p:txBody>
          <a:bodyPr/>
          <a:lstStyle/>
          <a:p>
            <a:r>
              <a:rPr lang="en-US">
                <a:effectLst/>
                <a:latin typeface="Helvetica Neue"/>
              </a:rPr>
              <a:t>Conclusion</a:t>
            </a:r>
            <a:br>
              <a:rPr lang="en-US">
                <a:effectLst/>
                <a:latin typeface="Helvetica Neue" panose="02000503000000020004" pitchFamily="2" charset="0"/>
              </a:rPr>
            </a:br>
            <a:endParaRPr lang="en-US"/>
          </a:p>
        </p:txBody>
      </p:sp>
      <p:sp>
        <p:nvSpPr>
          <p:cNvPr id="3" name="Text Placeholder 2">
            <a:extLst>
              <a:ext uri="{FF2B5EF4-FFF2-40B4-BE49-F238E27FC236}">
                <a16:creationId xmlns:a16="http://schemas.microsoft.com/office/drawing/2014/main" id="{5F9F79F0-BF69-D111-9D39-F93A15B3AB9A}"/>
              </a:ext>
            </a:extLst>
          </p:cNvPr>
          <p:cNvSpPr>
            <a:spLocks noGrp="1"/>
          </p:cNvSpPr>
          <p:nvPr>
            <p:ph type="body" idx="1"/>
          </p:nvPr>
        </p:nvSpPr>
        <p:spPr/>
        <p:txBody>
          <a:bodyPr>
            <a:normAutofit/>
          </a:bodyPr>
          <a:lstStyle/>
          <a:p>
            <a:pPr marL="285750" indent="-285750"/>
            <a:r>
              <a:rPr lang="en-US" sz="1600" dirty="0">
                <a:latin typeface="Calibri"/>
              </a:rPr>
              <a:t>Introduced Weighted-Median Sketch (WM-Sketch) for identifying high-weight features in streaming data.</a:t>
            </a:r>
          </a:p>
          <a:p>
            <a:pPr marL="285750" indent="-285750"/>
            <a:r>
              <a:rPr lang="en-US" sz="1600" dirty="0">
                <a:latin typeface="Calibri"/>
              </a:rPr>
              <a:t>Achieved better weight recovery and competitive accuracy compared to baselines.</a:t>
            </a:r>
          </a:p>
          <a:p>
            <a:pPr marL="285750" indent="-285750"/>
            <a:r>
              <a:rPr lang="en-US" sz="1600" dirty="0">
                <a:latin typeface="Calibri"/>
              </a:rPr>
              <a:t>Demonstrated strong performance on binary classification benchmarks.</a:t>
            </a:r>
          </a:p>
          <a:p>
            <a:pPr marL="285750" indent="-285750"/>
            <a:r>
              <a:rPr lang="en-US" sz="1600" dirty="0">
                <a:latin typeface="Calibri"/>
              </a:rPr>
              <a:t>Reframed stream processing tasks as classification problems.</a:t>
            </a:r>
          </a:p>
          <a:p>
            <a:pPr marL="285750" indent="-285750"/>
            <a:r>
              <a:rPr lang="en-US" sz="1600" dirty="0">
                <a:latin typeface="Calibri"/>
              </a:rPr>
              <a:t>Opens new opportunities in streaming analytics and machine learning.</a:t>
            </a:r>
          </a:p>
          <a:p>
            <a:pPr marL="25400" indent="0">
              <a:buNone/>
            </a:pPr>
            <a:endParaRPr lang="en-US" sz="1050" dirty="0">
              <a:latin typeface="Calibri"/>
            </a:endParaRPr>
          </a:p>
        </p:txBody>
      </p:sp>
    </p:spTree>
    <p:extLst>
      <p:ext uri="{BB962C8B-B14F-4D97-AF65-F5344CB8AC3E}">
        <p14:creationId xmlns:p14="http://schemas.microsoft.com/office/powerpoint/2010/main" val="363536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24AA2-7994-68BD-1D17-056B71325725}"/>
              </a:ext>
            </a:extLst>
          </p:cNvPr>
          <p:cNvSpPr txBox="1"/>
          <p:nvPr/>
        </p:nvSpPr>
        <p:spPr>
          <a:xfrm>
            <a:off x="3144644" y="1951463"/>
            <a:ext cx="3512634" cy="769441"/>
          </a:xfrm>
          <a:prstGeom prst="rect">
            <a:avLst/>
          </a:prstGeom>
          <a:noFill/>
        </p:spPr>
        <p:txBody>
          <a:bodyPr wrap="square" rtlCol="0">
            <a:spAutoFit/>
          </a:bodyPr>
          <a:lstStyle/>
          <a:p>
            <a:r>
              <a:rPr lang="en-US" sz="4400" b="1">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07973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297500" y="590300"/>
            <a:ext cx="7038900" cy="914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INTRODUCTION</a:t>
            </a:r>
            <a:endParaRPr b="1"/>
          </a:p>
        </p:txBody>
      </p:sp>
      <p:sp>
        <p:nvSpPr>
          <p:cNvPr id="84" name="Google Shape;84;p13"/>
          <p:cNvSpPr txBox="1">
            <a:spLocks noGrp="1"/>
          </p:cNvSpPr>
          <p:nvPr>
            <p:ph type="body" idx="1"/>
          </p:nvPr>
        </p:nvSpPr>
        <p:spPr>
          <a:xfrm>
            <a:off x="1297500" y="1567550"/>
            <a:ext cx="7038900" cy="2911200"/>
          </a:xfrm>
          <a:prstGeom prst="rect">
            <a:avLst/>
          </a:prstGeom>
        </p:spPr>
        <p:txBody>
          <a:bodyPr spcFirstLastPara="1" wrap="square" lIns="91425" tIns="45700" rIns="91425" bIns="45700" anchor="t" anchorCtr="0">
            <a:noAutofit/>
          </a:bodyPr>
          <a:lstStyle/>
          <a:p>
            <a:pPr marL="25400" indent="0">
              <a:buNone/>
            </a:pPr>
            <a:r>
              <a:rPr lang="en-US" sz="1600" dirty="0">
                <a:effectLst/>
                <a:latin typeface="Calibri"/>
                <a:cs typeface="Calibri"/>
              </a:rPr>
              <a:t>What is this </a:t>
            </a:r>
            <a:r>
              <a:rPr lang="en-US" sz="1600" dirty="0">
                <a:latin typeface="Calibri"/>
                <a:cs typeface="Calibri"/>
              </a:rPr>
              <a:t>paper about</a:t>
            </a:r>
            <a:r>
              <a:rPr lang="en-US" sz="1600" dirty="0">
                <a:effectLst/>
                <a:latin typeface="Calibri"/>
                <a:cs typeface="Calibri"/>
              </a:rPr>
              <a:t>?</a:t>
            </a:r>
          </a:p>
          <a:p>
            <a:pPr marL="25400" indent="0">
              <a:buNone/>
            </a:pPr>
            <a:r>
              <a:rPr lang="en-US" sz="1600" dirty="0">
                <a:effectLst/>
                <a:latin typeface="Calibri"/>
                <a:cs typeface="Calibri"/>
              </a:rPr>
              <a:t>In today’s data-driven world, we are constantly faced with massive streams of data emails, logs, transactions, social media posts, and more.</a:t>
            </a:r>
            <a:r>
              <a:rPr lang="en-US" sz="1600" dirty="0">
                <a:latin typeface="Calibri"/>
                <a:cs typeface="Calibri"/>
              </a:rPr>
              <a:t> </a:t>
            </a:r>
            <a:r>
              <a:rPr lang="en-US" sz="1600" dirty="0">
                <a:effectLst/>
                <a:latin typeface="Calibri"/>
                <a:cs typeface="Calibri"/>
              </a:rPr>
              <a:t>This project explores how we can train and maintain a machine learning model (specifically, a linear classifier) over these data streams using very little memory, all while still being able to:</a:t>
            </a:r>
          </a:p>
          <a:p>
            <a:pPr>
              <a:buSzPct val="200000"/>
            </a:pPr>
            <a:r>
              <a:rPr lang="en-US" sz="1600" dirty="0">
                <a:effectLst/>
                <a:latin typeface="Calibri"/>
                <a:cs typeface="Calibri"/>
              </a:rPr>
              <a:t>Make accurate predictions in real time</a:t>
            </a:r>
          </a:p>
          <a:p>
            <a:pPr>
              <a:buSzPct val="200000"/>
            </a:pPr>
            <a:r>
              <a:rPr lang="en-US" sz="1600" dirty="0">
                <a:effectLst/>
                <a:latin typeface="Calibri"/>
                <a:cs typeface="Calibri"/>
              </a:rPr>
              <a:t>Explain which features (like words) influence decisions</a:t>
            </a:r>
          </a:p>
          <a:p>
            <a:pPr>
              <a:buSzPct val="200000"/>
            </a:pPr>
            <a:r>
              <a:rPr lang="en-US" sz="1600" dirty="0">
                <a:effectLst/>
                <a:latin typeface="Calibri"/>
                <a:cs typeface="Calibri"/>
              </a:rPr>
              <a:t>Adapt to evolving data patterns</a:t>
            </a:r>
          </a:p>
          <a:p>
            <a:pPr marL="25400" indent="0">
              <a:buNone/>
            </a:pPr>
            <a:endParaRPr lang="en-US" sz="800" dirty="0">
              <a:effectLst/>
              <a:latin typeface="Helvetica Neue" panose="02000503000000020004" pitchFamily="2" charset="0"/>
            </a:endParaRPr>
          </a:p>
          <a:p>
            <a:pPr marL="25400" indent="0">
              <a:buNone/>
            </a:pPr>
            <a:endParaRPr lang="en-US" sz="1000" dirty="0">
              <a:effectLst/>
              <a:latin typeface="Helvetica Neue" panose="02000503000000020004" pitchFamily="2" charset="0"/>
            </a:endParaRPr>
          </a:p>
          <a:p>
            <a:pPr marL="25400" indent="0">
              <a:buNone/>
            </a:pPr>
            <a:endParaRPr lang="en-US" sz="1400" dirty="0">
              <a:effectLst/>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F5B7-6700-5611-8A44-AD3AABB543EF}"/>
              </a:ext>
            </a:extLst>
          </p:cNvPr>
          <p:cNvSpPr>
            <a:spLocks noGrp="1"/>
          </p:cNvSpPr>
          <p:nvPr>
            <p:ph type="title"/>
          </p:nvPr>
        </p:nvSpPr>
        <p:spPr>
          <a:xfrm>
            <a:off x="1234000" y="828075"/>
            <a:ext cx="7038900" cy="914100"/>
          </a:xfrm>
        </p:spPr>
        <p:txBody>
          <a:bodyPr/>
          <a:lstStyle/>
          <a:p>
            <a:r>
              <a:rPr lang="en-US" b="1"/>
              <a:t>PROBLEM STATEMENT</a:t>
            </a:r>
            <a:endParaRPr lang="en-US"/>
          </a:p>
          <a:p>
            <a:endParaRPr lang="en-US" b="1"/>
          </a:p>
        </p:txBody>
      </p:sp>
      <p:sp>
        <p:nvSpPr>
          <p:cNvPr id="3" name="Text Placeholder 2">
            <a:extLst>
              <a:ext uri="{FF2B5EF4-FFF2-40B4-BE49-F238E27FC236}">
                <a16:creationId xmlns:a16="http://schemas.microsoft.com/office/drawing/2014/main" id="{674B17C5-F2C6-C179-498F-07AE843BA861}"/>
              </a:ext>
            </a:extLst>
          </p:cNvPr>
          <p:cNvSpPr>
            <a:spLocks noGrp="1"/>
          </p:cNvSpPr>
          <p:nvPr>
            <p:ph type="body" idx="1"/>
          </p:nvPr>
        </p:nvSpPr>
        <p:spPr/>
        <p:txBody>
          <a:bodyPr spcFirstLastPara="1" wrap="square" lIns="91425" tIns="45700" rIns="91425" bIns="45700" anchor="t" anchorCtr="0">
            <a:noAutofit/>
          </a:bodyPr>
          <a:lstStyle/>
          <a:p>
            <a:r>
              <a:rPr lang="en-US" sz="1600" dirty="0">
                <a:latin typeface="Calibri"/>
              </a:rPr>
              <a:t>The increase in real - time streaming data has created new challenges: </a:t>
            </a:r>
          </a:p>
          <a:p>
            <a:pPr lvl="1">
              <a:buSzPts val="2800"/>
              <a:buFont typeface="Arial" panose="020B0604020202020204" pitchFamily="34" charset="0"/>
              <a:buChar char="•"/>
            </a:pPr>
            <a:r>
              <a:rPr lang="en-US" sz="1600" dirty="0">
                <a:latin typeface="Calibri"/>
              </a:rPr>
              <a:t>Spam detection in emails and social media</a:t>
            </a:r>
          </a:p>
          <a:p>
            <a:pPr lvl="1" indent="-406400">
              <a:buSzPts val="2800"/>
              <a:buFont typeface="Arial" panose="020B0604020202020204" pitchFamily="34" charset="0"/>
              <a:buChar char="•"/>
            </a:pPr>
            <a:r>
              <a:rPr lang="en-US" sz="1600" dirty="0">
                <a:latin typeface="Calibri"/>
              </a:rPr>
              <a:t>Real-time fraud and anomaly detection in finance and IOT</a:t>
            </a:r>
          </a:p>
          <a:p>
            <a:pPr lvl="1" indent="-406400">
              <a:buSzPts val="2800"/>
              <a:buFont typeface="Arial" panose="020B0604020202020204" pitchFamily="34" charset="0"/>
              <a:buChar char="•"/>
            </a:pPr>
            <a:r>
              <a:rPr lang="en-US" sz="1600" dirty="0">
                <a:latin typeface="Calibri"/>
              </a:rPr>
              <a:t>Monitoring of network traffic and user behavior.</a:t>
            </a:r>
          </a:p>
          <a:p>
            <a:r>
              <a:rPr lang="en-US" sz="1600" dirty="0">
                <a:latin typeface="Calibri"/>
              </a:rPr>
              <a:t>These applications run on edge devices with limited memory</a:t>
            </a:r>
          </a:p>
          <a:p>
            <a:r>
              <a:rPr lang="en-US" sz="1600" dirty="0">
                <a:latin typeface="Calibri"/>
              </a:rPr>
              <a:t>Traditional classifiers like logistic regression are memory-intensive, especially in high-dimensional feature spaces</a:t>
            </a:r>
          </a:p>
          <a:p>
            <a:r>
              <a:rPr lang="en-US" sz="1600" dirty="0">
                <a:latin typeface="Calibri"/>
              </a:rPr>
              <a:t>Need for lightweight models that balance efficiency and interpretability</a:t>
            </a:r>
          </a:p>
          <a:p>
            <a:endParaRPr lang="en-US" dirty="0"/>
          </a:p>
          <a:p>
            <a:endParaRPr lang="en-US" dirty="0"/>
          </a:p>
        </p:txBody>
      </p:sp>
    </p:spTree>
    <p:extLst>
      <p:ext uri="{BB962C8B-B14F-4D97-AF65-F5344CB8AC3E}">
        <p14:creationId xmlns:p14="http://schemas.microsoft.com/office/powerpoint/2010/main" val="121792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934C-E9DC-7FEF-0C34-AFC0669FCFA8}"/>
              </a:ext>
            </a:extLst>
          </p:cNvPr>
          <p:cNvSpPr>
            <a:spLocks noGrp="1"/>
          </p:cNvSpPr>
          <p:nvPr>
            <p:ph type="title"/>
          </p:nvPr>
        </p:nvSpPr>
        <p:spPr>
          <a:xfrm>
            <a:off x="1297500" y="664750"/>
            <a:ext cx="7038900" cy="914100"/>
          </a:xfrm>
        </p:spPr>
        <p:txBody>
          <a:bodyPr/>
          <a:lstStyle/>
          <a:p>
            <a:r>
              <a:rPr lang="en-US" b="1"/>
              <a:t>Traditional methods</a:t>
            </a:r>
          </a:p>
        </p:txBody>
      </p:sp>
      <p:sp>
        <p:nvSpPr>
          <p:cNvPr id="3" name="Text Placeholder 2">
            <a:extLst>
              <a:ext uri="{FF2B5EF4-FFF2-40B4-BE49-F238E27FC236}">
                <a16:creationId xmlns:a16="http://schemas.microsoft.com/office/drawing/2014/main" id="{CF831534-9D46-FB5C-F823-33BC469E3AC7}"/>
              </a:ext>
            </a:extLst>
          </p:cNvPr>
          <p:cNvSpPr>
            <a:spLocks noGrp="1"/>
          </p:cNvSpPr>
          <p:nvPr>
            <p:ph type="body" idx="1"/>
          </p:nvPr>
        </p:nvSpPr>
        <p:spPr/>
        <p:txBody>
          <a:bodyPr>
            <a:normAutofit/>
          </a:bodyPr>
          <a:lstStyle/>
          <a:p>
            <a:pPr marL="25400" indent="0">
              <a:buNone/>
            </a:pPr>
            <a:r>
              <a:rPr lang="en-US" sz="1600" dirty="0">
                <a:effectLst/>
                <a:latin typeface="Calibri"/>
                <a:cs typeface="Calibri"/>
              </a:rPr>
              <a:t>Traditional classifiers need to store full - weight vectors, which is infeasible on resource-constrained devices.</a:t>
            </a:r>
            <a:endParaRPr lang="en-US" sz="1600" dirty="0">
              <a:latin typeface="Calibri"/>
            </a:endParaRPr>
          </a:p>
          <a:p>
            <a:pPr marL="25400" indent="0">
              <a:buNone/>
            </a:pPr>
            <a:r>
              <a:rPr lang="en-US" sz="1600" dirty="0">
                <a:latin typeface="Calibri"/>
              </a:rPr>
              <a:t>1. Feature Hashing</a:t>
            </a:r>
          </a:p>
          <a:p>
            <a:pPr marL="768350" lvl="1" indent="-285750">
              <a:buSzPts val="3200"/>
              <a:buFont typeface="Arial" panose="020B0604020202020204" pitchFamily="34" charset="0"/>
              <a:buChar char="•"/>
            </a:pPr>
            <a:r>
              <a:rPr lang="en-US" sz="1600" dirty="0">
                <a:latin typeface="Calibri"/>
              </a:rPr>
              <a:t>Projects high-dimensional input features into a lower-dimensional space using a hash function.</a:t>
            </a:r>
          </a:p>
          <a:p>
            <a:pPr marL="768350" lvl="1" indent="-285750">
              <a:buSzPts val="3200"/>
              <a:buFont typeface="Arial" panose="020B0604020202020204" pitchFamily="34" charset="0"/>
              <a:buChar char="•"/>
            </a:pPr>
            <a:r>
              <a:rPr lang="en-US" sz="1600" dirty="0">
                <a:latin typeface="Calibri"/>
              </a:rPr>
              <a:t>can't recover original features because of hash collisions</a:t>
            </a:r>
          </a:p>
          <a:p>
            <a:pPr marL="25400" indent="0">
              <a:buNone/>
            </a:pPr>
            <a:r>
              <a:rPr lang="en-US" sz="1600" dirty="0">
                <a:latin typeface="Calibri"/>
              </a:rPr>
              <a:t>2. Simple Truncation</a:t>
            </a:r>
          </a:p>
          <a:p>
            <a:pPr marL="768350" lvl="1" indent="-285750">
              <a:buSzPts val="3200"/>
              <a:buFont typeface="Arial" panose="020B0604020202020204" pitchFamily="34" charset="0"/>
              <a:buChar char="•"/>
            </a:pPr>
            <a:r>
              <a:rPr lang="en-US" sz="1600" dirty="0">
                <a:latin typeface="Calibri"/>
              </a:rPr>
              <a:t>Keep only the top-K largest weights and set the rest to zero</a:t>
            </a:r>
          </a:p>
          <a:p>
            <a:pPr marL="768350" lvl="1" indent="-285750">
              <a:buSzPts val="3200"/>
              <a:buFont typeface="Arial" panose="020B0604020202020204" pitchFamily="34" charset="0"/>
              <a:buChar char="•"/>
            </a:pPr>
            <a:r>
              <a:rPr lang="en-US" sz="1600" dirty="0">
                <a:latin typeface="Calibri"/>
              </a:rPr>
              <a:t>Not memory-efficient during training ( need the full model first)</a:t>
            </a:r>
          </a:p>
          <a:p>
            <a:pPr marL="25400" indent="0">
              <a:buNone/>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7450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81B7-D15E-32AD-8824-5685D6DF91D8}"/>
              </a:ext>
            </a:extLst>
          </p:cNvPr>
          <p:cNvSpPr>
            <a:spLocks noGrp="1"/>
          </p:cNvSpPr>
          <p:nvPr>
            <p:ph type="title"/>
          </p:nvPr>
        </p:nvSpPr>
        <p:spPr>
          <a:xfrm>
            <a:off x="1297500" y="830313"/>
            <a:ext cx="7038900" cy="914100"/>
          </a:xfrm>
        </p:spPr>
        <p:txBody>
          <a:bodyPr/>
          <a:lstStyle/>
          <a:p>
            <a:r>
              <a:rPr lang="en-US" b="1"/>
              <a:t>Traditional methods</a:t>
            </a:r>
            <a:endParaRPr lang="en-US"/>
          </a:p>
          <a:p>
            <a:endParaRPr lang="en-US"/>
          </a:p>
        </p:txBody>
      </p:sp>
      <p:sp>
        <p:nvSpPr>
          <p:cNvPr id="3" name="Text Placeholder 2">
            <a:extLst>
              <a:ext uri="{FF2B5EF4-FFF2-40B4-BE49-F238E27FC236}">
                <a16:creationId xmlns:a16="http://schemas.microsoft.com/office/drawing/2014/main" id="{3F2A7BFE-CB27-623F-3D81-E36BF62DB0B7}"/>
              </a:ext>
            </a:extLst>
          </p:cNvPr>
          <p:cNvSpPr>
            <a:spLocks noGrp="1"/>
          </p:cNvSpPr>
          <p:nvPr>
            <p:ph type="body" idx="1"/>
          </p:nvPr>
        </p:nvSpPr>
        <p:spPr>
          <a:xfrm>
            <a:off x="1370769" y="1289127"/>
            <a:ext cx="7038900" cy="2911200"/>
          </a:xfrm>
        </p:spPr>
        <p:txBody>
          <a:bodyPr spcFirstLastPara="1" wrap="square" lIns="91425" tIns="45700" rIns="91425" bIns="45700" anchor="t" anchorCtr="0">
            <a:noAutofit/>
          </a:bodyPr>
          <a:lstStyle/>
          <a:p>
            <a:pPr marL="25400" indent="0">
              <a:buNone/>
            </a:pPr>
            <a:endParaRPr lang="en-US" sz="1400" dirty="0">
              <a:latin typeface="Calibri"/>
            </a:endParaRPr>
          </a:p>
          <a:p>
            <a:pPr marL="25400" indent="0">
              <a:buNone/>
            </a:pPr>
            <a:r>
              <a:rPr lang="en-US" sz="1600" dirty="0">
                <a:latin typeface="Calibri"/>
              </a:rPr>
              <a:t>3. Probabilistic Truncation</a:t>
            </a:r>
          </a:p>
          <a:p>
            <a:pPr marL="622300" lvl="1" indent="-285750">
              <a:buSzPts val="3200"/>
              <a:buFont typeface="Arial" panose="020B0604020202020204" pitchFamily="34" charset="0"/>
              <a:buChar char="•"/>
            </a:pPr>
            <a:r>
              <a:rPr lang="en-US" sz="1600" dirty="0">
                <a:latin typeface="Calibri"/>
              </a:rPr>
              <a:t>Small weights might still be included based on a probability</a:t>
            </a:r>
          </a:p>
          <a:p>
            <a:pPr marL="622300" lvl="1" indent="-285750">
              <a:buSzPts val="3200"/>
              <a:buFont typeface="Arial" panose="020B0604020202020204" pitchFamily="34" charset="0"/>
              <a:buChar char="•"/>
            </a:pPr>
            <a:r>
              <a:rPr lang="en-US" sz="1600" dirty="0">
                <a:latin typeface="Calibri"/>
              </a:rPr>
              <a:t>Still requires access to full weights during training</a:t>
            </a:r>
          </a:p>
          <a:p>
            <a:pPr marL="25400" indent="0">
              <a:buNone/>
            </a:pPr>
            <a:r>
              <a:rPr lang="en-US" sz="1600" dirty="0">
                <a:latin typeface="Calibri"/>
              </a:rPr>
              <a:t>4. Count-Min Sketch</a:t>
            </a:r>
          </a:p>
          <a:p>
            <a:pPr marL="742950" lvl="1" indent="-285750">
              <a:buSzPts val="3200"/>
              <a:buFont typeface="Arial" panose="020B0604020202020204" pitchFamily="34" charset="0"/>
              <a:buChar char="•"/>
            </a:pPr>
            <a:r>
              <a:rPr lang="en-US" sz="1600" dirty="0">
                <a:latin typeface="Calibri"/>
              </a:rPr>
              <a:t>Tracks how often each feature appears using hashed counters</a:t>
            </a:r>
          </a:p>
          <a:p>
            <a:pPr marL="742950" lvl="1" indent="-285750">
              <a:buSzPts val="3200"/>
              <a:buFont typeface="Arial" panose="020B0604020202020204" pitchFamily="34" charset="0"/>
              <a:buChar char="•"/>
            </a:pPr>
            <a:r>
              <a:rPr lang="en-US" sz="1600" dirty="0">
                <a:latin typeface="Calibri"/>
              </a:rPr>
              <a:t>Only track frequencies, not weights</a:t>
            </a:r>
          </a:p>
          <a:p>
            <a:pPr marL="25400" indent="0">
              <a:buNone/>
            </a:pPr>
            <a:r>
              <a:rPr lang="en-US" sz="1600" dirty="0">
                <a:latin typeface="Calibri"/>
              </a:rPr>
              <a:t>5. Space-Saving</a:t>
            </a:r>
          </a:p>
          <a:p>
            <a:pPr marL="622300" lvl="1" indent="-285750">
              <a:buFont typeface="Arial" panose="020B0604020202020204" pitchFamily="34" charset="0"/>
              <a:buChar char="•"/>
            </a:pPr>
            <a:r>
              <a:rPr lang="en-US" sz="1600" dirty="0">
                <a:latin typeface="Calibri"/>
              </a:rPr>
              <a:t>Keeps track of the most frequent items using a fixed-size heap</a:t>
            </a:r>
          </a:p>
          <a:p>
            <a:pPr marL="622300" lvl="1" indent="-285750">
              <a:buSzPts val="3200"/>
              <a:buFont typeface="Arial" panose="020B0604020202020204" pitchFamily="34" charset="0"/>
              <a:buChar char="•"/>
            </a:pPr>
            <a:r>
              <a:rPr lang="en-US" sz="1600" dirty="0">
                <a:latin typeface="Calibri"/>
              </a:rPr>
              <a:t>Only track frequencies, not weights</a:t>
            </a:r>
          </a:p>
          <a:p>
            <a:pPr marL="622300" lvl="1" indent="-285750">
              <a:buSzPts val="3200"/>
              <a:buFont typeface="Arial" panose="020B0604020202020204" pitchFamily="34" charset="0"/>
              <a:buChar char="•"/>
            </a:pPr>
            <a:r>
              <a:rPr lang="en-US" sz="1600" dirty="0">
                <a:latin typeface="Calibri"/>
              </a:rPr>
              <a:t>No support for gradient-based learning</a:t>
            </a:r>
          </a:p>
        </p:txBody>
      </p:sp>
    </p:spTree>
    <p:extLst>
      <p:ext uri="{BB962C8B-B14F-4D97-AF65-F5344CB8AC3E}">
        <p14:creationId xmlns:p14="http://schemas.microsoft.com/office/powerpoint/2010/main" val="253216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DD62-8E31-0687-6F5B-AAB0FC73AFCE}"/>
              </a:ext>
            </a:extLst>
          </p:cNvPr>
          <p:cNvSpPr>
            <a:spLocks noGrp="1"/>
          </p:cNvSpPr>
          <p:nvPr>
            <p:ph type="title"/>
          </p:nvPr>
        </p:nvSpPr>
        <p:spPr>
          <a:xfrm>
            <a:off x="1297500" y="561019"/>
            <a:ext cx="7038900" cy="914100"/>
          </a:xfrm>
        </p:spPr>
        <p:txBody>
          <a:bodyPr/>
          <a:lstStyle/>
          <a:p>
            <a:r>
              <a:rPr lang="en-US" b="1"/>
              <a:t>Core Idea: WM Sketch</a:t>
            </a:r>
          </a:p>
        </p:txBody>
      </p:sp>
      <p:sp>
        <p:nvSpPr>
          <p:cNvPr id="3" name="Text Placeholder 2">
            <a:extLst>
              <a:ext uri="{FF2B5EF4-FFF2-40B4-BE49-F238E27FC236}">
                <a16:creationId xmlns:a16="http://schemas.microsoft.com/office/drawing/2014/main" id="{5C9CC364-1C56-704D-7451-85F46F88643C}"/>
              </a:ext>
            </a:extLst>
          </p:cNvPr>
          <p:cNvSpPr>
            <a:spLocks noGrp="1"/>
          </p:cNvSpPr>
          <p:nvPr>
            <p:ph type="body" idx="1"/>
          </p:nvPr>
        </p:nvSpPr>
        <p:spPr/>
        <p:txBody>
          <a:bodyPr>
            <a:normAutofit/>
          </a:bodyPr>
          <a:lstStyle/>
          <a:p>
            <a:pPr marL="25400" indent="0">
              <a:buNone/>
            </a:pPr>
            <a:r>
              <a:rPr lang="en-US" sz="1600" dirty="0">
                <a:latin typeface="Calibri"/>
              </a:rPr>
              <a:t>Instead of storing millions of features with their weights use weight median sketch.</a:t>
            </a:r>
          </a:p>
          <a:p>
            <a:pPr marL="25400" indent="0">
              <a:buNone/>
            </a:pPr>
            <a:endParaRPr lang="en-US" sz="1600" dirty="0">
              <a:latin typeface="Calibri"/>
            </a:endParaRPr>
          </a:p>
          <a:p>
            <a:r>
              <a:rPr lang="en-US" sz="1600" dirty="0">
                <a:latin typeface="Calibri"/>
              </a:rPr>
              <a:t>Compress the model weights using a compact data structure.</a:t>
            </a:r>
          </a:p>
          <a:p>
            <a:r>
              <a:rPr lang="en-US" sz="1600" dirty="0">
                <a:latin typeface="Calibri"/>
              </a:rPr>
              <a:t>Supports online learning using gradient update.</a:t>
            </a:r>
          </a:p>
          <a:p>
            <a:r>
              <a:rPr lang="en-US" sz="1600" dirty="0">
                <a:latin typeface="Calibri"/>
              </a:rPr>
              <a:t>Allow to recover the most important features: Top K from memory.</a:t>
            </a:r>
          </a:p>
        </p:txBody>
      </p:sp>
    </p:spTree>
    <p:extLst>
      <p:ext uri="{BB962C8B-B14F-4D97-AF65-F5344CB8AC3E}">
        <p14:creationId xmlns:p14="http://schemas.microsoft.com/office/powerpoint/2010/main" val="272155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DFC1-0294-8B35-BA8E-CED4FB37D4BC}"/>
              </a:ext>
            </a:extLst>
          </p:cNvPr>
          <p:cNvSpPr>
            <a:spLocks noGrp="1"/>
          </p:cNvSpPr>
          <p:nvPr>
            <p:ph type="title"/>
          </p:nvPr>
        </p:nvSpPr>
        <p:spPr>
          <a:xfrm>
            <a:off x="1048385" y="957923"/>
            <a:ext cx="7038900" cy="914100"/>
          </a:xfrm>
        </p:spPr>
        <p:txBody>
          <a:bodyPr/>
          <a:lstStyle/>
          <a:p>
            <a:r>
              <a:rPr lang="en-US" b="1">
                <a:latin typeface="Helvetica Neue"/>
              </a:rPr>
              <a:t>Methodology Overview</a:t>
            </a:r>
            <a:br>
              <a:rPr lang="en-US" b="1">
                <a:latin typeface="Helvetica Neue"/>
              </a:rPr>
            </a:br>
            <a:endParaRPr lang="en-US"/>
          </a:p>
          <a:p>
            <a:endParaRPr lang="en-US">
              <a:latin typeface="Helvetica Neue"/>
            </a:endParaRPr>
          </a:p>
        </p:txBody>
      </p:sp>
      <p:sp>
        <p:nvSpPr>
          <p:cNvPr id="3" name="Text Placeholder 2">
            <a:extLst>
              <a:ext uri="{FF2B5EF4-FFF2-40B4-BE49-F238E27FC236}">
                <a16:creationId xmlns:a16="http://schemas.microsoft.com/office/drawing/2014/main" id="{1F9B17FA-C0A7-2507-AB4F-73FC60679020}"/>
              </a:ext>
            </a:extLst>
          </p:cNvPr>
          <p:cNvSpPr>
            <a:spLocks noGrp="1"/>
          </p:cNvSpPr>
          <p:nvPr>
            <p:ph type="body" idx="1"/>
          </p:nvPr>
        </p:nvSpPr>
        <p:spPr>
          <a:xfrm>
            <a:off x="-621" y="1518564"/>
            <a:ext cx="5969380" cy="2911200"/>
          </a:xfrm>
        </p:spPr>
        <p:txBody>
          <a:bodyPr spcFirstLastPara="1" wrap="square" lIns="91425" tIns="45700" rIns="91425" bIns="45700" anchor="t" anchorCtr="0">
            <a:noAutofit/>
          </a:bodyPr>
          <a:lstStyle/>
          <a:p>
            <a:r>
              <a:rPr lang="en-US" sz="1600" dirty="0">
                <a:latin typeface="Calibri"/>
              </a:rPr>
              <a:t>The WM-Sketch starts with a size-k array initialized to zero. This array is conceptually divided into s rows, each of width k/s.</a:t>
            </a:r>
          </a:p>
          <a:p>
            <a:r>
              <a:rPr lang="en-US" sz="1600" dirty="0">
                <a:latin typeface="Calibri"/>
              </a:rPr>
              <a:t>The sketch compresses the high-dimensional weight vector w from d-dimensional space into a much smaller k-dimensional space through hashing</a:t>
            </a:r>
          </a:p>
          <a:p>
            <a:r>
              <a:rPr lang="en-US" sz="1600" dirty="0">
                <a:latin typeface="Calibri"/>
              </a:rPr>
              <a:t>Two hash functions are used for each of the s rows. The first function maps the features from their original high-dimensional space to their respective buckets. The second function assigns a random sign (+1 or -1) to each feature</a:t>
            </a:r>
          </a:p>
          <a:p>
            <a:endParaRPr lang="en-US" dirty="0"/>
          </a:p>
          <a:p>
            <a:endParaRPr lang="en-US" dirty="0"/>
          </a:p>
          <a:p>
            <a:endParaRPr lang="en-US" dirty="0"/>
          </a:p>
        </p:txBody>
      </p:sp>
      <p:pic>
        <p:nvPicPr>
          <p:cNvPr id="6" name="Picture 5" descr="A diagram of a process&#10;&#10;AI-generated content may be incorrect.">
            <a:extLst>
              <a:ext uri="{FF2B5EF4-FFF2-40B4-BE49-F238E27FC236}">
                <a16:creationId xmlns:a16="http://schemas.microsoft.com/office/drawing/2014/main" id="{1821574E-DFA8-8A16-BE20-CC92CCE49CD0}"/>
              </a:ext>
            </a:extLst>
          </p:cNvPr>
          <p:cNvPicPr>
            <a:picLocks noChangeAspect="1"/>
          </p:cNvPicPr>
          <p:nvPr/>
        </p:nvPicPr>
        <p:blipFill>
          <a:blip r:embed="rId2"/>
          <a:stretch>
            <a:fillRect/>
          </a:stretch>
        </p:blipFill>
        <p:spPr>
          <a:xfrm>
            <a:off x="5894614" y="2057268"/>
            <a:ext cx="3249387" cy="1420849"/>
          </a:xfrm>
          <a:prstGeom prst="rect">
            <a:avLst/>
          </a:prstGeom>
        </p:spPr>
      </p:pic>
    </p:spTree>
    <p:extLst>
      <p:ext uri="{BB962C8B-B14F-4D97-AF65-F5344CB8AC3E}">
        <p14:creationId xmlns:p14="http://schemas.microsoft.com/office/powerpoint/2010/main" val="327773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118D-49D2-7516-2F31-5F351D66EE47}"/>
              </a:ext>
            </a:extLst>
          </p:cNvPr>
          <p:cNvSpPr>
            <a:spLocks noGrp="1"/>
          </p:cNvSpPr>
          <p:nvPr>
            <p:ph type="title"/>
          </p:nvPr>
        </p:nvSpPr>
        <p:spPr>
          <a:xfrm>
            <a:off x="1048385" y="928615"/>
            <a:ext cx="7038900" cy="914100"/>
          </a:xfrm>
        </p:spPr>
        <p:txBody>
          <a:bodyPr/>
          <a:lstStyle/>
          <a:p>
            <a:r>
              <a:rPr lang="en-US" b="1">
                <a:latin typeface="Helvetica Neue"/>
              </a:rPr>
              <a:t>Methodology Overview</a:t>
            </a:r>
            <a:br>
              <a:rPr lang="en-US" b="1">
                <a:latin typeface="Helvetica Neue"/>
              </a:rPr>
            </a:br>
            <a:endParaRPr lang="en-US"/>
          </a:p>
          <a:p>
            <a:endParaRPr lang="en-US">
              <a:latin typeface="Helvetica Neue"/>
            </a:endParaRPr>
          </a:p>
        </p:txBody>
      </p:sp>
      <p:sp>
        <p:nvSpPr>
          <p:cNvPr id="3" name="Text Placeholder 2">
            <a:extLst>
              <a:ext uri="{FF2B5EF4-FFF2-40B4-BE49-F238E27FC236}">
                <a16:creationId xmlns:a16="http://schemas.microsoft.com/office/drawing/2014/main" id="{7D28061A-DE47-857C-53F4-067377134E79}"/>
              </a:ext>
            </a:extLst>
          </p:cNvPr>
          <p:cNvSpPr>
            <a:spLocks noGrp="1"/>
          </p:cNvSpPr>
          <p:nvPr>
            <p:ph type="body" idx="1"/>
          </p:nvPr>
        </p:nvSpPr>
        <p:spPr/>
        <p:txBody>
          <a:bodyPr>
            <a:normAutofit/>
          </a:bodyPr>
          <a:lstStyle/>
          <a:p>
            <a:r>
              <a:rPr lang="en-US" sz="1600" dirty="0">
                <a:latin typeface="Calibri"/>
              </a:rPr>
              <a:t>The gradient is calculated as the derivative of the loss function with respect to the model weights. This tells us how to tweak the weights to increase or decrease the loss.</a:t>
            </a:r>
          </a:p>
          <a:p>
            <a:r>
              <a:rPr lang="en-US" sz="1600" dirty="0">
                <a:latin typeface="Calibri"/>
              </a:rPr>
              <a:t>the weights are updated by subtracting a fraction (defined by the learning rate) of the gradient.</a:t>
            </a:r>
          </a:p>
          <a:p>
            <a:r>
              <a:rPr lang="en-US" sz="1600" dirty="0">
                <a:latin typeface="Calibri"/>
              </a:rPr>
              <a:t>Regularization is performed to </a:t>
            </a:r>
            <a:r>
              <a:rPr lang="en-US" sz="1600" dirty="0" err="1">
                <a:latin typeface="Calibri"/>
              </a:rPr>
              <a:t>to</a:t>
            </a:r>
            <a:r>
              <a:rPr lang="en-US" sz="1600" dirty="0">
                <a:latin typeface="Calibri"/>
              </a:rPr>
              <a:t> prevent overfitting by penalizing large weights.</a:t>
            </a:r>
          </a:p>
          <a:p>
            <a:endParaRPr lang="en-US" dirty="0"/>
          </a:p>
          <a:p>
            <a:endParaRPr lang="en-US" dirty="0"/>
          </a:p>
        </p:txBody>
      </p:sp>
    </p:spTree>
    <p:extLst>
      <p:ext uri="{BB962C8B-B14F-4D97-AF65-F5344CB8AC3E}">
        <p14:creationId xmlns:p14="http://schemas.microsoft.com/office/powerpoint/2010/main" val="162780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9EDB-C07C-BCB3-FFEA-CB1EA88A357A}"/>
              </a:ext>
            </a:extLst>
          </p:cNvPr>
          <p:cNvSpPr>
            <a:spLocks noGrp="1"/>
          </p:cNvSpPr>
          <p:nvPr>
            <p:ph type="title"/>
          </p:nvPr>
        </p:nvSpPr>
        <p:spPr>
          <a:xfrm>
            <a:off x="1297500" y="657519"/>
            <a:ext cx="7038900" cy="914100"/>
          </a:xfrm>
        </p:spPr>
        <p:txBody>
          <a:bodyPr/>
          <a:lstStyle/>
          <a:p>
            <a:r>
              <a:rPr lang="en-US" b="1">
                <a:effectLst/>
                <a:latin typeface="Helvetica Neue" panose="02000503000000020004" pitchFamily="2" charset="0"/>
              </a:rPr>
              <a:t>AWM-Sketch Variant</a:t>
            </a:r>
            <a:br>
              <a:rPr lang="en-US">
                <a:effectLst/>
                <a:latin typeface="Helvetica Neue" panose="02000503000000020004" pitchFamily="2" charset="0"/>
              </a:rPr>
            </a:br>
            <a:endParaRPr lang="en-US"/>
          </a:p>
        </p:txBody>
      </p:sp>
      <p:sp>
        <p:nvSpPr>
          <p:cNvPr id="3" name="Text Placeholder 2">
            <a:extLst>
              <a:ext uri="{FF2B5EF4-FFF2-40B4-BE49-F238E27FC236}">
                <a16:creationId xmlns:a16="http://schemas.microsoft.com/office/drawing/2014/main" id="{7DBD6D00-580A-DC7F-74E6-AD404CE9E5C2}"/>
              </a:ext>
            </a:extLst>
          </p:cNvPr>
          <p:cNvSpPr>
            <a:spLocks noGrp="1"/>
          </p:cNvSpPr>
          <p:nvPr>
            <p:ph type="body" idx="1"/>
          </p:nvPr>
        </p:nvSpPr>
        <p:spPr/>
        <p:txBody>
          <a:bodyPr spcFirstLastPara="1" wrap="square" lIns="91425" tIns="45700" rIns="91425" bIns="45700" anchor="t" anchorCtr="0">
            <a:noAutofit/>
          </a:bodyPr>
          <a:lstStyle/>
          <a:p>
            <a:r>
              <a:rPr lang="en-US" sz="1800" dirty="0">
                <a:latin typeface="Calibri"/>
              </a:rPr>
              <a:t>The Active-Set Weight-Median Sketch (AWM-Sketch) is an enhancement of the basic Weight-Median Sketch (WM-Sketch) </a:t>
            </a:r>
          </a:p>
          <a:p>
            <a:r>
              <a:rPr lang="en-US" sz="1800" dirty="0">
                <a:latin typeface="Calibri"/>
              </a:rPr>
              <a:t>This variant introduces a dynamic component—a heap (or “active set”)—to manage and track the most significant weights</a:t>
            </a:r>
          </a:p>
          <a:p>
            <a:r>
              <a:rPr lang="en-US" sz="1800" dirty="0">
                <a:latin typeface="Calibri"/>
              </a:rPr>
              <a:t> It separates the handling of the most impactful features from those less so, enabling more accurate predictions and efficient resource use.</a:t>
            </a:r>
          </a:p>
          <a:p>
            <a:endParaRPr lang="en-US"/>
          </a:p>
          <a:p>
            <a:endParaRPr lang="en-US"/>
          </a:p>
        </p:txBody>
      </p:sp>
    </p:spTree>
    <p:extLst>
      <p:ext uri="{BB962C8B-B14F-4D97-AF65-F5344CB8AC3E}">
        <p14:creationId xmlns:p14="http://schemas.microsoft.com/office/powerpoint/2010/main" val="2108225520"/>
      </p:ext>
    </p:extLst>
  </p:cSld>
  <p:clrMapOvr>
    <a:masterClrMapping/>
  </p:clrMapOvr>
</p:sld>
</file>

<file path=ppt/theme/theme1.xml><?xml version="1.0" encoding="utf-8"?>
<a:theme xmlns:a="http://schemas.openxmlformats.org/drawingml/2006/main" name="Garnet_HighDef-1">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otalTime>1</TotalTime>
  <Words>1018</Words>
  <Application>Microsoft Macintosh PowerPoint</Application>
  <PresentationFormat>On-screen Show (16:9)</PresentationFormat>
  <Paragraphs>121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Helvetica Neue</vt:lpstr>
      <vt:lpstr>Times New Roman</vt:lpstr>
      <vt:lpstr>Garnet_HighDef-1</vt:lpstr>
      <vt:lpstr>Sketching Linear Classifiers over Data Streams </vt:lpstr>
      <vt:lpstr>INTRODUCTION</vt:lpstr>
      <vt:lpstr>PROBLEM STATEMENT </vt:lpstr>
      <vt:lpstr>Traditional methods</vt:lpstr>
      <vt:lpstr>Traditional methods </vt:lpstr>
      <vt:lpstr>Core Idea: WM Sketch</vt:lpstr>
      <vt:lpstr>Methodology Overview  </vt:lpstr>
      <vt:lpstr>Methodology Overview  </vt:lpstr>
      <vt:lpstr>AWM-Sketch Variant </vt:lpstr>
      <vt:lpstr>Experimental Plan </vt:lpstr>
      <vt:lpstr>Results</vt:lpstr>
      <vt:lpstr>Results </vt:lpstr>
      <vt:lpstr>Applications </vt:lpstr>
      <vt:lpstr>Applications </vt:lpstr>
      <vt:lpstr>Discussion and Key Insights</vt:lpstr>
      <vt:lpstr>Discussion and Key Insights</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HPC for Bioinformatics   Shrey Choksi, Kiran B R, Kedarnath</dc:title>
  <cp:lastModifiedBy>Kedarnath Ravi Shankar Gubbi</cp:lastModifiedBy>
  <cp:revision>121</cp:revision>
  <dcterms:modified xsi:type="dcterms:W3CDTF">2025-03-26T21:39:26Z</dcterms:modified>
</cp:coreProperties>
</file>