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32" r:id="rId2"/>
  </p:sldMasterIdLst>
  <p:notesMasterIdLst>
    <p:notesMasterId r:id="rId21"/>
  </p:notesMasterIdLst>
  <p:sldIdLst>
    <p:sldId id="256" r:id="rId3"/>
    <p:sldId id="268" r:id="rId4"/>
    <p:sldId id="270" r:id="rId5"/>
    <p:sldId id="272" r:id="rId6"/>
    <p:sldId id="274" r:id="rId7"/>
    <p:sldId id="257" r:id="rId8"/>
    <p:sldId id="258" r:id="rId9"/>
    <p:sldId id="275" r:id="rId10"/>
    <p:sldId id="260" r:id="rId11"/>
    <p:sldId id="289" r:id="rId12"/>
    <p:sldId id="277" r:id="rId13"/>
    <p:sldId id="281" r:id="rId14"/>
    <p:sldId id="282" r:id="rId15"/>
    <p:sldId id="287" r:id="rId16"/>
    <p:sldId id="288" r:id="rId17"/>
    <p:sldId id="286" r:id="rId18"/>
    <p:sldId id="26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1" autoAdjust="0"/>
    <p:restoredTop sz="79934" autoAdjust="0"/>
  </p:normalViewPr>
  <p:slideViewPr>
    <p:cSldViewPr snapToGrid="0" snapToObjects="1">
      <p:cViewPr varScale="1">
        <p:scale>
          <a:sx n="82" d="100"/>
          <a:sy n="82" d="100"/>
        </p:scale>
        <p:origin x="2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BBC4C-392F-4A7F-A034-7315AFF963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EFC6EC0-D184-4351-B3D3-5449AB7A88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Real time monitoring of high-speed data streams</a:t>
          </a:r>
        </a:p>
      </dgm:t>
    </dgm:pt>
    <dgm:pt modelId="{738176CF-47C8-4E31-A2A8-3FB5770258CD}" type="parTrans" cxnId="{11C44D23-C251-4A09-AE9B-CB510873FCFB}">
      <dgm:prSet/>
      <dgm:spPr/>
      <dgm:t>
        <a:bodyPr/>
        <a:lstStyle/>
        <a:p>
          <a:endParaRPr lang="en-US"/>
        </a:p>
      </dgm:t>
    </dgm:pt>
    <dgm:pt modelId="{A251B959-3BBC-4CC9-970B-628C438E62C2}" type="sibTrans" cxnId="{11C44D23-C251-4A09-AE9B-CB510873FCFB}">
      <dgm:prSet/>
      <dgm:spPr/>
      <dgm:t>
        <a:bodyPr/>
        <a:lstStyle/>
        <a:p>
          <a:endParaRPr lang="en-US"/>
        </a:p>
      </dgm:t>
    </dgm:pt>
    <dgm:pt modelId="{85886C94-2F8B-46A3-A893-33EB4F64E7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Useful for anomaly detection, trend tracking</a:t>
          </a:r>
        </a:p>
      </dgm:t>
    </dgm:pt>
    <dgm:pt modelId="{1D8F6287-EA7B-40AD-99A7-9B2A765B2DDB}" type="parTrans" cxnId="{9716EF18-6AEF-453D-8421-925101962D7F}">
      <dgm:prSet/>
      <dgm:spPr/>
      <dgm:t>
        <a:bodyPr/>
        <a:lstStyle/>
        <a:p>
          <a:endParaRPr lang="en-US"/>
        </a:p>
      </dgm:t>
    </dgm:pt>
    <dgm:pt modelId="{457AE128-83D6-4E6E-AE06-A3466345E246}" type="sibTrans" cxnId="{9716EF18-6AEF-453D-8421-925101962D7F}">
      <dgm:prSet/>
      <dgm:spPr/>
      <dgm:t>
        <a:bodyPr/>
        <a:lstStyle/>
        <a:p>
          <a:endParaRPr lang="en-US"/>
        </a:p>
      </dgm:t>
    </dgm:pt>
    <dgm:pt modelId="{CB726893-F4A3-4F35-8B88-3C99A210DC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Examples: network traffic, social media, finance</a:t>
          </a:r>
        </a:p>
      </dgm:t>
    </dgm:pt>
    <dgm:pt modelId="{5A41E70F-EE06-433C-8A2D-18B20C6CFB10}" type="parTrans" cxnId="{004FAE82-207D-478D-9428-055FF551354E}">
      <dgm:prSet/>
      <dgm:spPr/>
      <dgm:t>
        <a:bodyPr/>
        <a:lstStyle/>
        <a:p>
          <a:endParaRPr lang="en-US"/>
        </a:p>
      </dgm:t>
    </dgm:pt>
    <dgm:pt modelId="{B2EA10D4-6C55-4781-8E87-C204318104B4}" type="sibTrans" cxnId="{004FAE82-207D-478D-9428-055FF551354E}">
      <dgm:prSet/>
      <dgm:spPr/>
      <dgm:t>
        <a:bodyPr/>
        <a:lstStyle/>
        <a:p>
          <a:endParaRPr lang="en-US"/>
        </a:p>
      </dgm:t>
    </dgm:pt>
    <dgm:pt modelId="{0B910895-ED1C-4D4B-B708-859F4C8E3C83}" type="pres">
      <dgm:prSet presAssocID="{717BBC4C-392F-4A7F-A034-7315AFF96372}" presName="root" presStyleCnt="0">
        <dgm:presLayoutVars>
          <dgm:dir/>
          <dgm:resizeHandles val="exact"/>
        </dgm:presLayoutVars>
      </dgm:prSet>
      <dgm:spPr/>
    </dgm:pt>
    <dgm:pt modelId="{E581156B-3AA0-4659-8B0A-9563E19539BD}" type="pres">
      <dgm:prSet presAssocID="{8EFC6EC0-D184-4351-B3D3-5449AB7A88B1}" presName="compNode" presStyleCnt="0"/>
      <dgm:spPr/>
    </dgm:pt>
    <dgm:pt modelId="{3BB2684A-935D-4DAF-8AEF-0AB10053EBC2}" type="pres">
      <dgm:prSet presAssocID="{8EFC6EC0-D184-4351-B3D3-5449AB7A88B1}" presName="bgRect" presStyleLbl="bgShp" presStyleIdx="0" presStyleCnt="3"/>
      <dgm:spPr/>
    </dgm:pt>
    <dgm:pt modelId="{7889B0CB-F40A-49AC-8917-988682314D7B}" type="pres">
      <dgm:prSet presAssocID="{8EFC6EC0-D184-4351-B3D3-5449AB7A88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0498DB6E-7095-473B-87CE-23239395379A}" type="pres">
      <dgm:prSet presAssocID="{8EFC6EC0-D184-4351-B3D3-5449AB7A88B1}" presName="spaceRect" presStyleCnt="0"/>
      <dgm:spPr/>
    </dgm:pt>
    <dgm:pt modelId="{FE5667B9-858A-4144-BE51-8FA9F318CB65}" type="pres">
      <dgm:prSet presAssocID="{8EFC6EC0-D184-4351-B3D3-5449AB7A88B1}" presName="parTx" presStyleLbl="revTx" presStyleIdx="0" presStyleCnt="3">
        <dgm:presLayoutVars>
          <dgm:chMax val="0"/>
          <dgm:chPref val="0"/>
        </dgm:presLayoutVars>
      </dgm:prSet>
      <dgm:spPr/>
    </dgm:pt>
    <dgm:pt modelId="{D030C989-43AE-47ED-89E6-4CB7F982826C}" type="pres">
      <dgm:prSet presAssocID="{A251B959-3BBC-4CC9-970B-628C438E62C2}" presName="sibTrans" presStyleCnt="0"/>
      <dgm:spPr/>
    </dgm:pt>
    <dgm:pt modelId="{E51EF037-40FC-4C41-9F1E-C0D32F5EC6D8}" type="pres">
      <dgm:prSet presAssocID="{85886C94-2F8B-46A3-A893-33EB4F64E73E}" presName="compNode" presStyleCnt="0"/>
      <dgm:spPr/>
    </dgm:pt>
    <dgm:pt modelId="{2D3AA348-EE33-4661-949F-0E7B65DF5EDC}" type="pres">
      <dgm:prSet presAssocID="{85886C94-2F8B-46A3-A893-33EB4F64E73E}" presName="bgRect" presStyleLbl="bgShp" presStyleIdx="1" presStyleCnt="3"/>
      <dgm:spPr/>
    </dgm:pt>
    <dgm:pt modelId="{594FAAA2-C6CC-484E-9D94-210806BC9690}" type="pres">
      <dgm:prSet presAssocID="{85886C94-2F8B-46A3-A893-33EB4F64E7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B312207E-EF15-4696-A920-5436E6640885}" type="pres">
      <dgm:prSet presAssocID="{85886C94-2F8B-46A3-A893-33EB4F64E73E}" presName="spaceRect" presStyleCnt="0"/>
      <dgm:spPr/>
    </dgm:pt>
    <dgm:pt modelId="{7384B245-ADEB-4158-B467-52A953D199D0}" type="pres">
      <dgm:prSet presAssocID="{85886C94-2F8B-46A3-A893-33EB4F64E73E}" presName="parTx" presStyleLbl="revTx" presStyleIdx="1" presStyleCnt="3">
        <dgm:presLayoutVars>
          <dgm:chMax val="0"/>
          <dgm:chPref val="0"/>
        </dgm:presLayoutVars>
      </dgm:prSet>
      <dgm:spPr/>
    </dgm:pt>
    <dgm:pt modelId="{3213F733-64AF-4FE3-AC34-9E829BC9C19A}" type="pres">
      <dgm:prSet presAssocID="{457AE128-83D6-4E6E-AE06-A3466345E246}" presName="sibTrans" presStyleCnt="0"/>
      <dgm:spPr/>
    </dgm:pt>
    <dgm:pt modelId="{48639825-3E37-4136-A31E-9558141107C8}" type="pres">
      <dgm:prSet presAssocID="{CB726893-F4A3-4F35-8B88-3C99A210DCC8}" presName="compNode" presStyleCnt="0"/>
      <dgm:spPr/>
    </dgm:pt>
    <dgm:pt modelId="{1FFE3A1C-BB64-4C6E-99D8-64BF016BAB16}" type="pres">
      <dgm:prSet presAssocID="{CB726893-F4A3-4F35-8B88-3C99A210DCC8}" presName="bgRect" presStyleLbl="bgShp" presStyleIdx="2" presStyleCnt="3"/>
      <dgm:spPr/>
    </dgm:pt>
    <dgm:pt modelId="{186F6CB3-5995-46E8-9793-5F143FEB1770}" type="pres">
      <dgm:prSet presAssocID="{CB726893-F4A3-4F35-8B88-3C99A210DCC8}" presName="iconRect" presStyleLbl="node1" presStyleIdx="2" presStyleCnt="3" custScaleX="104049" custScaleY="10941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 outline"/>
        </a:ext>
      </dgm:extLst>
    </dgm:pt>
    <dgm:pt modelId="{3892C092-3F05-42B5-AC5F-FC617C6CB40E}" type="pres">
      <dgm:prSet presAssocID="{CB726893-F4A3-4F35-8B88-3C99A210DCC8}" presName="spaceRect" presStyleCnt="0"/>
      <dgm:spPr/>
    </dgm:pt>
    <dgm:pt modelId="{6104B9DF-D179-4BAE-A970-AB31425581D8}" type="pres">
      <dgm:prSet presAssocID="{CB726893-F4A3-4F35-8B88-3C99A210DCC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528880E-7C7B-4784-A478-CE43CD9D034B}" type="presOf" srcId="{85886C94-2F8B-46A3-A893-33EB4F64E73E}" destId="{7384B245-ADEB-4158-B467-52A953D199D0}" srcOrd="0" destOrd="0" presId="urn:microsoft.com/office/officeart/2018/2/layout/IconVerticalSolidList"/>
    <dgm:cxn modelId="{9716EF18-6AEF-453D-8421-925101962D7F}" srcId="{717BBC4C-392F-4A7F-A034-7315AFF96372}" destId="{85886C94-2F8B-46A3-A893-33EB4F64E73E}" srcOrd="1" destOrd="0" parTransId="{1D8F6287-EA7B-40AD-99A7-9B2A765B2DDB}" sibTransId="{457AE128-83D6-4E6E-AE06-A3466345E246}"/>
    <dgm:cxn modelId="{11C44D23-C251-4A09-AE9B-CB510873FCFB}" srcId="{717BBC4C-392F-4A7F-A034-7315AFF96372}" destId="{8EFC6EC0-D184-4351-B3D3-5449AB7A88B1}" srcOrd="0" destOrd="0" parTransId="{738176CF-47C8-4E31-A2A8-3FB5770258CD}" sibTransId="{A251B959-3BBC-4CC9-970B-628C438E62C2}"/>
    <dgm:cxn modelId="{00461D61-4459-4DAB-BB44-1C9BA22C7130}" type="presOf" srcId="{717BBC4C-392F-4A7F-A034-7315AFF96372}" destId="{0B910895-ED1C-4D4B-B708-859F4C8E3C83}" srcOrd="0" destOrd="0" presId="urn:microsoft.com/office/officeart/2018/2/layout/IconVerticalSolidList"/>
    <dgm:cxn modelId="{F4A21B7D-5471-453E-87CB-7AE74B16A745}" type="presOf" srcId="{CB726893-F4A3-4F35-8B88-3C99A210DCC8}" destId="{6104B9DF-D179-4BAE-A970-AB31425581D8}" srcOrd="0" destOrd="0" presId="urn:microsoft.com/office/officeart/2018/2/layout/IconVerticalSolidList"/>
    <dgm:cxn modelId="{004FAE82-207D-478D-9428-055FF551354E}" srcId="{717BBC4C-392F-4A7F-A034-7315AFF96372}" destId="{CB726893-F4A3-4F35-8B88-3C99A210DCC8}" srcOrd="2" destOrd="0" parTransId="{5A41E70F-EE06-433C-8A2D-18B20C6CFB10}" sibTransId="{B2EA10D4-6C55-4781-8E87-C204318104B4}"/>
    <dgm:cxn modelId="{68C5E6EE-FA7C-4267-BFD7-A29289EDB813}" type="presOf" srcId="{8EFC6EC0-D184-4351-B3D3-5449AB7A88B1}" destId="{FE5667B9-858A-4144-BE51-8FA9F318CB65}" srcOrd="0" destOrd="0" presId="urn:microsoft.com/office/officeart/2018/2/layout/IconVerticalSolidList"/>
    <dgm:cxn modelId="{615E9631-2F61-4762-86A2-55520E223660}" type="presParOf" srcId="{0B910895-ED1C-4D4B-B708-859F4C8E3C83}" destId="{E581156B-3AA0-4659-8B0A-9563E19539BD}" srcOrd="0" destOrd="0" presId="urn:microsoft.com/office/officeart/2018/2/layout/IconVerticalSolidList"/>
    <dgm:cxn modelId="{CF905EF3-33C3-482F-9FFF-A833E03FB6B7}" type="presParOf" srcId="{E581156B-3AA0-4659-8B0A-9563E19539BD}" destId="{3BB2684A-935D-4DAF-8AEF-0AB10053EBC2}" srcOrd="0" destOrd="0" presId="urn:microsoft.com/office/officeart/2018/2/layout/IconVerticalSolidList"/>
    <dgm:cxn modelId="{F8F86DAB-83FF-4875-BAD8-C212C10522FF}" type="presParOf" srcId="{E581156B-3AA0-4659-8B0A-9563E19539BD}" destId="{7889B0CB-F40A-49AC-8917-988682314D7B}" srcOrd="1" destOrd="0" presId="urn:microsoft.com/office/officeart/2018/2/layout/IconVerticalSolidList"/>
    <dgm:cxn modelId="{5B3BC4FD-1B58-48F1-8357-D7A57C95FEE8}" type="presParOf" srcId="{E581156B-3AA0-4659-8B0A-9563E19539BD}" destId="{0498DB6E-7095-473B-87CE-23239395379A}" srcOrd="2" destOrd="0" presId="urn:microsoft.com/office/officeart/2018/2/layout/IconVerticalSolidList"/>
    <dgm:cxn modelId="{B176DCB0-4B38-480C-9AC9-F59D37537F1A}" type="presParOf" srcId="{E581156B-3AA0-4659-8B0A-9563E19539BD}" destId="{FE5667B9-858A-4144-BE51-8FA9F318CB65}" srcOrd="3" destOrd="0" presId="urn:microsoft.com/office/officeart/2018/2/layout/IconVerticalSolidList"/>
    <dgm:cxn modelId="{0E0D4DCA-A5E4-44FA-8D86-6A3CE3ECFD4B}" type="presParOf" srcId="{0B910895-ED1C-4D4B-B708-859F4C8E3C83}" destId="{D030C989-43AE-47ED-89E6-4CB7F982826C}" srcOrd="1" destOrd="0" presId="urn:microsoft.com/office/officeart/2018/2/layout/IconVerticalSolidList"/>
    <dgm:cxn modelId="{E6AA37A6-FED2-4E3A-AD0B-B4BFDC010F74}" type="presParOf" srcId="{0B910895-ED1C-4D4B-B708-859F4C8E3C83}" destId="{E51EF037-40FC-4C41-9F1E-C0D32F5EC6D8}" srcOrd="2" destOrd="0" presId="urn:microsoft.com/office/officeart/2018/2/layout/IconVerticalSolidList"/>
    <dgm:cxn modelId="{22B1AF3C-8649-4A9D-A445-5C89132090CB}" type="presParOf" srcId="{E51EF037-40FC-4C41-9F1E-C0D32F5EC6D8}" destId="{2D3AA348-EE33-4661-949F-0E7B65DF5EDC}" srcOrd="0" destOrd="0" presId="urn:microsoft.com/office/officeart/2018/2/layout/IconVerticalSolidList"/>
    <dgm:cxn modelId="{48C73737-BE57-4377-B58D-3BAEC519C481}" type="presParOf" srcId="{E51EF037-40FC-4C41-9F1E-C0D32F5EC6D8}" destId="{594FAAA2-C6CC-484E-9D94-210806BC9690}" srcOrd="1" destOrd="0" presId="urn:microsoft.com/office/officeart/2018/2/layout/IconVerticalSolidList"/>
    <dgm:cxn modelId="{4BE69658-DA3E-4BFA-8216-BA9E45F0DC5D}" type="presParOf" srcId="{E51EF037-40FC-4C41-9F1E-C0D32F5EC6D8}" destId="{B312207E-EF15-4696-A920-5436E6640885}" srcOrd="2" destOrd="0" presId="urn:microsoft.com/office/officeart/2018/2/layout/IconVerticalSolidList"/>
    <dgm:cxn modelId="{B6C2656D-963C-4186-8010-F767BD0DDADA}" type="presParOf" srcId="{E51EF037-40FC-4C41-9F1E-C0D32F5EC6D8}" destId="{7384B245-ADEB-4158-B467-52A953D199D0}" srcOrd="3" destOrd="0" presId="urn:microsoft.com/office/officeart/2018/2/layout/IconVerticalSolidList"/>
    <dgm:cxn modelId="{172F1172-2B58-4276-BCF2-0FF33DB517A0}" type="presParOf" srcId="{0B910895-ED1C-4D4B-B708-859F4C8E3C83}" destId="{3213F733-64AF-4FE3-AC34-9E829BC9C19A}" srcOrd="3" destOrd="0" presId="urn:microsoft.com/office/officeart/2018/2/layout/IconVerticalSolidList"/>
    <dgm:cxn modelId="{620848EE-FF5D-4654-952D-07079052B1C8}" type="presParOf" srcId="{0B910895-ED1C-4D4B-B708-859F4C8E3C83}" destId="{48639825-3E37-4136-A31E-9558141107C8}" srcOrd="4" destOrd="0" presId="urn:microsoft.com/office/officeart/2018/2/layout/IconVerticalSolidList"/>
    <dgm:cxn modelId="{00653E23-EC48-466C-BAF1-D86E924B559F}" type="presParOf" srcId="{48639825-3E37-4136-A31E-9558141107C8}" destId="{1FFE3A1C-BB64-4C6E-99D8-64BF016BAB16}" srcOrd="0" destOrd="0" presId="urn:microsoft.com/office/officeart/2018/2/layout/IconVerticalSolidList"/>
    <dgm:cxn modelId="{AE2586FC-09B0-4B39-8195-0403B0F67506}" type="presParOf" srcId="{48639825-3E37-4136-A31E-9558141107C8}" destId="{186F6CB3-5995-46E8-9793-5F143FEB1770}" srcOrd="1" destOrd="0" presId="urn:microsoft.com/office/officeart/2018/2/layout/IconVerticalSolidList"/>
    <dgm:cxn modelId="{0335554E-1973-4897-B964-5179548B7FFC}" type="presParOf" srcId="{48639825-3E37-4136-A31E-9558141107C8}" destId="{3892C092-3F05-42B5-AC5F-FC617C6CB40E}" srcOrd="2" destOrd="0" presId="urn:microsoft.com/office/officeart/2018/2/layout/IconVerticalSolidList"/>
    <dgm:cxn modelId="{DE79FFAB-BEB7-4483-80E1-4B024001BE9F}" type="presParOf" srcId="{48639825-3E37-4136-A31E-9558141107C8}" destId="{6104B9DF-D179-4BAE-A970-AB31425581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76A54-E4FA-4F34-8914-C921A96D130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F1EEB5-C331-4219-A18C-CD8B22926A3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dirty="0"/>
            <a:t>BurstSketch: fast, accurate, and memory-efficient</a:t>
          </a:r>
        </a:p>
      </dgm:t>
    </dgm:pt>
    <dgm:pt modelId="{DF3056BF-5C55-4732-B5E6-B4BF89443DAE}" type="parTrans" cxnId="{E0FB841F-61FE-4930-8AD8-FEEDE234C002}">
      <dgm:prSet/>
      <dgm:spPr/>
      <dgm:t>
        <a:bodyPr/>
        <a:lstStyle/>
        <a:p>
          <a:endParaRPr lang="en-US"/>
        </a:p>
      </dgm:t>
    </dgm:pt>
    <dgm:pt modelId="{05A65C17-335A-4BA1-A3E6-A72626A4890C}" type="sibTrans" cxnId="{E0FB841F-61FE-4930-8AD8-FEEDE234C002}">
      <dgm:prSet/>
      <dgm:spPr/>
      <dgm:t>
        <a:bodyPr/>
        <a:lstStyle/>
        <a:p>
          <a:endParaRPr lang="en-US"/>
        </a:p>
      </dgm:t>
    </dgm:pt>
    <dgm:pt modelId="{15A1952C-EA21-4233-9494-8F94EE6A9F8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/>
            <a:t>Better than traditional sketch methods</a:t>
          </a:r>
        </a:p>
      </dgm:t>
    </dgm:pt>
    <dgm:pt modelId="{F796D216-C327-48B5-819B-3A69ED4392A5}" type="parTrans" cxnId="{7A7635E7-A366-4ACE-96B8-5BBFC0647C27}">
      <dgm:prSet/>
      <dgm:spPr/>
      <dgm:t>
        <a:bodyPr/>
        <a:lstStyle/>
        <a:p>
          <a:endParaRPr lang="en-US"/>
        </a:p>
      </dgm:t>
    </dgm:pt>
    <dgm:pt modelId="{AD69146C-7885-4C04-BCF2-1C9B3B03DE4C}" type="sibTrans" cxnId="{7A7635E7-A366-4ACE-96B8-5BBFC0647C27}">
      <dgm:prSet/>
      <dgm:spPr/>
      <dgm:t>
        <a:bodyPr/>
        <a:lstStyle/>
        <a:p>
          <a:endParaRPr lang="en-US"/>
        </a:p>
      </dgm:t>
    </dgm:pt>
    <dgm:pt modelId="{4F34D2C3-654F-44D3-A86D-20BAAD8354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/>
            <a:t>Ideal for high-speed, real-time data applications</a:t>
          </a:r>
        </a:p>
      </dgm:t>
    </dgm:pt>
    <dgm:pt modelId="{BDCFDF47-1BD8-424D-8651-EF41AE869C0C}" type="parTrans" cxnId="{74B26E11-927F-49F8-AF49-D00D163C4E49}">
      <dgm:prSet/>
      <dgm:spPr/>
      <dgm:t>
        <a:bodyPr/>
        <a:lstStyle/>
        <a:p>
          <a:endParaRPr lang="en-US"/>
        </a:p>
      </dgm:t>
    </dgm:pt>
    <dgm:pt modelId="{BA913AA9-645A-48F3-86C6-DED2A7D7E348}" type="sibTrans" cxnId="{74B26E11-927F-49F8-AF49-D00D163C4E49}">
      <dgm:prSet/>
      <dgm:spPr/>
      <dgm:t>
        <a:bodyPr/>
        <a:lstStyle/>
        <a:p>
          <a:endParaRPr lang="en-US"/>
        </a:p>
      </dgm:t>
    </dgm:pt>
    <dgm:pt modelId="{FDB03A5B-0ABB-4897-B0F1-60EC679FA98A}" type="pres">
      <dgm:prSet presAssocID="{B8976A54-E4FA-4F34-8914-C921A96D130B}" presName="root" presStyleCnt="0">
        <dgm:presLayoutVars>
          <dgm:dir/>
          <dgm:resizeHandles val="exact"/>
        </dgm:presLayoutVars>
      </dgm:prSet>
      <dgm:spPr/>
    </dgm:pt>
    <dgm:pt modelId="{E947102C-D157-4F18-854E-21E9EBB467C1}" type="pres">
      <dgm:prSet presAssocID="{77F1EEB5-C331-4219-A18C-CD8B22926A3B}" presName="compNode" presStyleCnt="0"/>
      <dgm:spPr/>
    </dgm:pt>
    <dgm:pt modelId="{6B9A6417-8E02-478E-BC21-ABE4D614C874}" type="pres">
      <dgm:prSet presAssocID="{77F1EEB5-C331-4219-A18C-CD8B22926A3B}" presName="iconBgRect" presStyleLbl="bgShp" presStyleIdx="0" presStyleCnt="3"/>
      <dgm:spPr/>
    </dgm:pt>
    <dgm:pt modelId="{381DD297-DE5F-44DD-BDA5-B6A648508DEB}" type="pres">
      <dgm:prSet presAssocID="{77F1EEB5-C331-4219-A18C-CD8B22926A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82B336C1-5C38-491B-A905-6456F4CA2F43}" type="pres">
      <dgm:prSet presAssocID="{77F1EEB5-C331-4219-A18C-CD8B22926A3B}" presName="spaceRect" presStyleCnt="0"/>
      <dgm:spPr/>
    </dgm:pt>
    <dgm:pt modelId="{1E7FEB28-9B9E-42DE-AF0D-F220890CE2C7}" type="pres">
      <dgm:prSet presAssocID="{77F1EEB5-C331-4219-A18C-CD8B22926A3B}" presName="textRect" presStyleLbl="revTx" presStyleIdx="0" presStyleCnt="3">
        <dgm:presLayoutVars>
          <dgm:chMax val="1"/>
          <dgm:chPref val="1"/>
        </dgm:presLayoutVars>
      </dgm:prSet>
      <dgm:spPr/>
    </dgm:pt>
    <dgm:pt modelId="{4AB29CAE-016D-4819-9195-91D6C1C341E3}" type="pres">
      <dgm:prSet presAssocID="{05A65C17-335A-4BA1-A3E6-A72626A4890C}" presName="sibTrans" presStyleCnt="0"/>
      <dgm:spPr/>
    </dgm:pt>
    <dgm:pt modelId="{7ACBE369-7676-49FF-A21D-75509505D69F}" type="pres">
      <dgm:prSet presAssocID="{15A1952C-EA21-4233-9494-8F94EE6A9F8D}" presName="compNode" presStyleCnt="0"/>
      <dgm:spPr/>
    </dgm:pt>
    <dgm:pt modelId="{244B3A05-6936-435A-9128-7B440F586483}" type="pres">
      <dgm:prSet presAssocID="{15A1952C-EA21-4233-9494-8F94EE6A9F8D}" presName="iconBgRect" presStyleLbl="bgShp" presStyleIdx="1" presStyleCnt="3"/>
      <dgm:spPr/>
    </dgm:pt>
    <dgm:pt modelId="{7560E83A-3AB6-4907-8504-D4CDFF611A4E}" type="pres">
      <dgm:prSet presAssocID="{15A1952C-EA21-4233-9494-8F94EE6A9F8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845660F-A281-4F4E-AC3C-EF1A4C04B733}" type="pres">
      <dgm:prSet presAssocID="{15A1952C-EA21-4233-9494-8F94EE6A9F8D}" presName="spaceRect" presStyleCnt="0"/>
      <dgm:spPr/>
    </dgm:pt>
    <dgm:pt modelId="{0FB470D9-675D-4FA6-8710-95B39BF3E906}" type="pres">
      <dgm:prSet presAssocID="{15A1952C-EA21-4233-9494-8F94EE6A9F8D}" presName="textRect" presStyleLbl="revTx" presStyleIdx="1" presStyleCnt="3">
        <dgm:presLayoutVars>
          <dgm:chMax val="1"/>
          <dgm:chPref val="1"/>
        </dgm:presLayoutVars>
      </dgm:prSet>
      <dgm:spPr/>
    </dgm:pt>
    <dgm:pt modelId="{DA73F43D-AB44-45AA-955A-81C52D609E91}" type="pres">
      <dgm:prSet presAssocID="{AD69146C-7885-4C04-BCF2-1C9B3B03DE4C}" presName="sibTrans" presStyleCnt="0"/>
      <dgm:spPr/>
    </dgm:pt>
    <dgm:pt modelId="{D6D54ABA-636C-4156-B016-E9D2494F567D}" type="pres">
      <dgm:prSet presAssocID="{4F34D2C3-654F-44D3-A86D-20BAAD835450}" presName="compNode" presStyleCnt="0"/>
      <dgm:spPr/>
    </dgm:pt>
    <dgm:pt modelId="{F5A2FD12-6FEA-48B3-B278-1B9F19CF42CB}" type="pres">
      <dgm:prSet presAssocID="{4F34D2C3-654F-44D3-A86D-20BAAD835450}" presName="iconBgRect" presStyleLbl="bgShp" presStyleIdx="2" presStyleCnt="3"/>
      <dgm:spPr/>
    </dgm:pt>
    <dgm:pt modelId="{E9A638EA-800D-47B4-88C4-4316C879564C}" type="pres">
      <dgm:prSet presAssocID="{4F34D2C3-654F-44D3-A86D-20BAAD8354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A03B292-7842-4E81-806E-74C67F06D422}" type="pres">
      <dgm:prSet presAssocID="{4F34D2C3-654F-44D3-A86D-20BAAD835450}" presName="spaceRect" presStyleCnt="0"/>
      <dgm:spPr/>
    </dgm:pt>
    <dgm:pt modelId="{7268E5A3-CE18-438D-8487-F5768E48CEE2}" type="pres">
      <dgm:prSet presAssocID="{4F34D2C3-654F-44D3-A86D-20BAAD83545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4B26E11-927F-49F8-AF49-D00D163C4E49}" srcId="{B8976A54-E4FA-4F34-8914-C921A96D130B}" destId="{4F34D2C3-654F-44D3-A86D-20BAAD835450}" srcOrd="2" destOrd="0" parTransId="{BDCFDF47-1BD8-424D-8651-EF41AE869C0C}" sibTransId="{BA913AA9-645A-48F3-86C6-DED2A7D7E348}"/>
    <dgm:cxn modelId="{42817913-5FA2-42B4-B0F7-FB0E5B2A98E0}" type="presOf" srcId="{4F34D2C3-654F-44D3-A86D-20BAAD835450}" destId="{7268E5A3-CE18-438D-8487-F5768E48CEE2}" srcOrd="0" destOrd="0" presId="urn:microsoft.com/office/officeart/2018/5/layout/IconCircleLabelList"/>
    <dgm:cxn modelId="{E0FB841F-61FE-4930-8AD8-FEEDE234C002}" srcId="{B8976A54-E4FA-4F34-8914-C921A96D130B}" destId="{77F1EEB5-C331-4219-A18C-CD8B22926A3B}" srcOrd="0" destOrd="0" parTransId="{DF3056BF-5C55-4732-B5E6-B4BF89443DAE}" sibTransId="{05A65C17-335A-4BA1-A3E6-A72626A4890C}"/>
    <dgm:cxn modelId="{B4A7D36D-CF20-4155-8D3D-2EB47033C8CB}" type="presOf" srcId="{77F1EEB5-C331-4219-A18C-CD8B22926A3B}" destId="{1E7FEB28-9B9E-42DE-AF0D-F220890CE2C7}" srcOrd="0" destOrd="0" presId="urn:microsoft.com/office/officeart/2018/5/layout/IconCircleLabelList"/>
    <dgm:cxn modelId="{D0342474-6C87-4575-811F-A6F01844F778}" type="presOf" srcId="{B8976A54-E4FA-4F34-8914-C921A96D130B}" destId="{FDB03A5B-0ABB-4897-B0F1-60EC679FA98A}" srcOrd="0" destOrd="0" presId="urn:microsoft.com/office/officeart/2018/5/layout/IconCircleLabelList"/>
    <dgm:cxn modelId="{765DA189-3AB3-44E7-91F2-46630BCFA36A}" type="presOf" srcId="{15A1952C-EA21-4233-9494-8F94EE6A9F8D}" destId="{0FB470D9-675D-4FA6-8710-95B39BF3E906}" srcOrd="0" destOrd="0" presId="urn:microsoft.com/office/officeart/2018/5/layout/IconCircleLabelList"/>
    <dgm:cxn modelId="{7A7635E7-A366-4ACE-96B8-5BBFC0647C27}" srcId="{B8976A54-E4FA-4F34-8914-C921A96D130B}" destId="{15A1952C-EA21-4233-9494-8F94EE6A9F8D}" srcOrd="1" destOrd="0" parTransId="{F796D216-C327-48B5-819B-3A69ED4392A5}" sibTransId="{AD69146C-7885-4C04-BCF2-1C9B3B03DE4C}"/>
    <dgm:cxn modelId="{7F0D5057-F642-446C-B90B-38460AD2739F}" type="presParOf" srcId="{FDB03A5B-0ABB-4897-B0F1-60EC679FA98A}" destId="{E947102C-D157-4F18-854E-21E9EBB467C1}" srcOrd="0" destOrd="0" presId="urn:microsoft.com/office/officeart/2018/5/layout/IconCircleLabelList"/>
    <dgm:cxn modelId="{91D71A7F-894E-4530-A679-B2D4A23B66D2}" type="presParOf" srcId="{E947102C-D157-4F18-854E-21E9EBB467C1}" destId="{6B9A6417-8E02-478E-BC21-ABE4D614C874}" srcOrd="0" destOrd="0" presId="urn:microsoft.com/office/officeart/2018/5/layout/IconCircleLabelList"/>
    <dgm:cxn modelId="{4678C271-CF5D-400B-AA80-6451FA9B1DA7}" type="presParOf" srcId="{E947102C-D157-4F18-854E-21E9EBB467C1}" destId="{381DD297-DE5F-44DD-BDA5-B6A648508DEB}" srcOrd="1" destOrd="0" presId="urn:microsoft.com/office/officeart/2018/5/layout/IconCircleLabelList"/>
    <dgm:cxn modelId="{B46ADBDB-4A73-403C-A0E7-D52F23FB6194}" type="presParOf" srcId="{E947102C-D157-4F18-854E-21E9EBB467C1}" destId="{82B336C1-5C38-491B-A905-6456F4CA2F43}" srcOrd="2" destOrd="0" presId="urn:microsoft.com/office/officeart/2018/5/layout/IconCircleLabelList"/>
    <dgm:cxn modelId="{8CBEDA58-60C4-4C03-95CF-77DA3D7BB8C1}" type="presParOf" srcId="{E947102C-D157-4F18-854E-21E9EBB467C1}" destId="{1E7FEB28-9B9E-42DE-AF0D-F220890CE2C7}" srcOrd="3" destOrd="0" presId="urn:microsoft.com/office/officeart/2018/5/layout/IconCircleLabelList"/>
    <dgm:cxn modelId="{838EAAE9-AB8A-4DFB-AC07-12387FBC0BB6}" type="presParOf" srcId="{FDB03A5B-0ABB-4897-B0F1-60EC679FA98A}" destId="{4AB29CAE-016D-4819-9195-91D6C1C341E3}" srcOrd="1" destOrd="0" presId="urn:microsoft.com/office/officeart/2018/5/layout/IconCircleLabelList"/>
    <dgm:cxn modelId="{50C2B1B2-7253-4D13-963E-F8518CFB24AB}" type="presParOf" srcId="{FDB03A5B-0ABB-4897-B0F1-60EC679FA98A}" destId="{7ACBE369-7676-49FF-A21D-75509505D69F}" srcOrd="2" destOrd="0" presId="urn:microsoft.com/office/officeart/2018/5/layout/IconCircleLabelList"/>
    <dgm:cxn modelId="{9F4E8A7C-4598-4DC5-9840-D8DDA41A50BB}" type="presParOf" srcId="{7ACBE369-7676-49FF-A21D-75509505D69F}" destId="{244B3A05-6936-435A-9128-7B440F586483}" srcOrd="0" destOrd="0" presId="urn:microsoft.com/office/officeart/2018/5/layout/IconCircleLabelList"/>
    <dgm:cxn modelId="{E94497DD-2481-4960-8639-95B851294D55}" type="presParOf" srcId="{7ACBE369-7676-49FF-A21D-75509505D69F}" destId="{7560E83A-3AB6-4907-8504-D4CDFF611A4E}" srcOrd="1" destOrd="0" presId="urn:microsoft.com/office/officeart/2018/5/layout/IconCircleLabelList"/>
    <dgm:cxn modelId="{09B82D10-6B57-4640-B6D3-A08D0F47EEDC}" type="presParOf" srcId="{7ACBE369-7676-49FF-A21D-75509505D69F}" destId="{1845660F-A281-4F4E-AC3C-EF1A4C04B733}" srcOrd="2" destOrd="0" presId="urn:microsoft.com/office/officeart/2018/5/layout/IconCircleLabelList"/>
    <dgm:cxn modelId="{65C2964D-C6AF-4976-AB74-62FE5C6A91F6}" type="presParOf" srcId="{7ACBE369-7676-49FF-A21D-75509505D69F}" destId="{0FB470D9-675D-4FA6-8710-95B39BF3E906}" srcOrd="3" destOrd="0" presId="urn:microsoft.com/office/officeart/2018/5/layout/IconCircleLabelList"/>
    <dgm:cxn modelId="{B6ECC21F-4608-46AE-B731-C41A5815D509}" type="presParOf" srcId="{FDB03A5B-0ABB-4897-B0F1-60EC679FA98A}" destId="{DA73F43D-AB44-45AA-955A-81C52D609E91}" srcOrd="3" destOrd="0" presId="urn:microsoft.com/office/officeart/2018/5/layout/IconCircleLabelList"/>
    <dgm:cxn modelId="{812532C4-D116-478D-BDDB-F2314CAD362A}" type="presParOf" srcId="{FDB03A5B-0ABB-4897-B0F1-60EC679FA98A}" destId="{D6D54ABA-636C-4156-B016-E9D2494F567D}" srcOrd="4" destOrd="0" presId="urn:microsoft.com/office/officeart/2018/5/layout/IconCircleLabelList"/>
    <dgm:cxn modelId="{CA7069C9-74BE-4B04-B875-08F7C1E6EB42}" type="presParOf" srcId="{D6D54ABA-636C-4156-B016-E9D2494F567D}" destId="{F5A2FD12-6FEA-48B3-B278-1B9F19CF42CB}" srcOrd="0" destOrd="0" presId="urn:microsoft.com/office/officeart/2018/5/layout/IconCircleLabelList"/>
    <dgm:cxn modelId="{A8E6C6AE-1AAE-46B6-BCA4-A1C06002FB74}" type="presParOf" srcId="{D6D54ABA-636C-4156-B016-E9D2494F567D}" destId="{E9A638EA-800D-47B4-88C4-4316C879564C}" srcOrd="1" destOrd="0" presId="urn:microsoft.com/office/officeart/2018/5/layout/IconCircleLabelList"/>
    <dgm:cxn modelId="{6FF78D66-DAD0-413D-9109-4C8072CDF815}" type="presParOf" srcId="{D6D54ABA-636C-4156-B016-E9D2494F567D}" destId="{BA03B292-7842-4E81-806E-74C67F06D422}" srcOrd="2" destOrd="0" presId="urn:microsoft.com/office/officeart/2018/5/layout/IconCircleLabelList"/>
    <dgm:cxn modelId="{31B06F15-EE21-4DD8-AF1F-DE9C843BD9B5}" type="presParOf" srcId="{D6D54ABA-636C-4156-B016-E9D2494F567D}" destId="{7268E5A3-CE18-438D-8487-F5768E48CEE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2684A-935D-4DAF-8AEF-0AB10053EBC2}">
      <dsp:nvSpPr>
        <dsp:cNvPr id="0" name=""/>
        <dsp:cNvSpPr/>
      </dsp:nvSpPr>
      <dsp:spPr>
        <a:xfrm>
          <a:off x="0" y="665"/>
          <a:ext cx="4717669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9B0CB-F40A-49AC-8917-988682314D7B}">
      <dsp:nvSpPr>
        <dsp:cNvPr id="0" name=""/>
        <dsp:cNvSpPr/>
      </dsp:nvSpPr>
      <dsp:spPr>
        <a:xfrm>
          <a:off x="470725" y="350791"/>
          <a:ext cx="855865" cy="855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667B9-858A-4144-BE51-8FA9F318CB65}">
      <dsp:nvSpPr>
        <dsp:cNvPr id="0" name=""/>
        <dsp:cNvSpPr/>
      </dsp:nvSpPr>
      <dsp:spPr>
        <a:xfrm>
          <a:off x="1797316" y="665"/>
          <a:ext cx="2920352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Real time monitoring of high-speed data streams</a:t>
          </a:r>
        </a:p>
      </dsp:txBody>
      <dsp:txXfrm>
        <a:off x="1797316" y="665"/>
        <a:ext cx="2920352" cy="1556118"/>
      </dsp:txXfrm>
    </dsp:sp>
    <dsp:sp modelId="{2D3AA348-EE33-4661-949F-0E7B65DF5EDC}">
      <dsp:nvSpPr>
        <dsp:cNvPr id="0" name=""/>
        <dsp:cNvSpPr/>
      </dsp:nvSpPr>
      <dsp:spPr>
        <a:xfrm>
          <a:off x="0" y="1945813"/>
          <a:ext cx="4717669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FAAA2-C6CC-484E-9D94-210806BC9690}">
      <dsp:nvSpPr>
        <dsp:cNvPr id="0" name=""/>
        <dsp:cNvSpPr/>
      </dsp:nvSpPr>
      <dsp:spPr>
        <a:xfrm>
          <a:off x="470725" y="2295939"/>
          <a:ext cx="855865" cy="855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4B245-ADEB-4158-B467-52A953D199D0}">
      <dsp:nvSpPr>
        <dsp:cNvPr id="0" name=""/>
        <dsp:cNvSpPr/>
      </dsp:nvSpPr>
      <dsp:spPr>
        <a:xfrm>
          <a:off x="1797316" y="1945813"/>
          <a:ext cx="2920352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Useful for anomaly detection, trend tracking</a:t>
          </a:r>
        </a:p>
      </dsp:txBody>
      <dsp:txXfrm>
        <a:off x="1797316" y="1945813"/>
        <a:ext cx="2920352" cy="1556118"/>
      </dsp:txXfrm>
    </dsp:sp>
    <dsp:sp modelId="{1FFE3A1C-BB64-4C6E-99D8-64BF016BAB16}">
      <dsp:nvSpPr>
        <dsp:cNvPr id="0" name=""/>
        <dsp:cNvSpPr/>
      </dsp:nvSpPr>
      <dsp:spPr>
        <a:xfrm>
          <a:off x="0" y="3890961"/>
          <a:ext cx="4717669" cy="15561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F6CB3-5995-46E8-9793-5F143FEB1770}">
      <dsp:nvSpPr>
        <dsp:cNvPr id="0" name=""/>
        <dsp:cNvSpPr/>
      </dsp:nvSpPr>
      <dsp:spPr>
        <a:xfrm>
          <a:off x="453398" y="4200781"/>
          <a:ext cx="890519" cy="9364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4B9DF-D179-4BAE-A970-AB31425581D8}">
      <dsp:nvSpPr>
        <dsp:cNvPr id="0" name=""/>
        <dsp:cNvSpPr/>
      </dsp:nvSpPr>
      <dsp:spPr>
        <a:xfrm>
          <a:off x="1797316" y="3890961"/>
          <a:ext cx="2920352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Examples: network traffic, social media, finance</a:t>
          </a:r>
        </a:p>
      </dsp:txBody>
      <dsp:txXfrm>
        <a:off x="1797316" y="3890961"/>
        <a:ext cx="2920352" cy="1556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A6417-8E02-478E-BC21-ABE4D614C874}">
      <dsp:nvSpPr>
        <dsp:cNvPr id="0" name=""/>
        <dsp:cNvSpPr/>
      </dsp:nvSpPr>
      <dsp:spPr>
        <a:xfrm>
          <a:off x="567809" y="997596"/>
          <a:ext cx="1612687" cy="16126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DD297-DE5F-44DD-BDA5-B6A648508DEB}">
      <dsp:nvSpPr>
        <dsp:cNvPr id="0" name=""/>
        <dsp:cNvSpPr/>
      </dsp:nvSpPr>
      <dsp:spPr>
        <a:xfrm>
          <a:off x="911497" y="1341283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FEB28-9B9E-42DE-AF0D-F220890CE2C7}">
      <dsp:nvSpPr>
        <dsp:cNvPr id="0" name=""/>
        <dsp:cNvSpPr/>
      </dsp:nvSpPr>
      <dsp:spPr>
        <a:xfrm>
          <a:off x="52278" y="3112596"/>
          <a:ext cx="26437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dirty="0"/>
            <a:t>BurstSketch: fast, accurate, and memory-efficient</a:t>
          </a:r>
        </a:p>
      </dsp:txBody>
      <dsp:txXfrm>
        <a:off x="52278" y="3112596"/>
        <a:ext cx="2643750" cy="855000"/>
      </dsp:txXfrm>
    </dsp:sp>
    <dsp:sp modelId="{244B3A05-6936-435A-9128-7B440F586483}">
      <dsp:nvSpPr>
        <dsp:cNvPr id="0" name=""/>
        <dsp:cNvSpPr/>
      </dsp:nvSpPr>
      <dsp:spPr>
        <a:xfrm>
          <a:off x="3674216" y="997596"/>
          <a:ext cx="1612687" cy="16126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0E83A-3AB6-4907-8504-D4CDFF611A4E}">
      <dsp:nvSpPr>
        <dsp:cNvPr id="0" name=""/>
        <dsp:cNvSpPr/>
      </dsp:nvSpPr>
      <dsp:spPr>
        <a:xfrm>
          <a:off x="4017903" y="1341283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470D9-675D-4FA6-8710-95B39BF3E906}">
      <dsp:nvSpPr>
        <dsp:cNvPr id="0" name=""/>
        <dsp:cNvSpPr/>
      </dsp:nvSpPr>
      <dsp:spPr>
        <a:xfrm>
          <a:off x="3158684" y="3112596"/>
          <a:ext cx="26437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dirty="0"/>
            <a:t>Better than traditional sketch methods</a:t>
          </a:r>
        </a:p>
      </dsp:txBody>
      <dsp:txXfrm>
        <a:off x="3158684" y="3112596"/>
        <a:ext cx="2643750" cy="855000"/>
      </dsp:txXfrm>
    </dsp:sp>
    <dsp:sp modelId="{F5A2FD12-6FEA-48B3-B278-1B9F19CF42CB}">
      <dsp:nvSpPr>
        <dsp:cNvPr id="0" name=""/>
        <dsp:cNvSpPr/>
      </dsp:nvSpPr>
      <dsp:spPr>
        <a:xfrm>
          <a:off x="6780622" y="997596"/>
          <a:ext cx="1612687" cy="16126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638EA-800D-47B4-88C4-4316C879564C}">
      <dsp:nvSpPr>
        <dsp:cNvPr id="0" name=""/>
        <dsp:cNvSpPr/>
      </dsp:nvSpPr>
      <dsp:spPr>
        <a:xfrm>
          <a:off x="7124310" y="1341283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8E5A3-CE18-438D-8487-F5768E48CEE2}">
      <dsp:nvSpPr>
        <dsp:cNvPr id="0" name=""/>
        <dsp:cNvSpPr/>
      </dsp:nvSpPr>
      <dsp:spPr>
        <a:xfrm>
          <a:off x="6265091" y="3112596"/>
          <a:ext cx="26437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dirty="0"/>
            <a:t>Ideal for high-speed, real-time data applications</a:t>
          </a:r>
        </a:p>
      </dsp:txBody>
      <dsp:txXfrm>
        <a:off x="6265091" y="3112596"/>
        <a:ext cx="2643750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31T04:29:07.9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2:15:41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11 962 24575,'-1'0'0,"1"-1"0,-1 1 0,0-1 0,1 1 0,-1-1 0,0 1 0,1-1 0,-1 0 0,1 1 0,-1-1 0,1 0 0,-1 1 0,1-1 0,0 0 0,-1 0 0,1 1 0,0-1 0,0 0 0,-1 0 0,1 0 0,0 1 0,0-1 0,0 0 0,0 0 0,0 0 0,0 1 0,0-1 0,0 0 0,0 0 0,1 0 0,-1 1 0,0-2 0,6-30 0,4 0 0,1-1 0,2 2 0,2 0 0,0 0 0,2 1 0,2 2 0,21-28 0,166-178 0,5 34 0,-51 50 0,-131 114-1365,-23 23-5461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2:15:50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1 820 24575,'0'52'0,"2"-1"0,2 0 0,17 80 0,-5-41 0,1-126 0,-10 25 0,36-58 0,3 1 0,55-61 0,124-120 0,-129 146 0,379-388-1365,-435 453-5461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31T05:43:30.4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663 172 24575,'-24'1'0,"0"1"0,0 1 0,0 1 0,1 1 0,-30 11 0,1 4 0,-56 28 0,83-35 0,0 1 0,1 1 0,1 0 0,0 2 0,1 1 0,-28 29 0,36-31 0,1 0 0,1 1 0,0 0 0,1 1 0,1 0 0,1 1 0,1 0 0,0 0 0,-7 30 0,7-19 0,2 0 0,1 1 0,-2 55 0,7-74 0,0 0 0,1 0 0,0 0 0,2 1 0,-1-1 0,1-1 0,1 1 0,0 0 0,1-1 0,0 0 0,0 0 0,11 15 0,6 1 0,0-2 0,1 0 0,1-2 0,2-1 0,0-1 0,1-1 0,54 30 0,-7-12 0,159 57 0,-88-49 0,2-7 0,1-6 0,172 14 0,460-2 0,168-74 0,-872 23 0,21-1 0,154-29 0,-224 30 0,-1-1 0,-1-1 0,1-1 0,-2-1 0,1-1 0,-1-1 0,-1-2 0,0 0 0,-1-1 0,34-31 0,-29 15 0,-1-1 0,-2-1 0,-1-2 0,-2 0 0,24-54 0,-36 70 0,-1 0 0,-1 0 0,-1-1 0,0 0 0,-2 0 0,0 0 0,-1 0 0,-1-1 0,-1 1 0,-1-1 0,-1 0 0,-4-28 0,2 33 0,-1 0 0,0 1 0,-2-1 0,1 1 0,-2 0 0,0 0 0,-1 1 0,0 0 0,-1 0 0,-1 1 0,0 1 0,-1-1 0,0 1 0,-1 1 0,0 0 0,-18-12 0,-3 2 0,0 2 0,-1 1 0,-1 2 0,-38-12 0,-152-39 0,139 44 0,-851-171 0,914 190 0,-869-96-1365,790 92-5461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31T05:44:25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415 19 24575,'-16'0'0,"-1"1"0,1 0 0,0 1 0,0 1 0,0 1 0,0 0 0,1 1 0,-1 0 0,1 2 0,0-1 0,1 2 0,0 0 0,0 1 0,0 0 0,2 1 0,-1 1 0,1 0 0,0 0 0,1 1 0,1 1 0,0 0 0,1 0 0,-11 21 0,8-12 0,1 1 0,1 1 0,1 0 0,1 0 0,1 1 0,1 0 0,1 0 0,2 0 0,0 1 0,2-1 0,1 1 0,1 0 0,6 40 0,-4-57 0,0 0 0,0 0 0,1-1 0,0 0 0,0 0 0,1 0 0,0 0 0,1-1 0,-1 1 0,1-1 0,1-1 0,0 1 0,-1-1 0,2 0 0,-1-1 0,1 0 0,0 0 0,0 0 0,0-1 0,9 3 0,22 8 0,-1-2 0,2-2 0,49 8 0,-69-15 0,736 96 0,6-76 0,-752-24 0,236-6 0,-198 2 0,-1-1 0,0-3 0,47-14 0,-86 20 0,0-1 0,0 0 0,0 0 0,0 0 0,0-1 0,-1-1 0,1 1 0,-1-1 0,-1 0 0,1-1 0,-1 1 0,9-11 0,-11 10 0,0 0 0,0-1 0,-1 1 0,0-1 0,0 0 0,-1 0 0,0 0 0,0 0 0,-1-1 0,1 1 0,-2 0 0,1-1 0,-1 1 0,-1-11 0,0 3 0,0 0 0,-1 0 0,-1 0 0,-1 1 0,0-1 0,-1 1 0,0 0 0,-1 0 0,0 0 0,-2 1 0,-8-13 0,4 10 0,-1 1 0,-1-1 0,0 2 0,-1 0 0,0 1 0,-1 1 0,-31-19 0,-36-15 0,-2 3 0,-138-47 0,-187-34 0,254 90-682,-221-20-1,327 48-6143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1:40:24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 23 24575,'-587'0'0,"573"1"0,0 0 0,0 1 0,0 1 0,0 0 0,1 1 0,-1 1 0,1 0 0,0 1 0,0 0 0,1 1 0,0 0 0,0 1 0,-17 15 0,9-1 0,0 1 0,1 0 0,1 1 0,2 1 0,0 1 0,2 1 0,0 0 0,-11 36 0,9-17 0,3 0 0,2 0 0,1 1 0,-4 72 0,9-22 0,10 112 0,-2-188 0,0-1 0,12 35 0,-1-5 0,-12-38 0,0-1 0,1 1 0,0 0 0,1-1 0,1 0 0,0 0 0,0 0 0,1-1 0,0 1 0,1-1 0,0-1 0,1 1 0,12 11 0,25 27 0,-38-39 0,0 0 0,0-1 0,1 0 0,14 11 0,10 2 0,2-2 0,0-1 0,1-1 0,67 21 0,-70-29 0,1-1 0,0-2 0,0-1 0,34 0 0,139-6 0,-86-2 0,1624 3 0,-1585-13 0,-72 4 0,93-11 0,45-3 0,-138 14 0,-48 3 0,43 1 0,-66 4 0,0-1 0,0 0 0,0-1 0,-1-1 0,19-7 0,44-9 0,85-1 0,-148 19 0,0-1 0,0-1 0,0 0 0,0-1 0,0-1 0,-1 0 0,0-1 0,-1 0 0,1-2 0,-1 1 0,-1-1 0,0-1 0,0 0 0,-1-1 0,0 0 0,-1-1 0,0 0 0,-1-1 0,0 0 0,8-16 0,-8 11 0,0-1 0,-1 0 0,-1 0 0,0 0 0,-2-1 0,6-39 0,-1-4 0,-4-1 0,-2-1 0,-9-119 0,3 173 0,-1-1 0,-1 2 0,1-1 0,-2 0 0,1 1 0,-1 0 0,-1 0 0,0 0 0,-13-15 0,-13-25 0,10 17 0,-1 1 0,-1 1 0,-36-35 0,41 45 0,5 9 0,0 0 0,0 1 0,-1 1 0,-1 0 0,0 1 0,-20-8 0,5 1 0,10 9 0,-1 0 0,1 1 0,-1 1 0,0 1 0,0 1 0,-27 0 0,-12-2 0,-121-27 0,148 27 0,1 0 0,-1 3 0,0 0 0,-54 6 0,-1-1 0,24-4 0,-101-14 0,-65-24 0,187 32 0,-1 3 0,0 2 0,-71 5 0,18-1 0,-106-13 0,-1 0 0,-453 12 0,639-2 0,-1-1 0,-27-7 0,27 5 0,0 1 0,-25-1 0,25 4-1365,1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1:41:13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801 1 24575,'-9'1'0,"0"0"0,1 1 0,-1 0 0,0 1 0,1-1 0,-1 2 0,1-1 0,0 1 0,0 1 0,0-1 0,-10 10 0,-14 10 0,-33 34 0,60-53 0,-18 19 0,1 1 0,1 0 0,1 2 0,-31 56 0,-49 126 0,99-207 0,-39 97 0,5 2 0,-31 141 0,8-21 0,24-104 0,-34 231 0,50-15 0,7-80 0,-4-17 0,11 1 0,27 250 0,206 891 0,28 91 0,-231-1231 0,35 269 0,40-7 0,15 16 0,-65-295 0,103 280 0,-139-438 0,-13-52 0,0 0 0,1 0 0,0 0 0,0 0 0,1 0 0,8 15 0,-6-17 0,27 52 0,-31-57 0,0 1 0,0-1 0,-1 0 0,1 0 0,-1 1 0,0-1 0,0 1 0,-1-1 0,1 1 0,-1-1 0,0 1 0,-1 5 0,0-9 0,1 0 0,-1-1 0,1 1 0,-1 0 0,0 0 0,1-1 0,-1 1 0,0 0 0,0-1 0,0 1 0,1-1 0,-1 1 0,0-1 0,0 1 0,0-1 0,0 0 0,0 1 0,0-1 0,0 0 0,0 0 0,0 1 0,0-1 0,0 0 0,0 0 0,0 0 0,0 0 0,0-1 0,0 1 0,0 0 0,0 0 0,0-1 0,0 1 0,0 0 0,1-1 0,-1 1 0,0-1 0,-1 0 0,-38-18 0,38 19 0,-12-10 0,-1 2 0,0 0 0,0 1 0,-1 0 0,0 1 0,0 1 0,0 1 0,-1 0 0,0 1 0,-21-1 0,1 4 0,1 1 0,0 2 0,0 2 0,-67 17 0,102-21 0,0-1 0,0 1 0,0-1 0,0 1 0,0-1 0,1 0 0,-1 1 0,0-1 0,0 0 0,0 0 0,0 0 0,0 0 0,0 0 0,0 0 0,0 0 0,0 0 0,0 0 0,0 0 0,0-1 0,0 1 0,0 0 0,-2-2 0,13-14 0,35-19 0,-20 21 0,1 1 0,0 1 0,1 2 0,1 1 0,-1 1 0,2 1 0,-1 1 0,1 2 0,33-2 0,-9 4 0,1-4 0,70-15 0,-89 15 0,52-13 0,-49 10 0,1 1 0,74-4 0,-73 5 0,6 0 0,-49 12 0,0 0 0,0 0 0,0 0 0,-1 0 0,-7 7 0,-28 27 0,-1-1 0,-2-2 0,-2-2 0,-1-1 0,-1-3 0,-51 25 0,14-20 0,83-34-35,-1-1 0,0 0 0,1 1 0,-1-1 0,0 1 0,1-1 0,-1 1 0,1-1 0,-1 1 0,1 0 0,-1-1 0,1 1 0,-1-1 0,1 1 0,0 0 0,-1 0 0,1-1 0,0 1 0,-1 0 0,1 0 0,0-1 0,0 1 0,0 0 0,0 0 0,0-1 0,0 1 0,0 0 0,0 0 0,0 0 0,0-1 0,0 1 0,1 0 0,-1 0 0,0-1 0,0 1 0,1 0 0,-1-1 0,1 2 0,5 9-6791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2:15:06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24575,'3'38'0,"1"1"0,2-1 0,2 0 0,25 72 0,4 17 0,-32-108 0,1 0 0,1-1 0,1 1 0,20 32 0,-27-49 0,32 56 0,36 87 0,-53-121 0,1 2 0,-17-25-28,0-1-1,0 0 1,0 1-1,0-1 1,0 0 0,0 0-1,-1 1 1,1-1-1,0 0 1,0 1-1,0-1 1,0 0-1,0 1 1,0-1 0,-1 0-1,1 0 1,0 1-1,0-1 1,0 0-1,-1 0 1,1 0-1,0 1 1,0-1 0,-1 0-1,1 0 1,0 0-1,0 0 1,-1 1-1,1-1 1,0 0-1,-1 0 1,1 0 0,0 0-1,0 0 1,-1 0-1,1 0 1,0 0-1,-1 0 1,1 0-1,0 0 1,-1 0 0,1 0-1,0 0 1,-1 0-1,1 0 1,0 0-1,-1-1 1,-9-1-6798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2:15:07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1 562 24575,'0'-19'0,"14"-12"0,30-16 0,19-3 0,19-4 0,15-4 0,11 1 0,3 3 0,-4 0 0,-9 9 0,-17 5 0,-16 9 0,-19 10-8191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2:15:26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1 821 24575,'0'202'0,"0"-202"0,0 0 0,0-1 0,0 1 0,1 0 0,-1 0 0,0-1 0,0 1 0,1 0 0,-1 0 0,0-1 0,1 1 0,-1 0 0,0 0 0,1 0 0,-1 0 0,0-1 0,1 1 0,-1 0 0,1 0 0,-1 0 0,0 0 0,1 0 0,-1 0 0,0 0 0,1 0 0,-1 0 0,1 0 0,-1 0 0,0 0 0,1 1 0,-1-1 0,0 0 0,1 0 0,-1 0 0,0 0 0,1 1 0,-1-1 0,0 0 0,1 0 0,-1 0 0,0 1 0,0-1 0,1 0 0,-1 1 0,0-1 0,0 0 0,1 1 0,-1-1 0,0 0 0,0 1 0,0-1 0,0 0 0,0 1 0,0-1 0,1 0 0,-1 1 0,0-1 0,0 0 0,0 1 0,0-1 0,0 1 0,0-1 0,-1 1 0,31-38 0,-19 23 0,198-231 0,10 9 0,258-212 0,-444 419-1365,-11 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22:15:34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24575,'1'1'0,"1"-1"0,-1 1 0,1-1 0,-1 1 0,0-1 0,0 1 0,1 0 0,-1 0 0,0-1 0,0 1 0,0 0 0,0 0 0,0 0 0,0 0 0,0 0 0,0 0 0,0 1 0,-1-1 0,2 2 0,14 27 0,-14-24 0,164 323 0,-120-241 0,-13-24 0,35 96 0,-47-104-1365,-17-41-5461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3ABF9-9386-46C2-BD3C-2EA7874284B3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1FCED-B5C2-43F0-84DC-883D4D38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8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8F683-E0F0-D984-0EFC-50DACBBAC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3CF910-EB6F-8094-2298-D34EAD501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B223B-2199-8E69-30A0-D446E6BC2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Ased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an item is promoted to Stage 2, we track it using two counters: one for the previous window </a:t>
            </a:r>
            <a:r>
              <a:rPr lang="en-US" altLang="en-US" b="1" i="1" dirty="0" err="1"/>
              <a:t>C</a:t>
            </a:r>
            <a:r>
              <a:rPr lang="en-US" altLang="en-US" b="1" i="1" baseline="-25000" dirty="0" err="1"/>
              <a:t>pre</a:t>
            </a:r>
            <a:r>
              <a:rPr lang="en-US" dirty="0"/>
              <a:t> and one for the current window </a:t>
            </a:r>
            <a:r>
              <a:rPr lang="en-US" altLang="en-US" b="1" i="1" dirty="0" err="1"/>
              <a:t>C</a:t>
            </a:r>
            <a:r>
              <a:rPr lang="en-US" altLang="en-US" b="1" i="1" baseline="-25000" dirty="0" err="1"/>
              <a:t>cur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also keep a timestamp </a:t>
            </a:r>
            <a:r>
              <a:rPr lang="en-US" b="1" i="1" dirty="0"/>
              <a:t>t</a:t>
            </a:r>
            <a:r>
              <a:rPr lang="en-US" dirty="0"/>
              <a:t> to mark when a sudden rise occurs.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Coming to burst detection, a sudden increase is detected if </a:t>
            </a:r>
            <a:r>
              <a:rPr lang="en-US" altLang="en-US" b="1" i="1" dirty="0" err="1"/>
              <a:t>C</a:t>
            </a:r>
            <a:r>
              <a:rPr lang="en-US" altLang="en-US" b="1" i="1" baseline="-25000" dirty="0" err="1"/>
              <a:t>cur</a:t>
            </a:r>
            <a:r>
              <a:rPr lang="en-US" b="1" i="1" dirty="0"/>
              <a:t> ≥ k × </a:t>
            </a:r>
            <a:r>
              <a:rPr lang="en-US" altLang="en-US" b="1" i="1" dirty="0" err="1"/>
              <a:t>C</a:t>
            </a:r>
            <a:r>
              <a:rPr lang="en-US" altLang="en-US" b="1" i="1" baseline="-25000" dirty="0" err="1"/>
              <a:t>pre</a:t>
            </a:r>
            <a:r>
              <a:rPr lang="en-US" b="1" i="1" dirty="0"/>
              <a:t> </a:t>
            </a:r>
            <a:r>
              <a:rPr lang="en-US" dirty="0"/>
              <a:t>where k is constant parameter that dictates the size of the burst. Or if </a:t>
            </a:r>
            <a:r>
              <a:rPr lang="en-US" altLang="en-US" b="1" i="1" u="none" dirty="0" err="1"/>
              <a:t>C</a:t>
            </a:r>
            <a:r>
              <a:rPr lang="en-US" altLang="en-US" b="1" i="1" u="none" baseline="-25000" dirty="0" err="1"/>
              <a:t>cur</a:t>
            </a:r>
            <a:r>
              <a:rPr lang="en-US" b="1" i="1" u="none" dirty="0"/>
              <a:t> ≤ 1/k × </a:t>
            </a:r>
            <a:r>
              <a:rPr lang="en-US" altLang="en-US" b="1" i="1" u="none" dirty="0" err="1"/>
              <a:t>C</a:t>
            </a:r>
            <a:r>
              <a:rPr lang="en-US" altLang="en-US" b="1" i="1" u="none" baseline="-25000" dirty="0" err="1"/>
              <a:t>pre</a:t>
            </a:r>
            <a:r>
              <a:rPr lang="en-US" b="1" i="1" u="none" dirty="0"/>
              <a:t> </a:t>
            </a:r>
            <a:r>
              <a:rPr lang="en-US" dirty="0"/>
              <a:t>a sudden decrease is detected.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ensures we capture both the rise and the fall accurately, without overestimating.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DD857-18A3-C50F-0F48-13485BB4E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5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Sean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Sean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9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7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27317-B39C-601C-8C6F-921E5262D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AA7F7-EE7B-8140-69EC-B3AEAFF7F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423B73-CEB9-8DA8-1255-7EFEB4969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Ased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you can see, at 60 KB of memory, the </a:t>
            </a:r>
            <a:r>
              <a:rPr lang="en-US" b="0" dirty="0"/>
              <a:t>precision rate is </a:t>
            </a:r>
            <a:r>
              <a:rPr lang="en-US" b="1" dirty="0"/>
              <a:t>More than doubled </a:t>
            </a:r>
            <a:r>
              <a:rPr lang="en-US" b="0" dirty="0"/>
              <a:t>that of the Strawman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19AF2-BD47-06D3-396A-0FD269244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0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7BE23-1578-92DF-CB2B-32AE6BECC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0C0B3-4CF2-0741-70A8-8EA1196DF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74AC2-352E-FE6D-403A-089F67F9F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Ased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you can see that the throughput for the strawman is only </a:t>
            </a:r>
            <a:r>
              <a:rPr lang="en-US" b="1" dirty="0"/>
              <a:t>0.6 MIPS</a:t>
            </a:r>
            <a:r>
              <a:rPr lang="en-US" b="0" dirty="0"/>
              <a:t> while the </a:t>
            </a:r>
            <a:r>
              <a:rPr lang="en-US" b="0" dirty="0" err="1"/>
              <a:t>BurstSketch</a:t>
            </a:r>
            <a:r>
              <a:rPr lang="en-US" b="0" dirty="0"/>
              <a:t> is much greater at </a:t>
            </a:r>
            <a:r>
              <a:rPr lang="en-US" b="1" dirty="0"/>
              <a:t>1.6 MIPS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8C264-680A-B2D8-BB6C-A70FF3C36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22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Ased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Finally, comparing the </a:t>
            </a:r>
            <a:r>
              <a:rPr lang="en-US" dirty="0" err="1"/>
              <a:t>BurstSketch</a:t>
            </a:r>
            <a:r>
              <a:rPr lang="en-US" dirty="0"/>
              <a:t> to the existing methods </a:t>
            </a:r>
            <a:r>
              <a:rPr lang="en-US" b="1" dirty="0" err="1"/>
              <a:t>TopicSketch</a:t>
            </a:r>
            <a:r>
              <a:rPr lang="en-US" b="1" dirty="0"/>
              <a:t> </a:t>
            </a:r>
            <a:r>
              <a:rPr lang="en-US" b="0" dirty="0"/>
              <a:t>and </a:t>
            </a:r>
            <a:r>
              <a:rPr lang="en-US" b="1" dirty="0"/>
              <a:t>CM-PBE</a:t>
            </a:r>
            <a:r>
              <a:rPr lang="en-US" b="0" dirty="0"/>
              <a:t>, you can see that the </a:t>
            </a:r>
            <a:r>
              <a:rPr lang="en-US" b="0" dirty="0" err="1"/>
              <a:t>BurstSketch</a:t>
            </a:r>
            <a:r>
              <a:rPr lang="en-US" b="0" dirty="0"/>
              <a:t> has an F1 score of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</a:t>
            </a:r>
            <a:r>
              <a:rPr lang="en-US" b="1" dirty="0" err="1"/>
              <a:t>TopicSketch</a:t>
            </a:r>
            <a:r>
              <a:rPr lang="en-US" b="0" dirty="0"/>
              <a:t> has around half of that at </a:t>
            </a:r>
            <a:r>
              <a:rPr lang="en-US" b="1" dirty="0"/>
              <a:t>0.5</a:t>
            </a:r>
            <a:r>
              <a:rPr lang="en-US" b="0" dirty="0"/>
              <a:t> and the </a:t>
            </a:r>
            <a:r>
              <a:rPr lang="en-US" b="1" dirty="0"/>
              <a:t>CM-PBE</a:t>
            </a:r>
            <a:r>
              <a:rPr lang="en-US" b="0" dirty="0"/>
              <a:t> is almost non-existent at </a:t>
            </a:r>
            <a:r>
              <a:rPr lang="en-US" b="1" dirty="0"/>
              <a:t>0.01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0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9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Sean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4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4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1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Moving onto the applications of the </a:t>
            </a:r>
            <a:r>
              <a:rPr lang="en-US" dirty="0" err="1"/>
              <a:t>BurstSketch</a:t>
            </a:r>
            <a:r>
              <a:rPr lang="en-US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</a:t>
            </a:r>
            <a:r>
              <a:rPr lang="en-US" dirty="0" err="1"/>
              <a:t>BurstSketch</a:t>
            </a:r>
            <a:r>
              <a:rPr lang="en-US" dirty="0"/>
              <a:t> is designed to monitor high-speed data streams in real time, which makes it ideal for spotting bursts.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helps with quick anomaly detection in areas like network security or trending topic analysis in social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Ased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Real-time detection is critical in high-speed data streams—if we miss a sudden spike or can’t react quickly enough, we lose valuable insights.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difference with existing methods, such as </a:t>
            </a:r>
            <a:r>
              <a:rPr lang="en-US" b="1" dirty="0"/>
              <a:t>CM-PBE </a:t>
            </a:r>
            <a:r>
              <a:rPr lang="en-US" dirty="0"/>
              <a:t>and </a:t>
            </a:r>
            <a:r>
              <a:rPr lang="en-US" b="1" dirty="0" err="1"/>
              <a:t>TopicSketch</a:t>
            </a:r>
            <a:r>
              <a:rPr lang="en-US" dirty="0"/>
              <a:t>, is that they only catch the sudden increase but ignore the equally important decrease.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BurstSketch</a:t>
            </a:r>
            <a:r>
              <a:rPr lang="en-US" dirty="0"/>
              <a:t> stands out by being the first approach to capture both the rise and the fall in real time, providing a more complete picture of burst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37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Ased here</a:t>
            </a:r>
          </a:p>
          <a:p>
            <a:r>
              <a:rPr lang="en-US" dirty="0"/>
              <a:t>Next, we will discuss the two stages of the </a:t>
            </a:r>
            <a:r>
              <a:rPr lang="en-US" dirty="0" err="1"/>
              <a:t>BurstSketch</a:t>
            </a:r>
            <a:r>
              <a:rPr lang="en-US" dirty="0"/>
              <a:t> process: Running Track and Snapshotting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10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Ased here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Stage 1, called the Running Track, each new item is hashed into </a:t>
            </a:r>
            <a:r>
              <a:rPr lang="en-US" b="1" i="1" dirty="0"/>
              <a:t>d</a:t>
            </a:r>
            <a:r>
              <a:rPr lang="en-US" dirty="0"/>
              <a:t> buckets. Each bucket stores the </a:t>
            </a:r>
            <a:r>
              <a:rPr lang="en-US" u="sng" dirty="0"/>
              <a:t>item ID</a:t>
            </a:r>
            <a:r>
              <a:rPr lang="en-US" u="none" dirty="0"/>
              <a:t> </a:t>
            </a:r>
            <a:r>
              <a:rPr lang="en-US" dirty="0"/>
              <a:t>and its </a:t>
            </a:r>
            <a:r>
              <a:rPr lang="en-US" u="sng" dirty="0"/>
              <a:t>frequency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the incoming item matches the ID in the bucket, we simply increment its frequency by 1; otherwise, we decrement the bucket’s frequency. This filters out less frequent items.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an item’s frequency reaches the threshold </a:t>
            </a:r>
            <a:r>
              <a:rPr lang="en-US" b="1" i="1" u="none" dirty="0"/>
              <a:t>H</a:t>
            </a:r>
            <a:r>
              <a:rPr lang="en-US" dirty="0"/>
              <a:t>, it’s promoted to Stage 2 for more detailed monitoring.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Because each update is just a simple increment or decrement, we get a time complexity of </a:t>
            </a:r>
            <a:r>
              <a:rPr lang="en-US" b="1" i="1" dirty="0"/>
              <a:t>O(1)</a:t>
            </a:r>
            <a:r>
              <a:rPr lang="en-US" dirty="0"/>
              <a:t> per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FCED-B5C2-43F0-84DC-883D4D38F6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1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0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82F8-B429-F92E-F5AC-069952C30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695BF-68BE-9B33-D4E9-83FD972F7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202A-1070-B420-8F20-153F87B9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1B980-0EEC-3B00-F0DB-49DE6DBD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D503-E24C-0F29-693E-EB1F283D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66035-C27D-DA44-0648-0FBF0118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51CA-3D58-238D-7348-E18EE6B2F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64415-4C9E-36C3-8287-6A901B65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E0C82-5301-ED6A-1D5D-325CD2EA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CA96F-4437-ED24-DE55-0E45DD1E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1377-2CEB-2685-264F-187A1B6C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58F0C-FE76-CB9D-D674-711237B9B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978A-4940-A25B-9AA8-4A0A19BE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193F-C667-8673-5C0B-A4D46BB1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5CE32-3305-60DB-21CC-E6867A84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8BEC-FB4F-994D-DFA8-562FB53A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ED9E-EAD6-1EA6-9E5B-493891A1E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FC9E6-E382-F972-03F7-8B7EE5DCA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D2C01-0ED5-8EFA-45E4-C1A04FB9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A76EC-3496-DC01-5015-E562B061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1FBFD-F3DC-6C80-E410-958E029D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C75D-2F1B-4E96-38B8-257DCB19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B930B-356C-D3F6-0E27-265F4C031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BED8F-849F-724D-F36F-19DE95BBD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0E380-C7F5-B52D-CE76-0F596DE2C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6F729-A77F-25F8-B03A-83FE08B18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43872-FD51-003E-10D6-A12617EE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90D6C-A44C-1752-1417-CE353140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94BB4B-A71F-92A3-B507-468D7352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55F7-2BAB-5C27-D9A6-C5809271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4F1B1-6E35-EAFF-8D85-A60F6AA6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EAF68-EFEC-6996-BAE8-DD5D61F3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AAA1F-9068-BB3A-2437-28EE1DCF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12159-8ED8-9DF8-5FCA-89053BAC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5744C-C89D-3690-FD73-4D2A8E39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48300-7510-3A3F-67E2-C4C4753C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02B8-79F5-9E24-B13A-CF058113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6704-4E26-5791-1E38-16B50764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0B10E-E314-5E0B-DB52-05A917AD3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154E0-65DC-72F4-7972-801CD30E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33839-C4D5-73AA-698C-568F6C73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A9E73-EDD1-3A2A-CB86-854AFBDE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7A18-B9E9-F0B7-F564-DD2BA48D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FA90A-F612-1804-D0F5-DB668DCF1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F466A-D6BC-4BAE-4170-E7077BF43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E9C3B-FAFF-23D9-6BB2-307397E6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BF31F-FB68-F70F-54F8-BCB9AFF9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0C4F4-E223-1AD0-F655-0E7418A0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341D-7D2D-F1E9-79DA-4A72D87E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73F5-8004-8738-7B65-CDB1CA812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6EAE-9935-EAD2-45B5-07A70B7F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9D4D0-289A-1D8A-A413-7AB38746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BAF77-A496-333F-095B-98D63DA9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E0514-EF91-130A-1027-CA3A3D110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81A70-92E5-A204-926C-6F8929B94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CEFBC-7A1B-5F83-9776-95424990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0ABFD-E654-9AB9-D533-192BA4BE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4B2A-F39D-5367-D959-9BE25B52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0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54CD9-F484-CB67-0C8E-15DE0C52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1DB56-94BA-81E7-4B27-57C421735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00CC-2C49-0DB3-DAF9-DDFC0E2CE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E9568-D518-A1A2-FE99-B65ABF9A0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8BDA2-5334-8FD5-7F1A-856A88C85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9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customXml" Target="../ink/ink10.xml"/><Relationship Id="rId3" Type="http://schemas.openxmlformats.org/officeDocument/2006/relationships/image" Target="../media/image20.png"/><Relationship Id="rId21" Type="http://schemas.openxmlformats.org/officeDocument/2006/relationships/image" Target="../media/image30.png"/><Relationship Id="rId7" Type="http://schemas.openxmlformats.org/officeDocument/2006/relationships/image" Target="../media/image22.png"/><Relationship Id="rId12" Type="http://schemas.openxmlformats.org/officeDocument/2006/relationships/customXml" Target="../ink/ink7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customXml" Target="../ink/ink6.xml"/><Relationship Id="rId19" Type="http://schemas.openxmlformats.org/officeDocument/2006/relationships/image" Target="../media/image29.png"/><Relationship Id="rId4" Type="http://schemas.openxmlformats.org/officeDocument/2006/relationships/customXml" Target="../ink/ink4.xml"/><Relationship Id="rId9" Type="http://schemas.openxmlformats.org/officeDocument/2006/relationships/image" Target="../media/image24.png"/><Relationship Id="rId1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3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021" y="965200"/>
            <a:ext cx="4628207" cy="4329641"/>
          </a:xfrm>
        </p:spPr>
        <p:txBody>
          <a:bodyPr anchor="ctr">
            <a:normAutofit/>
          </a:bodyPr>
          <a:lstStyle/>
          <a:p>
            <a:r>
              <a:rPr lang="en-US" sz="4700" dirty="0"/>
              <a:t>BurstSketch: Finding Bursts in Data Streams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965200"/>
            <a:ext cx="2837940" cy="432964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Project Presentation  COP5725</a:t>
            </a:r>
          </a:p>
          <a:p>
            <a:pPr algn="ctr"/>
            <a:r>
              <a:rPr lang="en-US" dirty="0"/>
              <a:t>Sean Fitzgerald</a:t>
            </a:r>
          </a:p>
          <a:p>
            <a:pPr algn="ctr"/>
            <a:r>
              <a:rPr lang="en-US" dirty="0"/>
              <a:t>Ased Farooqi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E8DD7-0286-C791-5845-538B425AD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D5AC-111F-5688-795C-A7F68563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792" y="505293"/>
            <a:ext cx="6903720" cy="1293028"/>
          </a:xfrm>
        </p:spPr>
        <p:txBody>
          <a:bodyPr/>
          <a:lstStyle/>
          <a:p>
            <a:r>
              <a:rPr lang="en-US" dirty="0"/>
              <a:t>Stage 2 – Snapshotting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D33F1-55FC-A870-4497-C250266DB8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360" y="1569720"/>
                <a:ext cx="8200848" cy="5311141"/>
              </a:xfrm>
            </p:spPr>
            <p:txBody>
              <a:bodyPr>
                <a:noAutofit/>
              </a:bodyPr>
              <a:lstStyle/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altLang="en-US" sz="2400" b="1" dirty="0"/>
                  <a:t> Dual Counters</a:t>
                </a:r>
                <a:br>
                  <a:rPr lang="en-US" altLang="en-US" dirty="0"/>
                </a:br>
                <a:r>
                  <a:rPr lang="en-US" altLang="en-US" dirty="0"/>
                  <a:t>    Each promoted item maintains </a:t>
                </a: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Century Gothic" panose="020B0502020202020204" pitchFamily="34" charset="0"/>
                  <a:buChar char="−"/>
                </a:pPr>
                <a:r>
                  <a:rPr lang="en-US" altLang="en-US" i="1" dirty="0" err="1"/>
                  <a:t>C</a:t>
                </a:r>
                <a:r>
                  <a:rPr lang="en-US" altLang="en-US" i="1" baseline="-25000" dirty="0" err="1"/>
                  <a:t>pre</a:t>
                </a:r>
                <a:r>
                  <a:rPr lang="en-US" altLang="en-US" i="1" dirty="0"/>
                  <a:t>​</a:t>
                </a:r>
                <a:r>
                  <a:rPr lang="en-US" altLang="en-US" dirty="0"/>
                  <a:t> (previous window frequency)</a:t>
                </a: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Century Gothic" panose="020B0502020202020204" pitchFamily="34" charset="0"/>
                  <a:buChar char="−"/>
                </a:pPr>
                <a:r>
                  <a:rPr lang="en-US" altLang="en-US" i="1" dirty="0" err="1"/>
                  <a:t>C</a:t>
                </a:r>
                <a:r>
                  <a:rPr lang="en-US" altLang="en-US" i="1" baseline="-25000" dirty="0" err="1"/>
                  <a:t>cur</a:t>
                </a:r>
                <a:r>
                  <a:rPr lang="en-US" altLang="en-US" dirty="0"/>
                  <a:t> ​(current window frequency) </a:t>
                </a: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Century Gothic" panose="020B0502020202020204" pitchFamily="34" charset="0"/>
                  <a:buChar char="−"/>
                </a:pPr>
                <a:r>
                  <a:rPr lang="en-US" altLang="en-US" dirty="0"/>
                  <a:t>along with a timestamp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.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altLang="en-US" sz="2400" b="1" dirty="0"/>
                  <a:t> Burst Detection</a:t>
                </a:r>
                <a:br>
                  <a:rPr lang="en-US" altLang="en-US" dirty="0"/>
                </a:br>
                <a:r>
                  <a:rPr lang="en-US" altLang="en-US" dirty="0"/>
                  <a:t>    Sudden increase if:</a:t>
                </a: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Century Gothic" panose="020B0502020202020204" pitchFamily="34" charset="0"/>
                  <a:buChar char="−"/>
                </a:pPr>
                <a:r>
                  <a:rPr lang="en-US" altLang="en-US" i="1" dirty="0" err="1"/>
                  <a:t>C</a:t>
                </a:r>
                <a:r>
                  <a:rPr lang="en-US" altLang="en-US" i="1" baseline="-25000" dirty="0" err="1"/>
                  <a:t>cur</a:t>
                </a:r>
                <a:r>
                  <a:rPr lang="en-US" altLang="en-US" baseline="-25000" dirty="0"/>
                  <a:t> </a:t>
                </a:r>
                <a:r>
                  <a:rPr lang="en-US" altLang="en-US" dirty="0"/>
                  <a:t>≥ </a:t>
                </a:r>
                <a:r>
                  <a:rPr lang="en-US" altLang="en-US" i="1" dirty="0"/>
                  <a:t>k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/>
                  <a:t>C</a:t>
                </a:r>
                <a:r>
                  <a:rPr lang="en-US" altLang="en-US" i="1" baseline="-25000" dirty="0" err="1"/>
                  <a:t>pre</a:t>
                </a:r>
                <a:r>
                  <a:rPr lang="en-US" altLang="en-US" dirty="0"/>
                  <a:t> 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None/>
                </a:pPr>
                <a:r>
                  <a:rPr lang="en-US" altLang="en-US" dirty="0"/>
                  <a:t>    Sudden decrease if: </a:t>
                </a: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Century Gothic" panose="020B0502020202020204" pitchFamily="34" charset="0"/>
                  <a:buChar char="−"/>
                </a:pPr>
                <a:r>
                  <a:rPr lang="en-US" altLang="en-US" dirty="0"/>
                  <a:t> </a:t>
                </a:r>
                <a:r>
                  <a:rPr lang="en-US" altLang="en-US" i="1" dirty="0" err="1"/>
                  <a:t>C</a:t>
                </a:r>
                <a:r>
                  <a:rPr lang="en-US" altLang="en-US" i="1" baseline="-25000" dirty="0" err="1"/>
                  <a:t>cur</a:t>
                </a:r>
                <a:r>
                  <a:rPr lang="en-US" altLang="en-US" i="1" dirty="0"/>
                  <a:t> ≤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</a:rPr>
                      <m:t> ∙ </m:t>
                    </m:r>
                  </m:oMath>
                </a14:m>
                <a:r>
                  <a:rPr lang="en-US" altLang="en-US" i="1" dirty="0"/>
                  <a:t>C</a:t>
                </a:r>
                <a:r>
                  <a:rPr lang="en-US" altLang="en-US" i="1" baseline="-25000" dirty="0"/>
                  <a:t>pre</a:t>
                </a:r>
              </a:p>
              <a:p>
                <a:pPr lvl="1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Century Gothic" panose="020B0502020202020204" pitchFamily="34" charset="0"/>
                  <a:buChar char="−"/>
                </a:pPr>
                <a:endParaRPr lang="en-US" altLang="en-US" i="1" baseline="-25000" dirty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altLang="en-US" sz="2400" b="1" dirty="0">
                    <a:solidFill>
                      <a:prstClr val="black"/>
                    </a:solidFill>
                  </a:rPr>
                  <a:t> Accurate Reporting</a:t>
                </a:r>
                <a:br>
                  <a:rPr lang="en-US" altLang="en-US" dirty="0">
                    <a:solidFill>
                      <a:prstClr val="black"/>
                    </a:solidFill>
                  </a:rPr>
                </a:br>
                <a:r>
                  <a:rPr lang="en-US" altLang="en-US" dirty="0">
                    <a:solidFill>
                      <a:prstClr val="black"/>
                    </a:solidFill>
                  </a:rPr>
                  <a:t>    </a:t>
                </a:r>
                <a:r>
                  <a:rPr lang="en-US" dirty="0"/>
                  <a:t>Items meeting both conditions are declared bursts,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dirty="0"/>
                  <a:t>    ensuring no overestimation</a:t>
                </a:r>
                <a:endParaRPr lang="en-US" altLang="en-US" i="1" baseline="-25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D33F1-55FC-A870-4497-C250266DB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" y="1569720"/>
                <a:ext cx="8200848" cy="5311141"/>
              </a:xfrm>
              <a:blipFill>
                <a:blip r:embed="rId3"/>
                <a:stretch>
                  <a:fillRect l="-1238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8AFD-9A2A-C5C3-9667-36AD8F34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0" y="925610"/>
            <a:ext cx="2697480" cy="1293028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9D600-5EB7-295C-7C64-9245237BE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0895"/>
            <a:ext cx="4191000" cy="178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Let:</a:t>
            </a:r>
          </a:p>
          <a:p>
            <a:pPr lvl="1"/>
            <a:r>
              <a:rPr lang="en-US" sz="2200" dirty="0"/>
              <a:t>d = 1</a:t>
            </a:r>
          </a:p>
          <a:p>
            <a:pPr lvl="1"/>
            <a:r>
              <a:rPr lang="en-US" sz="2200" dirty="0"/>
              <a:t>H = 50</a:t>
            </a:r>
          </a:p>
          <a:p>
            <a:pPr lvl="1"/>
            <a:r>
              <a:rPr lang="en-US" sz="2200" dirty="0"/>
              <a:t>T = 100</a:t>
            </a:r>
          </a:p>
          <a:p>
            <a:pPr lvl="1"/>
            <a:r>
              <a:rPr lang="en-US" sz="2200" dirty="0"/>
              <a:t>k =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BAC4F-A60C-1E0B-D3BE-3AFD44BD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4" y="2901799"/>
            <a:ext cx="8914051" cy="39562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134CFB4-DBD5-B56D-45C2-C671EC4A1438}"/>
                  </a:ext>
                </a:extLst>
              </p14:cNvPr>
              <p14:cNvContentPartPr/>
              <p14:nvPr/>
            </p14:nvContentPartPr>
            <p14:xfrm>
              <a:off x="4410600" y="5424960"/>
              <a:ext cx="1542240" cy="55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134CFB4-DBD5-B56D-45C2-C671EC4A14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1600" y="5415960"/>
                <a:ext cx="155988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281395D-F0D9-33FA-EC5E-C1A894DC55FD}"/>
                  </a:ext>
                </a:extLst>
              </p14:cNvPr>
              <p14:cNvContentPartPr/>
              <p14:nvPr/>
            </p14:nvContentPartPr>
            <p14:xfrm>
              <a:off x="4009679" y="2216280"/>
              <a:ext cx="562320" cy="3208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281395D-F0D9-33FA-EC5E-C1A894DC55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1039" y="2207640"/>
                <a:ext cx="579960" cy="32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CC4F9F59-C3E3-6D87-78F4-0C5EE5DA9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7460" y="563205"/>
                <a:ext cx="3893820" cy="117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i="1" dirty="0"/>
                  <a:t>C</a:t>
                </a:r>
                <a:r>
                  <a:rPr lang="en-US" altLang="en-US" i="1" baseline="-25000" dirty="0" err="1"/>
                  <a:t>cur</a:t>
                </a:r>
                <a:r>
                  <a:rPr lang="en-US" altLang="en-US" baseline="-25000" dirty="0"/>
                  <a:t> </a:t>
                </a:r>
                <a:r>
                  <a:rPr lang="en-US" altLang="en-US" dirty="0"/>
                  <a:t>≥ </a:t>
                </a:r>
                <a:r>
                  <a:rPr lang="en-US" altLang="en-US" i="1" dirty="0"/>
                  <a:t>k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 err="1"/>
                  <a:t>C</a:t>
                </a:r>
                <a:r>
                  <a:rPr lang="en-US" altLang="en-US" i="1" baseline="-25000" dirty="0" err="1"/>
                  <a:t>pre</a:t>
                </a:r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i="1" dirty="0"/>
                  <a:t>C</a:t>
                </a:r>
                <a:r>
                  <a:rPr lang="en-US" altLang="en-US" i="1" baseline="-25000" dirty="0" err="1"/>
                  <a:t>cur</a:t>
                </a:r>
                <a:r>
                  <a:rPr lang="en-US" altLang="en-US" i="1" dirty="0"/>
                  <a:t> ≤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</a:rPr>
                      <m:t> ∙ </m:t>
                    </m:r>
                  </m:oMath>
                </a14:m>
                <a:r>
                  <a:rPr lang="en-US" altLang="en-US" i="1" dirty="0"/>
                  <a:t>C</a:t>
                </a:r>
                <a:r>
                  <a:rPr lang="en-US" altLang="en-US" i="1" baseline="-25000" dirty="0"/>
                  <a:t>pre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CC4F9F59-C3E3-6D87-78F4-0C5EE5DA9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460" y="563205"/>
                <a:ext cx="3893820" cy="1174155"/>
              </a:xfrm>
              <a:prstGeom prst="rect">
                <a:avLst/>
              </a:prstGeom>
              <a:blipFill>
                <a:blip r:embed="rId8"/>
                <a:stretch>
                  <a:fillRect l="-2034" t="-6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1C4FD67-8096-695E-64FD-DA3F017156C1}"/>
                  </a:ext>
                </a:extLst>
              </p:cNvPr>
              <p:cNvSpPr txBox="1"/>
              <p:nvPr/>
            </p:nvSpPr>
            <p:spPr>
              <a:xfrm>
                <a:off x="3036570" y="536977"/>
                <a:ext cx="4610100" cy="2244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≥2⋅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150</m:t>
                      </m:r>
                    </m:oMath>
                  </m:oMathPara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≥2⋅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400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400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1C4FD67-8096-695E-64FD-DA3F01715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570" y="536977"/>
                <a:ext cx="4610100" cy="22449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9C266F92-5EA4-78DA-B799-75729CDD3AE0}"/>
              </a:ext>
            </a:extLst>
          </p:cNvPr>
          <p:cNvGrpSpPr/>
          <p:nvPr/>
        </p:nvGrpSpPr>
        <p:grpSpPr>
          <a:xfrm>
            <a:off x="6193500" y="1161480"/>
            <a:ext cx="330480" cy="281160"/>
            <a:chOff x="6210240" y="616800"/>
            <a:chExt cx="3304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B2E022-46C7-3D1E-6394-CD5914FE1D7F}"/>
                    </a:ext>
                  </a:extLst>
                </p14:cNvPr>
                <p14:cNvContentPartPr/>
                <p14:nvPr/>
              </p14:nvContentPartPr>
              <p14:xfrm>
                <a:off x="6255600" y="616800"/>
                <a:ext cx="101520" cy="281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B2E022-46C7-3D1E-6394-CD5914FE1D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46960" y="608160"/>
                  <a:ext cx="119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91CA62E-58F8-BC98-63F4-FAA8C67952CE}"/>
                    </a:ext>
                  </a:extLst>
                </p14:cNvPr>
                <p14:cNvContentPartPr/>
                <p14:nvPr/>
              </p14:nvContentPartPr>
              <p14:xfrm>
                <a:off x="6210240" y="643800"/>
                <a:ext cx="330480" cy="202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91CA62E-58F8-BC98-63F4-FAA8C67952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01600" y="635160"/>
                  <a:ext cx="34812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703D45C-C092-BA32-AE6C-E76ED467871F}"/>
                  </a:ext>
                </a:extLst>
              </p14:cNvPr>
              <p14:cNvContentPartPr/>
              <p14:nvPr/>
            </p14:nvContentPartPr>
            <p14:xfrm>
              <a:off x="6255600" y="475320"/>
              <a:ext cx="366120" cy="370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703D45C-C092-BA32-AE6C-E76ED46787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6960" y="466680"/>
                <a:ext cx="3837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5ED9ADF-362C-4488-7602-3AFCF411A035}"/>
                  </a:ext>
                </a:extLst>
              </p14:cNvPr>
              <p14:cNvContentPartPr/>
              <p14:nvPr/>
            </p14:nvContentPartPr>
            <p14:xfrm>
              <a:off x="6232920" y="1653240"/>
              <a:ext cx="136800" cy="276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5ED9ADF-362C-4488-7602-3AFCF411A0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23920" y="1644240"/>
                <a:ext cx="1544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E7DDE76-BEC3-5D94-F85E-C900D6C37309}"/>
                  </a:ext>
                </a:extLst>
              </p14:cNvPr>
              <p14:cNvContentPartPr/>
              <p14:nvPr/>
            </p14:nvContentPartPr>
            <p14:xfrm>
              <a:off x="6184290" y="1602600"/>
              <a:ext cx="273600" cy="346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E7DDE76-BEC3-5D94-F85E-C900D6C373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5650" y="1593960"/>
                <a:ext cx="2912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5B3DBC1-4E83-4141-26A6-F80A6E70443C}"/>
                  </a:ext>
                </a:extLst>
              </p14:cNvPr>
              <p14:cNvContentPartPr/>
              <p14:nvPr/>
            </p14:nvContentPartPr>
            <p14:xfrm>
              <a:off x="6193500" y="2024583"/>
              <a:ext cx="393840" cy="430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5B3DBC1-4E83-4141-26A6-F80A6E7044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4860" y="2015943"/>
                <a:ext cx="411480" cy="447840"/>
              </a:xfrm>
              <a:prstGeom prst="rect">
                <a:avLst/>
              </a:prstGeom>
            </p:spPr>
          </p:pic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61BD9B06-BD17-2A5B-EFFB-57A7C155DC4D}"/>
              </a:ext>
            </a:extLst>
          </p:cNvPr>
          <p:cNvSpPr txBox="1"/>
          <p:nvPr/>
        </p:nvSpPr>
        <p:spPr>
          <a:xfrm>
            <a:off x="7255681" y="766864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2E2666A-7B38-7C90-4C4D-318527A8B95B}"/>
              </a:ext>
            </a:extLst>
          </p:cNvPr>
          <p:cNvSpPr txBox="1"/>
          <p:nvPr/>
        </p:nvSpPr>
        <p:spPr>
          <a:xfrm>
            <a:off x="7255681" y="1839917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788B56C5-2FB3-220C-8763-3AD14E98D47A}"/>
              </a:ext>
            </a:extLst>
          </p:cNvPr>
          <p:cNvSpPr/>
          <p:nvPr/>
        </p:nvSpPr>
        <p:spPr>
          <a:xfrm>
            <a:off x="6789420" y="836113"/>
            <a:ext cx="499110" cy="23083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0FB149AF-DBDA-11DD-5EDE-AC765B754F7E}"/>
              </a:ext>
            </a:extLst>
          </p:cNvPr>
          <p:cNvSpPr/>
          <p:nvPr/>
        </p:nvSpPr>
        <p:spPr>
          <a:xfrm>
            <a:off x="6806625" y="1903581"/>
            <a:ext cx="499110" cy="230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62" grpId="0" uiExpand="1" build="p"/>
      <p:bldP spid="78" grpId="0"/>
      <p:bldP spid="79" grpId="0"/>
      <p:bldP spid="80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9F7FF-1BD1-84FB-CDFA-0D64F274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021" y="965200"/>
            <a:ext cx="4628207" cy="4329641"/>
          </a:xfrm>
        </p:spPr>
        <p:txBody>
          <a:bodyPr anchor="ctr">
            <a:normAutofit/>
          </a:bodyPr>
          <a:lstStyle/>
          <a:p>
            <a:r>
              <a:rPr lang="en-US" sz="4700"/>
              <a:t>Performance Evaluation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5D1B3-1534-B525-9816-38583EC2B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022" y="1343076"/>
            <a:ext cx="4137954" cy="521647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200" b="1" dirty="0"/>
              <a:t>Strawman Approach: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Char char="−"/>
            </a:pPr>
            <a:r>
              <a:rPr lang="en-US" altLang="en-US" sz="1800" dirty="0"/>
              <a:t>Uses Count-Min Sketch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Char char="−"/>
            </a:pPr>
            <a:r>
              <a:rPr lang="en-US" altLang="en-US" sz="1800" dirty="0"/>
              <a:t>Serves as baseline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2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/>
              <a:t>At 60 KB of memory BurstSketch: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b="1" dirty="0"/>
              <a:t>Recall Rate (RR):</a:t>
            </a:r>
            <a:r>
              <a:rPr lang="en-US" altLang="en-US" sz="2200" dirty="0"/>
              <a:t> ~42% higher</a:t>
            </a:r>
            <a:br>
              <a:rPr lang="en-US" altLang="en-US" sz="2200" dirty="0"/>
            </a:br>
            <a:endParaRPr lang="en-US" alt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0683BF-8496-D3EF-BF70-9EA35AAAF1B5}"/>
              </a:ext>
            </a:extLst>
          </p:cNvPr>
          <p:cNvPicPr>
            <a:picLocks/>
          </p:cNvPicPr>
          <p:nvPr/>
        </p:nvPicPr>
        <p:blipFill>
          <a:blip r:embed="rId3"/>
          <a:srcRect r="49914"/>
          <a:stretch/>
        </p:blipFill>
        <p:spPr>
          <a:xfrm>
            <a:off x="4379976" y="969264"/>
            <a:ext cx="3694176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BB7E0-6D1B-B2AE-4CF1-C95214128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1381-D20E-8EED-5ADF-1CD32CC00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022" y="1343076"/>
            <a:ext cx="4137954" cy="521647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200" b="1" dirty="0"/>
              <a:t>Strawman Approach: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Char char="−"/>
            </a:pPr>
            <a:r>
              <a:rPr lang="en-US" altLang="en-US" sz="1800" dirty="0"/>
              <a:t>Uses Count-Min Sketch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Char char="−"/>
            </a:pPr>
            <a:r>
              <a:rPr lang="en-US" altLang="en-US" sz="1800" dirty="0"/>
              <a:t>Serves as baseline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2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/>
              <a:t>At 60 KB of memory BurstSketch: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/>
              <a:t>Recall Rate (RR): ~42% higher</a:t>
            </a:r>
            <a:br>
              <a:rPr lang="en-US" altLang="en-US" sz="2200" dirty="0"/>
            </a:br>
            <a:endParaRPr lang="en-US" altLang="en-US" sz="2200" dirty="0"/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Precision Rate (PR): </a:t>
            </a:r>
            <a:r>
              <a:rPr lang="en-US" altLang="en-US" dirty="0"/>
              <a:t>~104% higher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9A04C-4667-48B0-1A01-3584412F3BF4}"/>
              </a:ext>
            </a:extLst>
          </p:cNvPr>
          <p:cNvPicPr>
            <a:picLocks/>
          </p:cNvPicPr>
          <p:nvPr/>
        </p:nvPicPr>
        <p:blipFill>
          <a:blip r:embed="rId3"/>
          <a:srcRect l="49843" t="4906" r="2115"/>
          <a:stretch/>
        </p:blipFill>
        <p:spPr>
          <a:xfrm>
            <a:off x="4379976" y="969264"/>
            <a:ext cx="3694176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B3720-6EC6-90E3-40A9-1A1D353A9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D4E8-0429-A347-8715-199805DFC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022" y="1343076"/>
            <a:ext cx="4137954" cy="521647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200" b="1" dirty="0"/>
              <a:t>Strawman Approach: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Char char="−"/>
            </a:pPr>
            <a:r>
              <a:rPr lang="en-US" altLang="en-US" sz="1800" dirty="0"/>
              <a:t>Uses Count-Min Sketch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Char char="−"/>
            </a:pPr>
            <a:r>
              <a:rPr lang="en-US" altLang="en-US" sz="1800" dirty="0"/>
              <a:t>Serves as baseline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2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/>
              <a:t>At 60 KB of memory BurstSketch: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/>
              <a:t>Recall Rate (RR): ~42% higher</a:t>
            </a:r>
            <a:br>
              <a:rPr lang="en-US" altLang="en-US" sz="2200" dirty="0"/>
            </a:br>
            <a:endParaRPr lang="en-US" altLang="en-US" sz="2200" dirty="0"/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Precision Rate (PR): ~104% higher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Throughput: </a:t>
            </a:r>
            <a:r>
              <a:rPr lang="en-US" altLang="en-US" dirty="0"/>
              <a:t>143% higher</a:t>
            </a:r>
            <a:endParaRPr lang="en-US" dirty="0"/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4161C-0736-CC58-A875-1C8E815DEA4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76" y="969264"/>
            <a:ext cx="3694176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21E31-BFE7-B8CC-AAB7-53B3AEF7E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8ED3B-D082-967D-2895-7F58A20C5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022" y="1343077"/>
            <a:ext cx="3910579" cy="406908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/>
              <a:t>Comparing Existing Works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b="1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At 150 KB of memory: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F1 Score</a:t>
            </a:r>
          </a:p>
          <a:p>
            <a:pPr lvl="1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Century Gothic" panose="020B0502020202020204" pitchFamily="34" charset="0"/>
              <a:buChar char="―"/>
            </a:pPr>
            <a:r>
              <a:rPr lang="en-US" b="1" dirty="0"/>
              <a:t>BurstSketch</a:t>
            </a:r>
            <a:r>
              <a:rPr lang="en-US" dirty="0"/>
              <a:t>: ~1.0</a:t>
            </a:r>
          </a:p>
          <a:p>
            <a:pPr lvl="1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Century Gothic" panose="020B0502020202020204" pitchFamily="34" charset="0"/>
              <a:buChar char="―"/>
            </a:pPr>
            <a:r>
              <a:rPr lang="en-US" b="1" dirty="0"/>
              <a:t>TopicSketch</a:t>
            </a:r>
            <a:r>
              <a:rPr lang="en-US" dirty="0"/>
              <a:t>: ~0.5</a:t>
            </a:r>
          </a:p>
          <a:p>
            <a:pPr lvl="1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Century Gothic" panose="020B0502020202020204" pitchFamily="34" charset="0"/>
              <a:buChar char="―"/>
            </a:pPr>
            <a:r>
              <a:rPr lang="en-US" b="1" dirty="0"/>
              <a:t>CM-PBE</a:t>
            </a:r>
            <a:r>
              <a:rPr lang="en-US" dirty="0"/>
              <a:t>: ~0.01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C3606-6211-0202-9206-92A94DB0162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51" y="1078804"/>
            <a:ext cx="4292821" cy="4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400" dirty="0"/>
              <a:t>Conclusion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16A2A35-DFAF-DC54-BF0C-FC9EB3022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343798"/>
              </p:ext>
            </p:extLst>
          </p:nvPr>
        </p:nvGraphicFramePr>
        <p:xfrm>
          <a:off x="0" y="1764792"/>
          <a:ext cx="8961120" cy="49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9DE2E-84BD-725E-65A3-3F3166DF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021" y="965200"/>
            <a:ext cx="4628207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700" dirty="0"/>
              <a:t>Thank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88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1B0B0-8190-2A80-668F-4B96C86D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021" y="965200"/>
            <a:ext cx="5622291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700" dirty="0"/>
              <a:t>What is BurstSketch?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pic>
        <p:nvPicPr>
          <p:cNvPr id="4" name="Graphic 3" descr="Hierarchy with solid fill">
            <a:extLst>
              <a:ext uri="{FF2B5EF4-FFF2-40B4-BE49-F238E27FC236}">
                <a16:creationId xmlns:a16="http://schemas.microsoft.com/office/drawing/2014/main" id="{9AD8BE58-D0A4-E4F9-FAA0-596832185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280" y="1865376"/>
            <a:ext cx="2329964" cy="23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82EAF-BEB6-B21C-7A80-90B6CD76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0642-D965-70C8-4336-526FBD6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570488"/>
            <a:ext cx="6377940" cy="129302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3185-2CCB-EB2F-0768-96D4C593A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038264"/>
            <a:ext cx="5961888" cy="4537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BurstSketch: </a:t>
            </a:r>
            <a:r>
              <a:rPr lang="en-US" sz="2400" b="1" dirty="0"/>
              <a:t>data stream analysis algorithm</a:t>
            </a:r>
            <a:r>
              <a:rPr lang="en-US" sz="2400" dirty="0"/>
              <a:t> designed to detect </a:t>
            </a:r>
            <a:r>
              <a:rPr lang="en-US" sz="2400" b="1" dirty="0"/>
              <a:t>"bursts“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Burst:</a:t>
            </a:r>
            <a:r>
              <a:rPr lang="en-US" sz="2400" b="1" dirty="0"/>
              <a:t> a sudden spike followed by a sudden drop</a:t>
            </a:r>
            <a:r>
              <a:rPr lang="en-US" sz="2400" dirty="0"/>
              <a:t> in the frequency of items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Optimized for:</a:t>
            </a:r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sz="2400" dirty="0"/>
              <a:t>Real-time processing</a:t>
            </a:r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sz="2400" dirty="0"/>
              <a:t>High speed and volume</a:t>
            </a:r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sz="2400" dirty="0"/>
              <a:t>Efficient memory use</a:t>
            </a:r>
          </a:p>
        </p:txBody>
      </p:sp>
      <p:pic>
        <p:nvPicPr>
          <p:cNvPr id="12" name="Graphic 11" descr="Database with solid fill">
            <a:extLst>
              <a:ext uri="{FF2B5EF4-FFF2-40B4-BE49-F238E27FC236}">
                <a16:creationId xmlns:a16="http://schemas.microsoft.com/office/drawing/2014/main" id="{55B71AB2-5863-D270-B019-6CD153049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8524" y="1863516"/>
            <a:ext cx="2071116" cy="207111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Graphic 17" descr="Cloud with solid fill">
            <a:extLst>
              <a:ext uri="{FF2B5EF4-FFF2-40B4-BE49-F238E27FC236}">
                <a16:creationId xmlns:a16="http://schemas.microsoft.com/office/drawing/2014/main" id="{2B0132EA-F812-7E40-F838-03B9FC78B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8525" y="4504433"/>
            <a:ext cx="2071116" cy="207111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399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en robot over white background">
            <a:extLst>
              <a:ext uri="{FF2B5EF4-FFF2-40B4-BE49-F238E27FC236}">
                <a16:creationId xmlns:a16="http://schemas.microsoft.com/office/drawing/2014/main" id="{3894C0E0-236F-F748-903E-3AED327EACE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B70FA-A6C7-6728-A50B-8374640F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014139"/>
            <a:ext cx="70866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/>
              <a:t>A quick Analogy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97CF48-EDE2-4D31-3E84-FB6C8AEACCA1}"/>
                  </a:ext>
                </a:extLst>
              </p14:cNvPr>
              <p14:cNvContentPartPr/>
              <p14:nvPr/>
            </p14:nvContentPartPr>
            <p14:xfrm>
              <a:off x="4955904" y="133473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97CF48-EDE2-4D31-3E84-FB6C8AEACC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9784" y="1328616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20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9144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5D727-2F1D-F0B4-45DF-2EFA6D0DA901}"/>
              </a:ext>
            </a:extLst>
          </p:cNvPr>
          <p:cNvSpPr txBox="1"/>
          <p:nvPr/>
        </p:nvSpPr>
        <p:spPr>
          <a:xfrm>
            <a:off x="941295" y="5279511"/>
            <a:ext cx="7261411" cy="739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This helps systems respond and recover – not just react</a:t>
            </a:r>
          </a:p>
        </p:txBody>
      </p:sp>
      <p:pic>
        <p:nvPicPr>
          <p:cNvPr id="54" name="Picture 53" descr="A white background with a line&#10;&#10;AI-generated content may be incorrect.">
            <a:extLst>
              <a:ext uri="{FF2B5EF4-FFF2-40B4-BE49-F238E27FC236}">
                <a16:creationId xmlns:a16="http://schemas.microsoft.com/office/drawing/2014/main" id="{30FFDFF2-636D-101E-C8A7-319BE3E7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05" r="4720"/>
          <a:stretch/>
        </p:blipFill>
        <p:spPr>
          <a:xfrm>
            <a:off x="0" y="1049846"/>
            <a:ext cx="9144000" cy="4229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B0BE467-829E-06BA-A2A6-97B352AB524E}"/>
                  </a:ext>
                </a:extLst>
              </p14:cNvPr>
              <p14:cNvContentPartPr/>
              <p14:nvPr/>
            </p14:nvContentPartPr>
            <p14:xfrm>
              <a:off x="3400704" y="1629936"/>
              <a:ext cx="1453680" cy="546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B0BE467-829E-06BA-A2A6-97B352AB52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2704" y="1612296"/>
                <a:ext cx="148932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4F76AAB-1AA8-4BFF-CD03-70D1E9E68ADD}"/>
                  </a:ext>
                </a:extLst>
              </p14:cNvPr>
              <p14:cNvContentPartPr/>
              <p14:nvPr/>
            </p14:nvContentPartPr>
            <p14:xfrm>
              <a:off x="4815864" y="3202776"/>
              <a:ext cx="904320" cy="337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4F76AAB-1AA8-4BFF-CD03-70D1E9E68A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8224" y="3184776"/>
                <a:ext cx="939960" cy="3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6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" y="1066163"/>
            <a:ext cx="3163824" cy="514837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AFA044-8BA3-11CC-7894-B0D6A609E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424492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340864"/>
            <a:ext cx="7955280" cy="4069080"/>
          </a:xfrm>
        </p:spPr>
        <p:txBody>
          <a:bodyPr>
            <a:normAutofit/>
          </a:bodyPr>
          <a:lstStyle/>
          <a:p>
            <a:r>
              <a:rPr sz="2400" dirty="0"/>
              <a:t>Real-time detection is essential</a:t>
            </a:r>
            <a:endParaRPr lang="en-US" sz="2400" dirty="0"/>
          </a:p>
          <a:p>
            <a:endParaRPr lang="en-US" sz="2400" dirty="0"/>
          </a:p>
          <a:p>
            <a:r>
              <a:rPr sz="2400" dirty="0"/>
              <a:t>Existing methods detect only increases</a:t>
            </a:r>
            <a:endParaRPr lang="en-US" sz="2400" dirty="0"/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sz="2200" b="1" dirty="0"/>
              <a:t>Count-Min Sketch (CM-PBE) </a:t>
            </a:r>
            <a:r>
              <a:rPr lang="en-US" sz="2200" dirty="0"/>
              <a:t>and </a:t>
            </a:r>
            <a:r>
              <a:rPr lang="en-US" sz="2200" b="1" dirty="0"/>
              <a:t>TopicSketch</a:t>
            </a:r>
            <a:r>
              <a:rPr lang="en-US" sz="2200" dirty="0"/>
              <a:t> miss the </a:t>
            </a:r>
            <a:r>
              <a:rPr lang="en-US" sz="2200" b="1" dirty="0"/>
              <a:t>decline</a:t>
            </a:r>
          </a:p>
          <a:p>
            <a:pPr lvl="1"/>
            <a:endParaRPr sz="2400" dirty="0"/>
          </a:p>
          <a:p>
            <a:r>
              <a:rPr lang="en-US" sz="2400" dirty="0"/>
              <a:t>BurstSketch is the first to capture </a:t>
            </a:r>
            <a:r>
              <a:rPr lang="en-US" sz="2400" b="1" dirty="0"/>
              <a:t>both the rise and the fall</a:t>
            </a:r>
            <a:r>
              <a:rPr lang="en-US" sz="2400" dirty="0"/>
              <a:t>, in real time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eed lines technology abstract">
            <a:extLst>
              <a:ext uri="{FF2B5EF4-FFF2-40B4-BE49-F238E27FC236}">
                <a16:creationId xmlns:a16="http://schemas.microsoft.com/office/drawing/2014/main" id="{3D878C61-5547-B113-9A80-CE74ECDFEA7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</a:blip>
          <a:srcRect l="6103" r="24230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CA1C45-5C86-16EF-0116-30BADD8E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014139"/>
            <a:ext cx="70866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b="1" dirty="0"/>
              <a:t>BurstSketch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F5C0C-1A68-B2DF-FAD1-56147434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842935"/>
            <a:ext cx="70866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Two stages: Running Track and Snapshotting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9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792" y="764373"/>
            <a:ext cx="6903720" cy="1293028"/>
          </a:xfrm>
        </p:spPr>
        <p:txBody>
          <a:bodyPr/>
          <a:lstStyle/>
          <a:p>
            <a:r>
              <a:rPr lang="en-US" dirty="0"/>
              <a:t>Stage 1 – Running Track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072641"/>
            <a:ext cx="7955280" cy="48082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Hashing &amp; Bucketing</a:t>
            </a:r>
            <a:br>
              <a:rPr lang="en-US" dirty="0"/>
            </a:br>
            <a:r>
              <a:rPr lang="en-US" dirty="0"/>
              <a:t>map items using </a:t>
            </a:r>
            <a:r>
              <a:rPr lang="en-US" i="1" dirty="0"/>
              <a:t>d</a:t>
            </a:r>
            <a:r>
              <a:rPr lang="en-US" dirty="0"/>
              <a:t> hash functions: </a:t>
            </a:r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i="1" dirty="0"/>
              <a:t>h</a:t>
            </a:r>
            <a:r>
              <a:rPr lang="en-US" i="1" baseline="-25000" dirty="0"/>
              <a:t>1</a:t>
            </a:r>
            <a:r>
              <a:rPr lang="en-US" i="1" dirty="0"/>
              <a:t>(e)</a:t>
            </a:r>
            <a:r>
              <a:rPr lang="en-US" dirty="0"/>
              <a:t>,</a:t>
            </a:r>
            <a:r>
              <a:rPr lang="en-US" i="1" dirty="0"/>
              <a:t>h</a:t>
            </a:r>
            <a:r>
              <a:rPr lang="en-US" i="1" baseline="-25000" dirty="0"/>
              <a:t>2</a:t>
            </a:r>
            <a:r>
              <a:rPr lang="en-US" i="1" dirty="0"/>
              <a:t>(e)</a:t>
            </a:r>
            <a:r>
              <a:rPr lang="en-US" dirty="0"/>
              <a:t>,…,</a:t>
            </a:r>
            <a:r>
              <a:rPr lang="en-US" i="1" dirty="0"/>
              <a:t>h</a:t>
            </a:r>
            <a:r>
              <a:rPr lang="en-US" i="1" baseline="-25000" dirty="0"/>
              <a:t>d</a:t>
            </a:r>
            <a:r>
              <a:rPr lang="en-US" i="1" dirty="0"/>
              <a:t>(e) </a:t>
            </a:r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dirty="0"/>
              <a:t>corresponding buckets stores (</a:t>
            </a:r>
            <a:r>
              <a:rPr lang="en-US" i="1" dirty="0" err="1"/>
              <a:t>e</a:t>
            </a:r>
            <a:r>
              <a:rPr lang="en-US" dirty="0" err="1"/>
              <a:t>,</a:t>
            </a:r>
            <a:r>
              <a:rPr lang="en-US" i="1" dirty="0" err="1"/>
              <a:t>f</a:t>
            </a:r>
            <a:r>
              <a:rPr lang="en-US" dirty="0"/>
              <a:t>)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Frequency Update Rule</a:t>
            </a:r>
            <a:br>
              <a:rPr lang="en-US" dirty="0"/>
            </a:br>
            <a:r>
              <a:rPr lang="en-US" dirty="0"/>
              <a:t>For item </a:t>
            </a:r>
            <a:r>
              <a:rPr lang="en-US" i="1" dirty="0"/>
              <a:t>e</a:t>
            </a:r>
            <a:r>
              <a:rPr lang="en-US" dirty="0"/>
              <a:t>: </a:t>
            </a:r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dirty="0"/>
              <a:t>if </a:t>
            </a:r>
            <a:r>
              <a:rPr lang="en-US" i="1" dirty="0"/>
              <a:t>e</a:t>
            </a:r>
            <a:r>
              <a:rPr lang="en-US" dirty="0"/>
              <a:t> is present, increment </a:t>
            </a:r>
            <a:r>
              <a:rPr lang="en-US" i="1" dirty="0"/>
              <a:t>f</a:t>
            </a:r>
            <a:r>
              <a:rPr lang="en-US" dirty="0"/>
              <a:t> (frequency)</a:t>
            </a:r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dirty="0"/>
              <a:t>else, decrement the current bucket’s count       </a:t>
            </a:r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dirty="0"/>
              <a:t>If </a:t>
            </a:r>
            <a:r>
              <a:rPr lang="en-US" i="1" dirty="0"/>
              <a:t>f </a:t>
            </a:r>
            <a:r>
              <a:rPr lang="en-US" dirty="0"/>
              <a:t>≥ </a:t>
            </a:r>
            <a:r>
              <a:rPr lang="en-US" i="1" dirty="0"/>
              <a:t>H (</a:t>
            </a:r>
            <a:r>
              <a:rPr lang="en-US" dirty="0"/>
              <a:t>item threshold</a:t>
            </a:r>
            <a:r>
              <a:rPr lang="en-US" i="1" dirty="0"/>
              <a:t>)</a:t>
            </a:r>
            <a:r>
              <a:rPr lang="en-US" dirty="0"/>
              <a:t>, promote </a:t>
            </a:r>
            <a:r>
              <a:rPr lang="en-US" i="1" dirty="0"/>
              <a:t>e</a:t>
            </a:r>
            <a:r>
              <a:rPr lang="en-US" dirty="0"/>
              <a:t> to Stage 2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Efficiency</a:t>
            </a:r>
            <a:endParaRPr lang="en-US" sz="2400" dirty="0"/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i="1" dirty="0"/>
              <a:t>O</a:t>
            </a:r>
            <a:r>
              <a:rPr lang="en-US" dirty="0"/>
              <a:t>(1) per item</a:t>
            </a:r>
          </a:p>
          <a:p>
            <a:pPr lvl="1">
              <a:buFont typeface="Century Gothic" panose="020B0502020202020204" pitchFamily="34" charset="0"/>
              <a:buChar char="−"/>
            </a:pPr>
            <a:r>
              <a:rPr lang="en-US" dirty="0"/>
              <a:t>filters out items that do not meet threshold </a:t>
            </a:r>
            <a:r>
              <a:rPr lang="en-US" i="1" dirty="0"/>
              <a:t>H</a:t>
            </a:r>
            <a:endParaRPr lang="en-US" dirty="0"/>
          </a:p>
          <a:p>
            <a:endParaRPr lang="en-US" dirty="0"/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1749</TotalTime>
  <Words>993</Words>
  <Application>Microsoft Macintosh PowerPoint</Application>
  <PresentationFormat>On-screen Show (4:3)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Century Gothic</vt:lpstr>
      <vt:lpstr>Vapor Trail</vt:lpstr>
      <vt:lpstr>Office Theme</vt:lpstr>
      <vt:lpstr>BurstSketch: Finding Bursts in Data Streams</vt:lpstr>
      <vt:lpstr>What is BurstSketch?</vt:lpstr>
      <vt:lpstr>Introduction</vt:lpstr>
      <vt:lpstr>A quick Analogy</vt:lpstr>
      <vt:lpstr>PowerPoint Presentation</vt:lpstr>
      <vt:lpstr>Applications</vt:lpstr>
      <vt:lpstr>Motivation</vt:lpstr>
      <vt:lpstr>BurstSketch Overview</vt:lpstr>
      <vt:lpstr>Stage 1 – Running Track </vt:lpstr>
      <vt:lpstr>Stage 2 – Snapshotting </vt:lpstr>
      <vt:lpstr>Example</vt:lpstr>
      <vt:lpstr>Performance Evaluation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BurstSketch: Finding Bursts in Data Streams</dc:title>
  <dc:subject/>
  <dc:creator/>
  <cp:keywords/>
  <dc:description>generated using python-pptx</dc:description>
  <cp:lastModifiedBy>Ased Farooqi</cp:lastModifiedBy>
  <cp:revision>43</cp:revision>
  <dcterms:created xsi:type="dcterms:W3CDTF">2013-01-27T09:14:16Z</dcterms:created>
  <dcterms:modified xsi:type="dcterms:W3CDTF">2025-04-02T22:20:08Z</dcterms:modified>
  <cp:category/>
</cp:coreProperties>
</file>