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8" r:id="rId1"/>
    <p:sldMasterId id="2147483699" r:id="rId2"/>
    <p:sldMasterId id="2147483700" r:id="rId3"/>
    <p:sldMasterId id="2147483701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Light" panose="020B0306030504020204" pitchFamily="34" charset="0"/>
      <p:regular r:id="rId23"/>
      <p:bold r:id="rId24"/>
      <p:italic r:id="rId25"/>
      <p:boldItalic r:id="rId26"/>
    </p:embeddedFont>
    <p:embeddedFont>
      <p:font typeface="Open Sans SemiBold" panose="020B0706030804020204" pitchFamily="34" charset="0"/>
      <p:regular r:id="rId27"/>
      <p:bold r:id="rId28"/>
      <p:italic r:id="rId29"/>
      <p:boldItalic r:id="rId30"/>
    </p:embeddedFont>
    <p:embeddedFont>
      <p:font typeface="Play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855942-CBF1-4420-ACB5-0B943BFB6813}">
  <a:tblStyle styleId="{57855942-CBF1-4420-ACB5-0B943BFB68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44" autoAdjust="0"/>
  </p:normalViewPr>
  <p:slideViewPr>
    <p:cSldViewPr snapToGrid="0">
      <p:cViewPr varScale="1">
        <p:scale>
          <a:sx n="92" d="100"/>
          <a:sy n="92" d="100"/>
        </p:scale>
        <p:origin x="1186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47afcd297c_2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goal of the paper is to address inefficiencies in outlier detection in real-time data streams — and NETS proposes a faster, smarter way to do this using set-based updates</a:t>
            </a:r>
            <a:endParaRPr/>
          </a:p>
        </p:txBody>
      </p:sp>
      <p:sp>
        <p:nvSpPr>
          <p:cNvPr id="299" name="Google Shape;299;g347afcd297c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468015b87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468015b87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47bf6c508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47bf6c508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47bf6c508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47bf6c508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47d4ccfa5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47d4ccfa5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47afcd297c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A popular model used in stream processing is the sliding window, where as time progresses, old data expires and new data arrives.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The problem with most existing methods is that they handle expired and new data separately, and do so point by point.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This completely ignores the fact that many points are spatially close to each other — meaning we’re doing a lot of redundant calculations.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5" name="Google Shape;305;g347afcd297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47afcd297c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Popular algorithms like MCOD and LEAP still rely on point-based processing.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Every single time the window moves, they recompute the </a:t>
            </a:r>
            <a:r>
              <a:rPr lang="en-GB" dirty="0" err="1"/>
              <a:t>neighbor</a:t>
            </a:r>
            <a:r>
              <a:rPr lang="en-GB" dirty="0"/>
              <a:t> relationships for each point, treating expired and new data separately.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/>
              <a:t>This is inefficient — especially in fast data streams — and ignores how points often cluster together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347afcd297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474fe04bde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Intra slide proximity – closeness of points within the same slide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Inter slide proximity – closeness of points in the expired and points in the new slide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Expired slide(t0-t2) is spatially close to the new slide =(t5-t7) and NETS helps us to cancel out by calculating the net and you don’t have to compute them separately and leads to faster outlier detection.</a:t>
            </a:r>
            <a:endParaRPr dirty="0"/>
          </a:p>
        </p:txBody>
      </p:sp>
      <p:sp>
        <p:nvSpPr>
          <p:cNvPr id="318" name="Google Shape;318;g3474fe04bd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474fe04bde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24;g3474fe04bd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468015b87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468015b87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Card(c) = number of data points in cell 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Card(c’) = sum of neighbors in surrounding cells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Theta k -  a parameter used to define how many neighboring data points a point needs to not be considered an outlier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474fe04bde_2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3474fe04bde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47bf6c508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47bf6c508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468015b87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468015b87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bg>
      <p:bgPr>
        <a:solidFill>
          <a:srgbClr val="782F40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4" name="Google Shape;134;p26" descr="A black and white logo&#10;&#10;Description automatically generated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5801987" y="3136703"/>
            <a:ext cx="3574509" cy="213684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7608404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None/>
              <a:defRPr sz="30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7608404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EB888"/>
              </a:buClr>
              <a:buSzPts val="1800"/>
              <a:buNone/>
              <a:defRPr sz="1800" b="1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1110697" y="273844"/>
            <a:ext cx="7692887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1110697" y="828676"/>
            <a:ext cx="7692887" cy="3804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11106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607903" y="4822963"/>
            <a:ext cx="2795381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9399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7608404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2F40"/>
              </a:buClr>
              <a:buSzPts val="3000"/>
              <a:buFont typeface="Open Sans SemiBold"/>
              <a:buNone/>
              <a:defRPr sz="3000" b="0" i="0">
                <a:solidFill>
                  <a:srgbClr val="782F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7608404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gradFill>
          <a:gsLst>
            <a:gs pos="0">
              <a:schemeClr val="lt1"/>
            </a:gs>
            <a:gs pos="91000">
              <a:srgbClr val="DFD1A7"/>
            </a:gs>
            <a:gs pos="100000">
              <a:srgbClr val="CEB888"/>
            </a:gs>
          </a:gsLst>
          <a:lin ang="13500000" scaled="0"/>
        </a:gra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91000">
                <a:srgbClr val="DFD1A7"/>
              </a:gs>
              <a:gs pos="100000">
                <a:srgbClr val="CEB888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8" name="Google Shape;148;p29" descr="A white text on a black background&#10;&#10;Description automatically generated"/>
          <p:cNvPicPr preferRelativeResize="0"/>
          <p:nvPr/>
        </p:nvPicPr>
        <p:blipFill rotWithShape="1">
          <a:blip r:embed="rId2">
            <a:alphaModFix amt="34000"/>
          </a:blip>
          <a:srcRect/>
          <a:stretch/>
        </p:blipFill>
        <p:spPr>
          <a:xfrm>
            <a:off x="5801987" y="3136703"/>
            <a:ext cx="3574509" cy="213684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7608404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SemiBold"/>
              <a:buNone/>
              <a:defRPr sz="3000" b="1" i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7608404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82F40"/>
              </a:buClr>
              <a:buSzPts val="1800"/>
              <a:buNone/>
              <a:defRPr sz="1800">
                <a:solidFill>
                  <a:srgbClr val="782F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>
            <a:spLocks noGrp="1"/>
          </p:cNvSpPr>
          <p:nvPr>
            <p:ph type="title"/>
          </p:nvPr>
        </p:nvSpPr>
        <p:spPr>
          <a:xfrm>
            <a:off x="1110696" y="1282304"/>
            <a:ext cx="7399892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SemiBold"/>
              <a:buNone/>
              <a:defRPr sz="2100"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body" idx="1"/>
          </p:nvPr>
        </p:nvSpPr>
        <p:spPr>
          <a:xfrm>
            <a:off x="1110696" y="3442098"/>
            <a:ext cx="7399892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dt" idx="10"/>
          </p:nvPr>
        </p:nvSpPr>
        <p:spPr>
          <a:xfrm>
            <a:off x="11106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ftr" idx="11"/>
          </p:nvPr>
        </p:nvSpPr>
        <p:spPr>
          <a:xfrm>
            <a:off x="3607903" y="4822963"/>
            <a:ext cx="2795381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sldNum" idx="12"/>
          </p:nvPr>
        </p:nvSpPr>
        <p:spPr>
          <a:xfrm>
            <a:off x="69399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>
            <a:off x="1110697" y="273844"/>
            <a:ext cx="7692887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1"/>
          </p:nvPr>
        </p:nvSpPr>
        <p:spPr>
          <a:xfrm>
            <a:off x="1110696" y="857250"/>
            <a:ext cx="3404154" cy="377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body" idx="2"/>
          </p:nvPr>
        </p:nvSpPr>
        <p:spPr>
          <a:xfrm>
            <a:off x="5111196" y="857250"/>
            <a:ext cx="3404154" cy="377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dt" idx="10"/>
          </p:nvPr>
        </p:nvSpPr>
        <p:spPr>
          <a:xfrm>
            <a:off x="11106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ftr" idx="11"/>
          </p:nvPr>
        </p:nvSpPr>
        <p:spPr>
          <a:xfrm>
            <a:off x="3607903" y="4822963"/>
            <a:ext cx="2795381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sldNum" idx="12"/>
          </p:nvPr>
        </p:nvSpPr>
        <p:spPr>
          <a:xfrm>
            <a:off x="69399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title"/>
          </p:nvPr>
        </p:nvSpPr>
        <p:spPr>
          <a:xfrm>
            <a:off x="1110696" y="273844"/>
            <a:ext cx="7405845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body" idx="1"/>
          </p:nvPr>
        </p:nvSpPr>
        <p:spPr>
          <a:xfrm>
            <a:off x="1110697" y="803672"/>
            <a:ext cx="3387485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body" idx="2"/>
          </p:nvPr>
        </p:nvSpPr>
        <p:spPr>
          <a:xfrm>
            <a:off x="1110697" y="1421606"/>
            <a:ext cx="3387485" cy="310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body" idx="3"/>
          </p:nvPr>
        </p:nvSpPr>
        <p:spPr>
          <a:xfrm>
            <a:off x="5112373" y="803672"/>
            <a:ext cx="3404168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4"/>
          </p:nvPr>
        </p:nvSpPr>
        <p:spPr>
          <a:xfrm>
            <a:off x="5112373" y="1421606"/>
            <a:ext cx="3404168" cy="310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dt" idx="10"/>
          </p:nvPr>
        </p:nvSpPr>
        <p:spPr>
          <a:xfrm>
            <a:off x="11106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ftr" idx="11"/>
          </p:nvPr>
        </p:nvSpPr>
        <p:spPr>
          <a:xfrm>
            <a:off x="3607903" y="4822963"/>
            <a:ext cx="2795381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sldNum" idx="12"/>
          </p:nvPr>
        </p:nvSpPr>
        <p:spPr>
          <a:xfrm>
            <a:off x="69399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1110697" y="273844"/>
            <a:ext cx="7692887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dt" idx="10"/>
          </p:nvPr>
        </p:nvSpPr>
        <p:spPr>
          <a:xfrm>
            <a:off x="11106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ftr" idx="11"/>
          </p:nvPr>
        </p:nvSpPr>
        <p:spPr>
          <a:xfrm>
            <a:off x="3607903" y="4822963"/>
            <a:ext cx="2795381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sldNum" idx="12"/>
          </p:nvPr>
        </p:nvSpPr>
        <p:spPr>
          <a:xfrm>
            <a:off x="69399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782F40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/>
          <p:nvPr/>
        </p:nvSpPr>
        <p:spPr>
          <a:xfrm>
            <a:off x="0" y="4492995"/>
            <a:ext cx="9144000" cy="591378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0" name="Google Shape;180;p34" descr="A white and black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0646" y="1330167"/>
            <a:ext cx="4147913" cy="248316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4"/>
          <p:cNvSpPr/>
          <p:nvPr/>
        </p:nvSpPr>
        <p:spPr>
          <a:xfrm>
            <a:off x="0" y="4492995"/>
            <a:ext cx="9144000" cy="591378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2" name="Google Shape;182;p34" descr="A white and black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0646" y="1330167"/>
            <a:ext cx="4147913" cy="2483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>
            <a:spLocks noGrp="1"/>
          </p:cNvSpPr>
          <p:nvPr>
            <p:ph type="title"/>
          </p:nvPr>
        </p:nvSpPr>
        <p:spPr>
          <a:xfrm>
            <a:off x="1110696" y="342900"/>
            <a:ext cx="2795381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sz="2400"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5"/>
          <p:cNvSpPr txBox="1">
            <a:spLocks noGrp="1"/>
          </p:cNvSpPr>
          <p:nvPr>
            <p:ph type="body" idx="1"/>
          </p:nvPr>
        </p:nvSpPr>
        <p:spPr>
          <a:xfrm>
            <a:off x="4330977" y="740570"/>
            <a:ext cx="4185565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body" idx="2"/>
          </p:nvPr>
        </p:nvSpPr>
        <p:spPr>
          <a:xfrm>
            <a:off x="1110696" y="1543050"/>
            <a:ext cx="2795381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87" name="Google Shape;187;p35"/>
          <p:cNvSpPr txBox="1">
            <a:spLocks noGrp="1"/>
          </p:cNvSpPr>
          <p:nvPr>
            <p:ph type="dt" idx="10"/>
          </p:nvPr>
        </p:nvSpPr>
        <p:spPr>
          <a:xfrm>
            <a:off x="11106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ftr" idx="11"/>
          </p:nvPr>
        </p:nvSpPr>
        <p:spPr>
          <a:xfrm>
            <a:off x="3607903" y="4822963"/>
            <a:ext cx="2795381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9" name="Google Shape;189;p35"/>
          <p:cNvSpPr txBox="1">
            <a:spLocks noGrp="1"/>
          </p:cNvSpPr>
          <p:nvPr>
            <p:ph type="sldNum" idx="12"/>
          </p:nvPr>
        </p:nvSpPr>
        <p:spPr>
          <a:xfrm>
            <a:off x="69399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title"/>
          </p:nvPr>
        </p:nvSpPr>
        <p:spPr>
          <a:xfrm>
            <a:off x="1110696" y="342900"/>
            <a:ext cx="3145736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sz="2400"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6"/>
          <p:cNvSpPr>
            <a:spLocks noGrp="1"/>
          </p:cNvSpPr>
          <p:nvPr>
            <p:ph type="pic" idx="2"/>
          </p:nvPr>
        </p:nvSpPr>
        <p:spPr>
          <a:xfrm>
            <a:off x="4572000" y="740570"/>
            <a:ext cx="3944541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36"/>
          <p:cNvSpPr txBox="1">
            <a:spLocks noGrp="1"/>
          </p:cNvSpPr>
          <p:nvPr>
            <p:ph type="body" idx="1"/>
          </p:nvPr>
        </p:nvSpPr>
        <p:spPr>
          <a:xfrm>
            <a:off x="1110696" y="1543050"/>
            <a:ext cx="3145736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dt" idx="10"/>
          </p:nvPr>
        </p:nvSpPr>
        <p:spPr>
          <a:xfrm>
            <a:off x="11106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5" name="Google Shape;195;p36"/>
          <p:cNvSpPr txBox="1">
            <a:spLocks noGrp="1"/>
          </p:cNvSpPr>
          <p:nvPr>
            <p:ph type="ftr" idx="11"/>
          </p:nvPr>
        </p:nvSpPr>
        <p:spPr>
          <a:xfrm>
            <a:off x="3607903" y="4822963"/>
            <a:ext cx="2795381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sldNum" idx="12"/>
          </p:nvPr>
        </p:nvSpPr>
        <p:spPr>
          <a:xfrm>
            <a:off x="69399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>
            <a:spLocks noGrp="1"/>
          </p:cNvSpPr>
          <p:nvPr>
            <p:ph type="title"/>
          </p:nvPr>
        </p:nvSpPr>
        <p:spPr>
          <a:xfrm>
            <a:off x="1110697" y="273844"/>
            <a:ext cx="7692887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body" idx="1"/>
          </p:nvPr>
        </p:nvSpPr>
        <p:spPr>
          <a:xfrm rot="5400000">
            <a:off x="3055117" y="-1115744"/>
            <a:ext cx="3804047" cy="769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dt" idx="10"/>
          </p:nvPr>
        </p:nvSpPr>
        <p:spPr>
          <a:xfrm>
            <a:off x="11106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ftr" idx="11"/>
          </p:nvPr>
        </p:nvSpPr>
        <p:spPr>
          <a:xfrm>
            <a:off x="3607903" y="4822963"/>
            <a:ext cx="2795381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sldNum" idx="12"/>
          </p:nvPr>
        </p:nvSpPr>
        <p:spPr>
          <a:xfrm>
            <a:off x="69399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38"/>
          <p:cNvSpPr txBox="1">
            <a:spLocks noGrp="1"/>
          </p:cNvSpPr>
          <p:nvPr>
            <p:ph type="ctrTitle"/>
          </p:nvPr>
        </p:nvSpPr>
        <p:spPr>
          <a:xfrm>
            <a:off x="281354" y="3402623"/>
            <a:ext cx="7608404" cy="85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SemiBold"/>
              <a:buNone/>
              <a:defRPr sz="2100" b="1" i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subTitle" idx="1"/>
          </p:nvPr>
        </p:nvSpPr>
        <p:spPr>
          <a:xfrm>
            <a:off x="281354" y="4360547"/>
            <a:ext cx="7608404" cy="59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EB888"/>
              </a:buClr>
              <a:buSzPts val="1800"/>
              <a:buNone/>
              <a:defRPr sz="1800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39"/>
          <p:cNvSpPr txBox="1">
            <a:spLocks noGrp="1"/>
          </p:cNvSpPr>
          <p:nvPr>
            <p:ph type="ctrTitle"/>
          </p:nvPr>
        </p:nvSpPr>
        <p:spPr>
          <a:xfrm>
            <a:off x="281354" y="3402623"/>
            <a:ext cx="7608404" cy="85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SemiBold"/>
              <a:buNone/>
              <a:defRPr sz="2100" b="1" i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9"/>
          <p:cNvSpPr txBox="1">
            <a:spLocks noGrp="1"/>
          </p:cNvSpPr>
          <p:nvPr>
            <p:ph type="subTitle" idx="1"/>
          </p:nvPr>
        </p:nvSpPr>
        <p:spPr>
          <a:xfrm>
            <a:off x="281354" y="4360547"/>
            <a:ext cx="7608404" cy="59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EB888"/>
              </a:buClr>
              <a:buSzPts val="1800"/>
              <a:buNone/>
              <a:defRPr sz="1800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bg>
      <p:bgPr>
        <a:solidFill>
          <a:srgbClr val="782F40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0" name="Google Shape;220;p41" descr="A black and white logo&#10;&#10;Description automatically generated"/>
          <p:cNvPicPr preferRelativeResize="0"/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5801987" y="3136703"/>
            <a:ext cx="3574509" cy="213684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7608404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None/>
              <a:defRPr sz="30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7608404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EB888"/>
              </a:buClr>
              <a:buSzPts val="1800"/>
              <a:buNone/>
              <a:defRPr sz="1800" b="1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title"/>
          </p:nvPr>
        </p:nvSpPr>
        <p:spPr>
          <a:xfrm>
            <a:off x="1110697" y="273844"/>
            <a:ext cx="7692887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body" idx="1"/>
          </p:nvPr>
        </p:nvSpPr>
        <p:spPr>
          <a:xfrm>
            <a:off x="1110697" y="828676"/>
            <a:ext cx="7692887" cy="3804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42"/>
          <p:cNvSpPr txBox="1">
            <a:spLocks noGrp="1"/>
          </p:cNvSpPr>
          <p:nvPr>
            <p:ph type="dt" idx="10"/>
          </p:nvPr>
        </p:nvSpPr>
        <p:spPr>
          <a:xfrm>
            <a:off x="11106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ftr" idx="11"/>
          </p:nvPr>
        </p:nvSpPr>
        <p:spPr>
          <a:xfrm>
            <a:off x="3607903" y="4822963"/>
            <a:ext cx="2795381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8" name="Google Shape;228;p42"/>
          <p:cNvSpPr txBox="1">
            <a:spLocks noGrp="1"/>
          </p:cNvSpPr>
          <p:nvPr>
            <p:ph type="sldNum" idx="12"/>
          </p:nvPr>
        </p:nvSpPr>
        <p:spPr>
          <a:xfrm>
            <a:off x="69399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7608404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2F40"/>
              </a:buClr>
              <a:buSzPts val="3000"/>
              <a:buFont typeface="Open Sans SemiBold"/>
              <a:buNone/>
              <a:defRPr sz="3000" b="0" i="0">
                <a:solidFill>
                  <a:srgbClr val="782F4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7608404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gradFill>
          <a:gsLst>
            <a:gs pos="0">
              <a:schemeClr val="lt1"/>
            </a:gs>
            <a:gs pos="91000">
              <a:srgbClr val="DFD1A7"/>
            </a:gs>
            <a:gs pos="100000">
              <a:srgbClr val="CEB888"/>
            </a:gs>
          </a:gsLst>
          <a:lin ang="13500000" scaled="0"/>
        </a:gra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91000">
                <a:srgbClr val="DFD1A7"/>
              </a:gs>
              <a:gs pos="100000">
                <a:srgbClr val="CEB888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4" name="Google Shape;234;p44" descr="A white text on a black background&#10;&#10;Description automatically generated"/>
          <p:cNvPicPr preferRelativeResize="0"/>
          <p:nvPr/>
        </p:nvPicPr>
        <p:blipFill rotWithShape="1">
          <a:blip r:embed="rId2">
            <a:alphaModFix amt="34000"/>
          </a:blip>
          <a:srcRect/>
          <a:stretch/>
        </p:blipFill>
        <p:spPr>
          <a:xfrm>
            <a:off x="5801987" y="3136703"/>
            <a:ext cx="3574509" cy="213684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7608404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SemiBold"/>
              <a:buNone/>
              <a:defRPr sz="3000" b="1" i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7608404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82F40"/>
              </a:buClr>
              <a:buSzPts val="1800"/>
              <a:buNone/>
              <a:defRPr sz="1800">
                <a:solidFill>
                  <a:srgbClr val="782F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5"/>
          <p:cNvSpPr txBox="1">
            <a:spLocks noGrp="1"/>
          </p:cNvSpPr>
          <p:nvPr>
            <p:ph type="title"/>
          </p:nvPr>
        </p:nvSpPr>
        <p:spPr>
          <a:xfrm>
            <a:off x="1110696" y="1282304"/>
            <a:ext cx="7399892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SemiBold"/>
              <a:buNone/>
              <a:defRPr sz="2100"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5"/>
          <p:cNvSpPr txBox="1">
            <a:spLocks noGrp="1"/>
          </p:cNvSpPr>
          <p:nvPr>
            <p:ph type="body" idx="1"/>
          </p:nvPr>
        </p:nvSpPr>
        <p:spPr>
          <a:xfrm>
            <a:off x="1110696" y="3442098"/>
            <a:ext cx="7399892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45"/>
          <p:cNvSpPr txBox="1">
            <a:spLocks noGrp="1"/>
          </p:cNvSpPr>
          <p:nvPr>
            <p:ph type="dt" idx="10"/>
          </p:nvPr>
        </p:nvSpPr>
        <p:spPr>
          <a:xfrm>
            <a:off x="11106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1" name="Google Shape;241;p45"/>
          <p:cNvSpPr txBox="1">
            <a:spLocks noGrp="1"/>
          </p:cNvSpPr>
          <p:nvPr>
            <p:ph type="ftr" idx="11"/>
          </p:nvPr>
        </p:nvSpPr>
        <p:spPr>
          <a:xfrm>
            <a:off x="3607903" y="4822963"/>
            <a:ext cx="2795381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2" name="Google Shape;242;p45"/>
          <p:cNvSpPr txBox="1">
            <a:spLocks noGrp="1"/>
          </p:cNvSpPr>
          <p:nvPr>
            <p:ph type="sldNum" idx="12"/>
          </p:nvPr>
        </p:nvSpPr>
        <p:spPr>
          <a:xfrm>
            <a:off x="69399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6"/>
          <p:cNvSpPr txBox="1">
            <a:spLocks noGrp="1"/>
          </p:cNvSpPr>
          <p:nvPr>
            <p:ph type="title"/>
          </p:nvPr>
        </p:nvSpPr>
        <p:spPr>
          <a:xfrm>
            <a:off x="1110697" y="273844"/>
            <a:ext cx="7692887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6"/>
          <p:cNvSpPr txBox="1">
            <a:spLocks noGrp="1"/>
          </p:cNvSpPr>
          <p:nvPr>
            <p:ph type="body" idx="1"/>
          </p:nvPr>
        </p:nvSpPr>
        <p:spPr>
          <a:xfrm>
            <a:off x="1110696" y="857250"/>
            <a:ext cx="3404154" cy="377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46"/>
          <p:cNvSpPr txBox="1">
            <a:spLocks noGrp="1"/>
          </p:cNvSpPr>
          <p:nvPr>
            <p:ph type="body" idx="2"/>
          </p:nvPr>
        </p:nvSpPr>
        <p:spPr>
          <a:xfrm>
            <a:off x="5111196" y="857250"/>
            <a:ext cx="3404154" cy="377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46"/>
          <p:cNvSpPr txBox="1">
            <a:spLocks noGrp="1"/>
          </p:cNvSpPr>
          <p:nvPr>
            <p:ph type="dt" idx="10"/>
          </p:nvPr>
        </p:nvSpPr>
        <p:spPr>
          <a:xfrm>
            <a:off x="11106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8" name="Google Shape;248;p46"/>
          <p:cNvSpPr txBox="1">
            <a:spLocks noGrp="1"/>
          </p:cNvSpPr>
          <p:nvPr>
            <p:ph type="ftr" idx="11"/>
          </p:nvPr>
        </p:nvSpPr>
        <p:spPr>
          <a:xfrm>
            <a:off x="3607903" y="4822963"/>
            <a:ext cx="2795381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9" name="Google Shape;249;p46"/>
          <p:cNvSpPr txBox="1">
            <a:spLocks noGrp="1"/>
          </p:cNvSpPr>
          <p:nvPr>
            <p:ph type="sldNum" idx="12"/>
          </p:nvPr>
        </p:nvSpPr>
        <p:spPr>
          <a:xfrm>
            <a:off x="69399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7"/>
          <p:cNvSpPr txBox="1">
            <a:spLocks noGrp="1"/>
          </p:cNvSpPr>
          <p:nvPr>
            <p:ph type="title"/>
          </p:nvPr>
        </p:nvSpPr>
        <p:spPr>
          <a:xfrm>
            <a:off x="1110696" y="273844"/>
            <a:ext cx="7405845" cy="37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47"/>
          <p:cNvSpPr txBox="1">
            <a:spLocks noGrp="1"/>
          </p:cNvSpPr>
          <p:nvPr>
            <p:ph type="body" idx="1"/>
          </p:nvPr>
        </p:nvSpPr>
        <p:spPr>
          <a:xfrm>
            <a:off x="1110697" y="803672"/>
            <a:ext cx="3387485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53" name="Google Shape;253;p47"/>
          <p:cNvSpPr txBox="1">
            <a:spLocks noGrp="1"/>
          </p:cNvSpPr>
          <p:nvPr>
            <p:ph type="body" idx="2"/>
          </p:nvPr>
        </p:nvSpPr>
        <p:spPr>
          <a:xfrm>
            <a:off x="1110697" y="1421606"/>
            <a:ext cx="3387485" cy="310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47"/>
          <p:cNvSpPr txBox="1">
            <a:spLocks noGrp="1"/>
          </p:cNvSpPr>
          <p:nvPr>
            <p:ph type="body" idx="3"/>
          </p:nvPr>
        </p:nvSpPr>
        <p:spPr>
          <a:xfrm>
            <a:off x="5112373" y="803672"/>
            <a:ext cx="3404168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55" name="Google Shape;255;p47"/>
          <p:cNvSpPr txBox="1">
            <a:spLocks noGrp="1"/>
          </p:cNvSpPr>
          <p:nvPr>
            <p:ph type="body" idx="4"/>
          </p:nvPr>
        </p:nvSpPr>
        <p:spPr>
          <a:xfrm>
            <a:off x="5112373" y="1421606"/>
            <a:ext cx="3404168" cy="310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47"/>
          <p:cNvSpPr txBox="1">
            <a:spLocks noGrp="1"/>
          </p:cNvSpPr>
          <p:nvPr>
            <p:ph type="dt" idx="10"/>
          </p:nvPr>
        </p:nvSpPr>
        <p:spPr>
          <a:xfrm>
            <a:off x="11106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7" name="Google Shape;257;p47"/>
          <p:cNvSpPr txBox="1">
            <a:spLocks noGrp="1"/>
          </p:cNvSpPr>
          <p:nvPr>
            <p:ph type="ftr" idx="11"/>
          </p:nvPr>
        </p:nvSpPr>
        <p:spPr>
          <a:xfrm>
            <a:off x="3607903" y="4822963"/>
            <a:ext cx="2795381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8" name="Google Shape;258;p47"/>
          <p:cNvSpPr txBox="1">
            <a:spLocks noGrp="1"/>
          </p:cNvSpPr>
          <p:nvPr>
            <p:ph type="sldNum" idx="12"/>
          </p:nvPr>
        </p:nvSpPr>
        <p:spPr>
          <a:xfrm>
            <a:off x="69399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8"/>
          <p:cNvSpPr txBox="1">
            <a:spLocks noGrp="1"/>
          </p:cNvSpPr>
          <p:nvPr>
            <p:ph type="title"/>
          </p:nvPr>
        </p:nvSpPr>
        <p:spPr>
          <a:xfrm>
            <a:off x="1110697" y="273844"/>
            <a:ext cx="7692887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8"/>
          <p:cNvSpPr txBox="1">
            <a:spLocks noGrp="1"/>
          </p:cNvSpPr>
          <p:nvPr>
            <p:ph type="dt" idx="10"/>
          </p:nvPr>
        </p:nvSpPr>
        <p:spPr>
          <a:xfrm>
            <a:off x="11106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2" name="Google Shape;262;p48"/>
          <p:cNvSpPr txBox="1">
            <a:spLocks noGrp="1"/>
          </p:cNvSpPr>
          <p:nvPr>
            <p:ph type="ftr" idx="11"/>
          </p:nvPr>
        </p:nvSpPr>
        <p:spPr>
          <a:xfrm>
            <a:off x="3607903" y="4822963"/>
            <a:ext cx="2795381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3" name="Google Shape;263;p48"/>
          <p:cNvSpPr txBox="1">
            <a:spLocks noGrp="1"/>
          </p:cNvSpPr>
          <p:nvPr>
            <p:ph type="sldNum" idx="12"/>
          </p:nvPr>
        </p:nvSpPr>
        <p:spPr>
          <a:xfrm>
            <a:off x="69399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782F40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/>
          <p:nvPr/>
        </p:nvSpPr>
        <p:spPr>
          <a:xfrm>
            <a:off x="0" y="4492995"/>
            <a:ext cx="9144000" cy="591378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6" name="Google Shape;266;p49" descr="A white and black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0646" y="1330167"/>
            <a:ext cx="4147913" cy="248316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9"/>
          <p:cNvSpPr/>
          <p:nvPr/>
        </p:nvSpPr>
        <p:spPr>
          <a:xfrm>
            <a:off x="0" y="4492995"/>
            <a:ext cx="9144000" cy="591378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8" name="Google Shape;268;p49" descr="A white and black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0646" y="1330167"/>
            <a:ext cx="4147913" cy="2483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0"/>
          <p:cNvSpPr txBox="1">
            <a:spLocks noGrp="1"/>
          </p:cNvSpPr>
          <p:nvPr>
            <p:ph type="title"/>
          </p:nvPr>
        </p:nvSpPr>
        <p:spPr>
          <a:xfrm>
            <a:off x="1110696" y="342900"/>
            <a:ext cx="2795381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sz="2400"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50"/>
          <p:cNvSpPr txBox="1">
            <a:spLocks noGrp="1"/>
          </p:cNvSpPr>
          <p:nvPr>
            <p:ph type="body" idx="1"/>
          </p:nvPr>
        </p:nvSpPr>
        <p:spPr>
          <a:xfrm>
            <a:off x="4330977" y="740570"/>
            <a:ext cx="4185565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72" name="Google Shape;272;p50"/>
          <p:cNvSpPr txBox="1">
            <a:spLocks noGrp="1"/>
          </p:cNvSpPr>
          <p:nvPr>
            <p:ph type="body" idx="2"/>
          </p:nvPr>
        </p:nvSpPr>
        <p:spPr>
          <a:xfrm>
            <a:off x="1110696" y="1543050"/>
            <a:ext cx="2795381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73" name="Google Shape;273;p50"/>
          <p:cNvSpPr txBox="1">
            <a:spLocks noGrp="1"/>
          </p:cNvSpPr>
          <p:nvPr>
            <p:ph type="dt" idx="10"/>
          </p:nvPr>
        </p:nvSpPr>
        <p:spPr>
          <a:xfrm>
            <a:off x="11106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4" name="Google Shape;274;p50"/>
          <p:cNvSpPr txBox="1">
            <a:spLocks noGrp="1"/>
          </p:cNvSpPr>
          <p:nvPr>
            <p:ph type="ftr" idx="11"/>
          </p:nvPr>
        </p:nvSpPr>
        <p:spPr>
          <a:xfrm>
            <a:off x="3607903" y="4822963"/>
            <a:ext cx="2795381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5" name="Google Shape;275;p50"/>
          <p:cNvSpPr txBox="1">
            <a:spLocks noGrp="1"/>
          </p:cNvSpPr>
          <p:nvPr>
            <p:ph type="sldNum" idx="12"/>
          </p:nvPr>
        </p:nvSpPr>
        <p:spPr>
          <a:xfrm>
            <a:off x="69399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1"/>
          <p:cNvSpPr txBox="1">
            <a:spLocks noGrp="1"/>
          </p:cNvSpPr>
          <p:nvPr>
            <p:ph type="title"/>
          </p:nvPr>
        </p:nvSpPr>
        <p:spPr>
          <a:xfrm>
            <a:off x="1110696" y="342900"/>
            <a:ext cx="3145736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sz="2400"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1"/>
          <p:cNvSpPr>
            <a:spLocks noGrp="1"/>
          </p:cNvSpPr>
          <p:nvPr>
            <p:ph type="pic" idx="2"/>
          </p:nvPr>
        </p:nvSpPr>
        <p:spPr>
          <a:xfrm>
            <a:off x="4572000" y="740570"/>
            <a:ext cx="3944541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279" name="Google Shape;279;p51"/>
          <p:cNvSpPr txBox="1">
            <a:spLocks noGrp="1"/>
          </p:cNvSpPr>
          <p:nvPr>
            <p:ph type="body" idx="1"/>
          </p:nvPr>
        </p:nvSpPr>
        <p:spPr>
          <a:xfrm>
            <a:off x="1110696" y="1543050"/>
            <a:ext cx="3145736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80" name="Google Shape;280;p51"/>
          <p:cNvSpPr txBox="1">
            <a:spLocks noGrp="1"/>
          </p:cNvSpPr>
          <p:nvPr>
            <p:ph type="dt" idx="10"/>
          </p:nvPr>
        </p:nvSpPr>
        <p:spPr>
          <a:xfrm>
            <a:off x="11106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1" name="Google Shape;281;p51"/>
          <p:cNvSpPr txBox="1">
            <a:spLocks noGrp="1"/>
          </p:cNvSpPr>
          <p:nvPr>
            <p:ph type="ftr" idx="11"/>
          </p:nvPr>
        </p:nvSpPr>
        <p:spPr>
          <a:xfrm>
            <a:off x="3607903" y="4822963"/>
            <a:ext cx="2795381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2" name="Google Shape;282;p51"/>
          <p:cNvSpPr txBox="1">
            <a:spLocks noGrp="1"/>
          </p:cNvSpPr>
          <p:nvPr>
            <p:ph type="sldNum" idx="12"/>
          </p:nvPr>
        </p:nvSpPr>
        <p:spPr>
          <a:xfrm>
            <a:off x="69399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2"/>
          <p:cNvSpPr txBox="1">
            <a:spLocks noGrp="1"/>
          </p:cNvSpPr>
          <p:nvPr>
            <p:ph type="title"/>
          </p:nvPr>
        </p:nvSpPr>
        <p:spPr>
          <a:xfrm>
            <a:off x="1110697" y="273844"/>
            <a:ext cx="7692887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b="1" i="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52"/>
          <p:cNvSpPr txBox="1">
            <a:spLocks noGrp="1"/>
          </p:cNvSpPr>
          <p:nvPr>
            <p:ph type="body" idx="1"/>
          </p:nvPr>
        </p:nvSpPr>
        <p:spPr>
          <a:xfrm rot="5400000">
            <a:off x="3055117" y="-1115744"/>
            <a:ext cx="3804047" cy="769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52"/>
          <p:cNvSpPr txBox="1">
            <a:spLocks noGrp="1"/>
          </p:cNvSpPr>
          <p:nvPr>
            <p:ph type="dt" idx="10"/>
          </p:nvPr>
        </p:nvSpPr>
        <p:spPr>
          <a:xfrm>
            <a:off x="11106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7" name="Google Shape;287;p52"/>
          <p:cNvSpPr txBox="1">
            <a:spLocks noGrp="1"/>
          </p:cNvSpPr>
          <p:nvPr>
            <p:ph type="ftr" idx="11"/>
          </p:nvPr>
        </p:nvSpPr>
        <p:spPr>
          <a:xfrm>
            <a:off x="3607903" y="4822963"/>
            <a:ext cx="2795381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8" name="Google Shape;288;p52"/>
          <p:cNvSpPr txBox="1">
            <a:spLocks noGrp="1"/>
          </p:cNvSpPr>
          <p:nvPr>
            <p:ph type="sldNum" idx="12"/>
          </p:nvPr>
        </p:nvSpPr>
        <p:spPr>
          <a:xfrm>
            <a:off x="6939997" y="4822963"/>
            <a:ext cx="1863587" cy="218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05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53"/>
          <p:cNvSpPr txBox="1">
            <a:spLocks noGrp="1"/>
          </p:cNvSpPr>
          <p:nvPr>
            <p:ph type="ctrTitle"/>
          </p:nvPr>
        </p:nvSpPr>
        <p:spPr>
          <a:xfrm>
            <a:off x="281354" y="3402623"/>
            <a:ext cx="7608404" cy="85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SemiBold"/>
              <a:buNone/>
              <a:defRPr sz="2100" b="1" i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3"/>
          <p:cNvSpPr txBox="1">
            <a:spLocks noGrp="1"/>
          </p:cNvSpPr>
          <p:nvPr>
            <p:ph type="subTitle" idx="1"/>
          </p:nvPr>
        </p:nvSpPr>
        <p:spPr>
          <a:xfrm>
            <a:off x="281354" y="4360547"/>
            <a:ext cx="7608404" cy="59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EB888"/>
              </a:buClr>
              <a:buSzPts val="1800"/>
              <a:buNone/>
              <a:defRPr sz="1800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54"/>
          <p:cNvSpPr txBox="1">
            <a:spLocks noGrp="1"/>
          </p:cNvSpPr>
          <p:nvPr>
            <p:ph type="ctrTitle"/>
          </p:nvPr>
        </p:nvSpPr>
        <p:spPr>
          <a:xfrm>
            <a:off x="281354" y="3402623"/>
            <a:ext cx="7608404" cy="85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SemiBold"/>
              <a:buNone/>
              <a:defRPr sz="2100" b="1" i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4"/>
          <p:cNvSpPr txBox="1">
            <a:spLocks noGrp="1"/>
          </p:cNvSpPr>
          <p:nvPr>
            <p:ph type="subTitle" idx="1"/>
          </p:nvPr>
        </p:nvSpPr>
        <p:spPr>
          <a:xfrm>
            <a:off x="281354" y="4360547"/>
            <a:ext cx="7608404" cy="59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EB888"/>
              </a:buClr>
              <a:buSzPts val="1800"/>
              <a:buNone/>
              <a:defRPr sz="1800">
                <a:solidFill>
                  <a:srgbClr val="CEB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sz="3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1110697" y="273844"/>
            <a:ext cx="7692887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sz="24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1110697" y="828676"/>
            <a:ext cx="7692887" cy="3804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/>
          <p:nvPr/>
        </p:nvSpPr>
        <p:spPr>
          <a:xfrm>
            <a:off x="0" y="0"/>
            <a:ext cx="775253" cy="5143500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9" name="Google Shape;129;p25" descr="A white and black logo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6523" y="4688008"/>
            <a:ext cx="722207" cy="4323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/>
          <p:nvPr/>
        </p:nvSpPr>
        <p:spPr>
          <a:xfrm>
            <a:off x="0" y="0"/>
            <a:ext cx="775253" cy="5143500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1" name="Google Shape;131;p25" descr="A white and black logo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6523" y="4688008"/>
            <a:ext cx="722207" cy="4323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>
            <a:spLocks noGrp="1"/>
          </p:cNvSpPr>
          <p:nvPr>
            <p:ph type="title"/>
          </p:nvPr>
        </p:nvSpPr>
        <p:spPr>
          <a:xfrm>
            <a:off x="1110697" y="273844"/>
            <a:ext cx="7692887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SemiBold"/>
              <a:buNone/>
              <a:defRPr sz="24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body" idx="1"/>
          </p:nvPr>
        </p:nvSpPr>
        <p:spPr>
          <a:xfrm>
            <a:off x="1110697" y="828676"/>
            <a:ext cx="7692887" cy="3804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4" name="Google Shape;214;p40"/>
          <p:cNvSpPr/>
          <p:nvPr/>
        </p:nvSpPr>
        <p:spPr>
          <a:xfrm>
            <a:off x="0" y="0"/>
            <a:ext cx="775253" cy="5143500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5" name="Google Shape;215;p40" descr="A white and black logo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6523" y="4688008"/>
            <a:ext cx="722207" cy="43235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0"/>
          <p:cNvSpPr/>
          <p:nvPr/>
        </p:nvSpPr>
        <p:spPr>
          <a:xfrm>
            <a:off x="0" y="0"/>
            <a:ext cx="775253" cy="5143500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7" name="Google Shape;217;p40" descr="A white and black logo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6523" y="4688008"/>
            <a:ext cx="722207" cy="4323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5"/>
          <p:cNvSpPr txBox="1">
            <a:spLocks noGrp="1"/>
          </p:cNvSpPr>
          <p:nvPr>
            <p:ph type="ctrTitle"/>
          </p:nvPr>
        </p:nvSpPr>
        <p:spPr>
          <a:xfrm>
            <a:off x="1143000" y="338147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</a:pPr>
            <a:r>
              <a:rPr lang="en-GB"/>
              <a:t>NETS: Extremely Fast Outlier Detection from a Data Stream via Set-Based Processing</a:t>
            </a:r>
            <a:endParaRPr/>
          </a:p>
        </p:txBody>
      </p:sp>
      <p:sp>
        <p:nvSpPr>
          <p:cNvPr id="302" name="Google Shape;302;p55"/>
          <p:cNvSpPr txBox="1">
            <a:spLocks noGrp="1"/>
          </p:cNvSpPr>
          <p:nvPr>
            <p:ph type="subTitle" idx="1"/>
          </p:nvPr>
        </p:nvSpPr>
        <p:spPr>
          <a:xfrm>
            <a:off x="1143000" y="2452425"/>
            <a:ext cx="6858000" cy="20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Authors: Susik Yoon, Jae-Gil Lee and Byung Suk Lee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Presenters: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Sakethram Naidu (SN24I)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Smriti Nair (SSN23B)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Roochita Ikkurthy (RI23B)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64" title="output (8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025" y="62325"/>
            <a:ext cx="5928649" cy="5081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65" title="output (9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97" y="436606"/>
            <a:ext cx="7266308" cy="428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6"/>
          <p:cNvSpPr txBox="1">
            <a:spLocks noGrp="1"/>
          </p:cNvSpPr>
          <p:nvPr>
            <p:ph type="body" idx="1"/>
          </p:nvPr>
        </p:nvSpPr>
        <p:spPr>
          <a:xfrm>
            <a:off x="923802" y="1013254"/>
            <a:ext cx="8220198" cy="35175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051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Superior Performance: </a:t>
            </a:r>
            <a:r>
              <a:rPr lang="en-GB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NETS consistently outperforms existing algorithms (</a:t>
            </a:r>
            <a:r>
              <a:rPr lang="en-GB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MCOD, LEAP, exact-Storm, Abstract-C, DUE</a:t>
            </a:r>
            <a:r>
              <a:rPr lang="en-GB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 across all major performance metrics.</a:t>
            </a:r>
            <a:endParaRPr sz="16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lvl="0" indent="-34051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Scalability: </a:t>
            </a:r>
            <a:r>
              <a:rPr lang="en-GB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Demonstrates excellent scalability across various datasets (</a:t>
            </a:r>
            <a:r>
              <a:rPr lang="en-GB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GAU, STK, TAO, HPC, GAS, EM, FC</a:t>
            </a:r>
            <a:r>
              <a:rPr lang="en-GB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), maintaining low processing time regardless of dataset size or complexity.</a:t>
            </a:r>
            <a:endParaRPr sz="16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lvl="0" indent="-34051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Memory Efficiency: </a:t>
            </a:r>
            <a:r>
              <a:rPr lang="en-GB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Achieves remarkable efficiency in memory usage, performing better or comparable to other algorithms while processing data streams quickly.</a:t>
            </a:r>
            <a:endParaRPr sz="16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lvl="0" indent="-34051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Robustness: </a:t>
            </a:r>
            <a:r>
              <a:rPr lang="en-GB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The algorithm remains robust under varying conditions of </a:t>
            </a:r>
            <a:r>
              <a:rPr lang="en-GB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parameters (</a:t>
            </a:r>
            <a:r>
              <a:rPr lang="en-GB" sz="1600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θW</a:t>
            </a:r>
            <a:r>
              <a:rPr lang="en-GB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1600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θS</a:t>
            </a:r>
            <a:r>
              <a:rPr lang="en-GB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1600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θR</a:t>
            </a:r>
            <a:r>
              <a:rPr lang="en-GB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1600" b="1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θK</a:t>
            </a:r>
            <a:r>
              <a:rPr lang="en-GB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</a:t>
            </a:r>
            <a:r>
              <a:rPr lang="en-GB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showing consistency across all scenarios.</a:t>
            </a:r>
          </a:p>
          <a:p>
            <a:pPr marL="457200" lvl="0" indent="-34051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Versatility and Practicality: </a:t>
            </a:r>
            <a:r>
              <a:rPr lang="en-GB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NETS is particularly suited for </a:t>
            </a:r>
            <a:r>
              <a:rPr lang="en-GB" sz="16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real-time applications</a:t>
            </a:r>
            <a:r>
              <a:rPr lang="en-GB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due to its low memory usage and high processing speed.</a:t>
            </a:r>
            <a:br>
              <a:rPr lang="en-GB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br>
              <a:rPr lang="en-GB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br>
              <a:rPr lang="en-GB" sz="16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endParaRPr sz="16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6FF767-306B-3671-75BC-0147DBF90A33}"/>
              </a:ext>
            </a:extLst>
          </p:cNvPr>
          <p:cNvSpPr txBox="1"/>
          <p:nvPr/>
        </p:nvSpPr>
        <p:spPr>
          <a:xfrm>
            <a:off x="1021492" y="228596"/>
            <a:ext cx="7092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7"/>
          <p:cNvSpPr txBox="1"/>
          <p:nvPr/>
        </p:nvSpPr>
        <p:spPr>
          <a:xfrm>
            <a:off x="3038300" y="2029300"/>
            <a:ext cx="42723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 dirty="0">
                <a:solidFill>
                  <a:schemeClr val="lt1"/>
                </a:solidFill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  <a:sym typeface="Open Sans Light"/>
              </a:rPr>
              <a:t>THANK YOU</a:t>
            </a:r>
            <a:endParaRPr sz="4200" b="1" dirty="0">
              <a:solidFill>
                <a:schemeClr val="lt1"/>
              </a:solidFill>
              <a:latin typeface="Times New Roman" panose="02020603050405020304" pitchFamily="18" charset="0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6"/>
          <p:cNvSpPr txBox="1">
            <a:spLocks noGrp="1"/>
          </p:cNvSpPr>
          <p:nvPr>
            <p:ph type="title"/>
          </p:nvPr>
        </p:nvSpPr>
        <p:spPr>
          <a:xfrm>
            <a:off x="1154500" y="416179"/>
            <a:ext cx="76929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 sz="3000">
                <a:latin typeface="Times New Roman"/>
                <a:ea typeface="Times New Roman"/>
                <a:cs typeface="Times New Roman"/>
                <a:sym typeface="Times New Roman"/>
              </a:rPr>
              <a:t>Problem &amp; Motivation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SemiBold"/>
              <a:buNone/>
            </a:pP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56"/>
          <p:cNvSpPr txBox="1">
            <a:spLocks noGrp="1"/>
          </p:cNvSpPr>
          <p:nvPr>
            <p:ph type="body" idx="1"/>
          </p:nvPr>
        </p:nvSpPr>
        <p:spPr>
          <a:xfrm>
            <a:off x="961400" y="1096800"/>
            <a:ext cx="7968000" cy="345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Outlier detection in real-time data streams is crucial in domains like healthcare, finance, and security.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Most existing methods use sliding windows, where each window shift introduces expired and new data.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These methods treat expired and incoming points independently, failing to exploit spatial locality.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This results in high computational cost, redundant updates, and delayed detection of anomalies.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A more efficient method would process both slides together, minimizing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recomputation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lvl="0" indent="-9461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1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7"/>
          <p:cNvSpPr txBox="1">
            <a:spLocks noGrp="1"/>
          </p:cNvSpPr>
          <p:nvPr>
            <p:ph type="title"/>
          </p:nvPr>
        </p:nvSpPr>
        <p:spPr>
          <a:xfrm>
            <a:off x="1110697" y="412844"/>
            <a:ext cx="76929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-GB" sz="3000">
                <a:latin typeface="Times New Roman"/>
                <a:ea typeface="Times New Roman"/>
                <a:cs typeface="Times New Roman"/>
                <a:sym typeface="Times New Roman"/>
              </a:rPr>
              <a:t>Why Current Methods Struggle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SemiBold"/>
              <a:buNone/>
            </a:pPr>
            <a:endParaRPr/>
          </a:p>
        </p:txBody>
      </p:sp>
      <p:sp>
        <p:nvSpPr>
          <p:cNvPr id="314" name="Google Shape;314;p57"/>
          <p:cNvSpPr txBox="1">
            <a:spLocks noGrp="1"/>
          </p:cNvSpPr>
          <p:nvPr>
            <p:ph type="body" idx="1"/>
          </p:nvPr>
        </p:nvSpPr>
        <p:spPr>
          <a:xfrm>
            <a:off x="1110700" y="801950"/>
            <a:ext cx="7968000" cy="23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174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24"/>
              <a:buFont typeface="Times New Roman"/>
              <a:buChar char="●"/>
            </a:pPr>
            <a:r>
              <a:rPr lang="en-GB" sz="1624">
                <a:latin typeface="Times New Roman"/>
                <a:ea typeface="Times New Roman"/>
                <a:cs typeface="Times New Roman"/>
                <a:sym typeface="Times New Roman"/>
              </a:rPr>
              <a:t>State-of-the-art methods like MCOD and LEAP rely on point-based processing.</a:t>
            </a:r>
            <a:endParaRPr sz="162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174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24"/>
              <a:buFont typeface="Times New Roman"/>
              <a:buChar char="●"/>
            </a:pPr>
            <a:r>
              <a:rPr lang="en-GB" sz="1624">
                <a:latin typeface="Times New Roman"/>
                <a:ea typeface="Times New Roman"/>
                <a:cs typeface="Times New Roman"/>
                <a:sym typeface="Times New Roman"/>
              </a:rPr>
              <a:t>They handle each data point separately and process expired and new data independently.</a:t>
            </a:r>
            <a:endParaRPr sz="162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174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24"/>
              <a:buFont typeface="Times New Roman"/>
              <a:buChar char="●"/>
            </a:pPr>
            <a:r>
              <a:rPr lang="en-GB" sz="1624">
                <a:latin typeface="Times New Roman"/>
                <a:ea typeface="Times New Roman"/>
                <a:cs typeface="Times New Roman"/>
                <a:sym typeface="Times New Roman"/>
              </a:rPr>
              <a:t>This ignores proximity between points across slides, leading to unnecessary neighbor checks.</a:t>
            </a:r>
            <a:endParaRPr sz="162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174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24"/>
              <a:buFont typeface="Times New Roman"/>
              <a:buChar char="●"/>
            </a:pPr>
            <a:r>
              <a:rPr lang="en-GB" sz="1624">
                <a:latin typeface="Times New Roman"/>
                <a:ea typeface="Times New Roman"/>
                <a:cs typeface="Times New Roman"/>
                <a:sym typeface="Times New Roman"/>
              </a:rPr>
              <a:t>These repeated calculations lead to inefficiencies, especially in high-velocity data streams.</a:t>
            </a:r>
            <a:endParaRPr sz="162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174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24"/>
              <a:buFont typeface="Times New Roman"/>
              <a:buChar char="●"/>
            </a:pPr>
            <a:r>
              <a:rPr lang="en-GB" sz="1624">
                <a:latin typeface="Times New Roman"/>
                <a:ea typeface="Times New Roman"/>
                <a:cs typeface="Times New Roman"/>
                <a:sym typeface="Times New Roman"/>
              </a:rPr>
              <a:t>NETS introduces set-based updates and computes a net effect across slides to reduce overhead.</a:t>
            </a:r>
            <a:endParaRPr sz="162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7800" lvl="0" indent="-381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3"/>
              <a:buFont typeface="Arial"/>
              <a:buNone/>
            </a:pPr>
            <a:endParaRPr sz="1082">
              <a:latin typeface="Arial"/>
              <a:ea typeface="Arial"/>
              <a:cs typeface="Arial"/>
              <a:sym typeface="Arial"/>
            </a:endParaRPr>
          </a:p>
          <a:p>
            <a:pPr marL="171450" lvl="0" indent="-94615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715"/>
              <a:buNone/>
            </a:pPr>
            <a:endParaRPr sz="1115"/>
          </a:p>
        </p:txBody>
      </p:sp>
      <p:pic>
        <p:nvPicPr>
          <p:cNvPr id="315" name="Google Shape;31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749" y="3009243"/>
            <a:ext cx="7708796" cy="18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8"/>
          <p:cNvSpPr txBox="1"/>
          <p:nvPr/>
        </p:nvSpPr>
        <p:spPr>
          <a:xfrm>
            <a:off x="954900" y="197701"/>
            <a:ext cx="8189100" cy="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NETS - NET effect-based Stream outlier detection</a:t>
            </a:r>
            <a:endParaRPr sz="29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 dirty="0">
              <a:solidFill>
                <a:schemeClr val="dk1"/>
              </a:solidFill>
            </a:endParaRPr>
          </a:p>
        </p:txBody>
      </p:sp>
      <p:sp>
        <p:nvSpPr>
          <p:cNvPr id="321" name="Google Shape;321;p58"/>
          <p:cNvSpPr txBox="1"/>
          <p:nvPr/>
        </p:nvSpPr>
        <p:spPr>
          <a:xfrm>
            <a:off x="806419" y="997528"/>
            <a:ext cx="8011109" cy="375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NETS introduces set-based processing by grouping similar data points in grid cells.</a:t>
            </a:r>
          </a:p>
          <a:p>
            <a:pPr marL="4000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Computes the “net effect” of expired vs. new data points in each region.</a:t>
            </a:r>
          </a:p>
          <a:p>
            <a:pPr marL="4000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Avoids redundant computation caused by similar data in consecutive windows.</a:t>
            </a:r>
          </a:p>
          <a:p>
            <a:pPr marL="4000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Leverages both intra-slide proximity and inter-slide proximity.</a:t>
            </a:r>
          </a:p>
          <a:p>
            <a:pPr marL="40005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Leads to faster and smarter detection of true outliers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CDF84-1C7E-8386-EDA9-AFF383039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021" y="3218492"/>
            <a:ext cx="2905265" cy="17135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9"/>
          <p:cNvSpPr txBox="1">
            <a:spLocks noGrp="1"/>
          </p:cNvSpPr>
          <p:nvPr>
            <p:ph type="title"/>
          </p:nvPr>
        </p:nvSpPr>
        <p:spPr>
          <a:xfrm>
            <a:off x="1053225" y="251800"/>
            <a:ext cx="7926600" cy="99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latin typeface="Times New Roman"/>
                <a:ea typeface="Times New Roman"/>
                <a:cs typeface="Times New Roman"/>
                <a:sym typeface="Times New Roman"/>
              </a:rPr>
              <a:t>Grid Index &amp; Cardinality Grid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59"/>
          <p:cNvSpPr txBox="1">
            <a:spLocks noGrp="1"/>
          </p:cNvSpPr>
          <p:nvPr>
            <p:ph type="body" idx="1"/>
          </p:nvPr>
        </p:nvSpPr>
        <p:spPr>
          <a:xfrm>
            <a:off x="1053225" y="1251100"/>
            <a:ext cx="7926600" cy="338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00050" indent="-285750">
              <a:buSzPts val="1800"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The data space is partitioned into a grid of equal-sized cells (hypercubes).</a:t>
            </a:r>
            <a:b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indent="-285750">
              <a:spcBef>
                <a:spcPts val="0"/>
              </a:spcBef>
              <a:buSzPts val="1800"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Each cell represents a region of the space and acts as a set.</a:t>
            </a:r>
            <a:b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GB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indent="-285750">
              <a:spcBef>
                <a:spcPts val="0"/>
              </a:spcBef>
              <a:buSzPts val="1800"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A cardinality grid maintains the number of points inside each cell.</a:t>
            </a:r>
            <a:b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GB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indent="-285750">
              <a:spcBef>
                <a:spcPts val="0"/>
              </a:spcBef>
              <a:buSzPts val="1800"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Fast lookup: A point’s cell is computed via coordinate division.</a:t>
            </a:r>
            <a:b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n-GB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indent="-285750">
              <a:spcBef>
                <a:spcPts val="0"/>
              </a:spcBef>
              <a:buSzPts val="1800"/>
            </a:pP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Enables efficient net-effect calculation and set-level </a:t>
            </a:r>
            <a:r>
              <a:rPr lang="en-GB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neighbor</a:t>
            </a:r>
            <a:r>
              <a:rPr lang="en-GB" sz="1800" dirty="0">
                <a:latin typeface="Times New Roman"/>
                <a:ea typeface="Times New Roman"/>
                <a:cs typeface="Times New Roman"/>
                <a:sym typeface="Times New Roman"/>
              </a:rPr>
              <a:t> detection.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805" y="901587"/>
            <a:ext cx="7106649" cy="194206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60"/>
          <p:cNvSpPr txBox="1"/>
          <p:nvPr/>
        </p:nvSpPr>
        <p:spPr>
          <a:xfrm>
            <a:off x="1178525" y="2843653"/>
            <a:ext cx="76698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Cell-Level Detection: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 </a:t>
            </a:r>
            <a:r>
              <a:rPr lang="en-GB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neighbor</a:t>
            </a: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lower (L) and upper (U) bounds.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L(c) ≥ </a:t>
            </a:r>
            <a:r>
              <a:rPr lang="en-GB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θK</a:t>
            </a: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all inliers.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U(c) &lt; </a:t>
            </a:r>
            <a:r>
              <a:rPr lang="en-GB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θK</a:t>
            </a: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all outliers.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Point-Level Detection: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non-determined cells, inspect individual points.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the prior window’s neighbour information.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n-GB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Avoids full re-computation for most points.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</a:endParaRPr>
          </a:p>
        </p:txBody>
      </p:sp>
      <p:sp>
        <p:nvSpPr>
          <p:cNvPr id="334" name="Google Shape;334;p60"/>
          <p:cNvSpPr txBox="1">
            <a:spLocks noGrp="1"/>
          </p:cNvSpPr>
          <p:nvPr>
            <p:ph type="title"/>
          </p:nvPr>
        </p:nvSpPr>
        <p:spPr>
          <a:xfrm>
            <a:off x="1011420" y="229925"/>
            <a:ext cx="7836900" cy="77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Times New Roman"/>
                <a:ea typeface="Times New Roman"/>
                <a:cs typeface="Times New Roman"/>
                <a:sym typeface="Times New Roman"/>
              </a:rPr>
              <a:t>Cell-level and Point-level detection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9A845-CE4D-C6EC-9EFB-1805939CB4E8}"/>
              </a:ext>
            </a:extLst>
          </p:cNvPr>
          <p:cNvSpPr txBox="1"/>
          <p:nvPr/>
        </p:nvSpPr>
        <p:spPr>
          <a:xfrm>
            <a:off x="5967167" y="3515314"/>
            <a:ext cx="2881153" cy="568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Aft>
                <a:spcPts val="1000"/>
              </a:spcAft>
              <a:tabLst>
                <a:tab pos="228600" algn="l"/>
              </a:tabLst>
            </a:pPr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L(c) = card(c) – 1</a:t>
            </a:r>
            <a:b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U(c) = </a:t>
            </a:r>
            <a:r>
              <a:rPr lang="el-GR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Σ</a:t>
            </a:r>
            <a:r>
              <a:rPr lang="en-US" b="1" baseline="-25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c’∈ N(c) </a:t>
            </a:r>
            <a:r>
              <a:rPr lang="en-US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card(c’) + card(c) - 1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1"/>
          <p:cNvSpPr txBox="1">
            <a:spLocks noGrp="1"/>
          </p:cNvSpPr>
          <p:nvPr>
            <p:ph type="title"/>
          </p:nvPr>
        </p:nvSpPr>
        <p:spPr>
          <a:xfrm>
            <a:off x="1110697" y="452953"/>
            <a:ext cx="7692887" cy="36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 SemiBold"/>
              <a:buNone/>
            </a:pP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0" name="Google Shape;340;p61"/>
          <p:cNvSpPr txBox="1">
            <a:spLocks noGrp="1"/>
          </p:cNvSpPr>
          <p:nvPr>
            <p:ph type="body" idx="1"/>
          </p:nvPr>
        </p:nvSpPr>
        <p:spPr>
          <a:xfrm>
            <a:off x="1110697" y="713792"/>
            <a:ext cx="7967989" cy="437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sz="18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Tested on 6 real-world and 1 synthetic dataset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Real-world datasets: STK, TAO, HPC, GAS, EM, FC. Synthetic dataset: GAU (Generated by a Gaussian Mixture Model with three distributions)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Algorithms Used: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MCOD , LEAP , exact-Storm , Abstract-C and DUE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Comparison Metrics:</a:t>
            </a:r>
            <a:r>
              <a:rPr lang="en-GB" sz="1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CPU Time, Peak Memory Usage, Scalability, Robustness.</a:t>
            </a:r>
            <a:endParaRPr sz="18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Parameters:</a:t>
            </a:r>
            <a:r>
              <a:rPr lang="en-GB" sz="1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θW</a:t>
            </a:r>
            <a:r>
              <a:rPr lang="en-GB" sz="1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θS</a:t>
            </a:r>
            <a:r>
              <a:rPr lang="en-GB" sz="1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θR</a:t>
            </a:r>
            <a:r>
              <a:rPr lang="en-GB" sz="1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GB" sz="18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θK</a:t>
            </a:r>
            <a:r>
              <a:rPr lang="en-GB" sz="1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9461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62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>
            <a:off x="263950" y="0"/>
            <a:ext cx="3429949" cy="24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62"/>
          <p:cNvPicPr preferRelativeResize="0"/>
          <p:nvPr/>
        </p:nvPicPr>
        <p:blipFill rotWithShape="1">
          <a:blip r:embed="rId3">
            <a:alphaModFix/>
          </a:blip>
          <a:srcRect l="49589"/>
          <a:stretch/>
        </p:blipFill>
        <p:spPr>
          <a:xfrm>
            <a:off x="263950" y="2477225"/>
            <a:ext cx="3429949" cy="266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62"/>
          <p:cNvSpPr txBox="1"/>
          <p:nvPr/>
        </p:nvSpPr>
        <p:spPr>
          <a:xfrm>
            <a:off x="4356000" y="285975"/>
            <a:ext cx="3902700" cy="15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CPU Time:</a:t>
            </a:r>
            <a:endParaRPr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NETS consistently exhibits the lowest CPU time</a:t>
            </a:r>
            <a:r>
              <a:rPr lang="en-GB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across all datasets, indicating a high-speed improvement over other algorithms.</a:t>
            </a:r>
            <a:br>
              <a:rPr lang="en-GB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time difference is especially noticeable in datasets like </a:t>
            </a:r>
            <a:r>
              <a:rPr lang="en-GB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 and TAO</a:t>
            </a:r>
            <a:r>
              <a:rPr lang="en-GB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NETS achieves a significantly lower CPU time.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Google Shape;348;p62"/>
          <p:cNvSpPr txBox="1"/>
          <p:nvPr/>
        </p:nvSpPr>
        <p:spPr>
          <a:xfrm>
            <a:off x="4356000" y="2970525"/>
            <a:ext cx="40404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Usage:</a:t>
            </a:r>
            <a:endParaRPr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NETS maintains consistently lower or comparable memory usage</a:t>
            </a:r>
            <a:r>
              <a:rPr lang="en-GB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compared to other algorithms.</a:t>
            </a:r>
            <a:br>
              <a:rPr lang="en-GB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having the fastest processing speed, NETS does not compromise on memory efficiency, making it suitable for real-time applications.</a:t>
            </a:r>
            <a:endParaRPr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3" name="Google Shape;353;p63"/>
          <p:cNvGraphicFramePr/>
          <p:nvPr>
            <p:extLst>
              <p:ext uri="{D42A27DB-BD31-4B8C-83A1-F6EECF244321}">
                <p14:modId xmlns:p14="http://schemas.microsoft.com/office/powerpoint/2010/main" val="628714751"/>
              </p:ext>
            </p:extLst>
          </p:nvPr>
        </p:nvGraphicFramePr>
        <p:xfrm>
          <a:off x="165800" y="62855"/>
          <a:ext cx="8812400" cy="5017790"/>
        </p:xfrm>
        <a:graphic>
          <a:graphicData uri="http://schemas.openxmlformats.org/drawingml/2006/table">
            <a:tbl>
              <a:tblPr>
                <a:noFill/>
                <a:tableStyleId>{57855942-CBF1-4420-ACB5-0B943BFB6813}</a:tableStyleId>
              </a:tblPr>
              <a:tblGrid>
                <a:gridCol w="2765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526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Metric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NETS (Proposed)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MCOD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LEAP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exact-Storm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Abstract-C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DUE</a:t>
                      </a:r>
                      <a:endParaRPr sz="11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19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Speed Improvement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10x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0.42x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0.0002x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0.0002x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0.0003x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Peak Memory Usage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Low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Moderate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Very High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High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Scalability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Excellent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Good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Very Poor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Poor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Robustness (Parameter Variations)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Excellent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Moderate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Poor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Efficiency with θW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Consistent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Inconsistent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Very Poor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Poor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8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Efficiency with θS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Minimal Impact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Significant Impact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Poor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Very Poor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Poor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18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Efficiency with θR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High Efficiency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Moderate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Very Poor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Poor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18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Efficiency with θK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Excellent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Very Poor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Very Poor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Poor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Poor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">
  <a:themeElements>
    <a:clrScheme name="FSU">
      <a:dk1>
        <a:srgbClr val="000000"/>
      </a:dk1>
      <a:lt1>
        <a:srgbClr val="FFFFFF"/>
      </a:lt1>
      <a:dk2>
        <a:srgbClr val="782F40"/>
      </a:dk2>
      <a:lt2>
        <a:srgbClr val="E7E6E6"/>
      </a:lt2>
      <a:accent1>
        <a:srgbClr val="782F40"/>
      </a:accent1>
      <a:accent2>
        <a:srgbClr val="CEB888"/>
      </a:accent2>
      <a:accent3>
        <a:srgbClr val="415563"/>
      </a:accent3>
      <a:accent4>
        <a:srgbClr val="5BB8B2"/>
      </a:accent4>
      <a:accent5>
        <a:srgbClr val="FFC72C"/>
      </a:accent5>
      <a:accent6>
        <a:srgbClr val="A6192E"/>
      </a:accent6>
      <a:hlink>
        <a:srgbClr val="782F4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FSU">
      <a:dk1>
        <a:srgbClr val="000000"/>
      </a:dk1>
      <a:lt1>
        <a:srgbClr val="FFFFFF"/>
      </a:lt1>
      <a:dk2>
        <a:srgbClr val="782F40"/>
      </a:dk2>
      <a:lt2>
        <a:srgbClr val="E7E6E6"/>
      </a:lt2>
      <a:accent1>
        <a:srgbClr val="782F40"/>
      </a:accent1>
      <a:accent2>
        <a:srgbClr val="CEB888"/>
      </a:accent2>
      <a:accent3>
        <a:srgbClr val="415563"/>
      </a:accent3>
      <a:accent4>
        <a:srgbClr val="5BB8B2"/>
      </a:accent4>
      <a:accent5>
        <a:srgbClr val="FFC72C"/>
      </a:accent5>
      <a:accent6>
        <a:srgbClr val="A6192E"/>
      </a:accent6>
      <a:hlink>
        <a:srgbClr val="782F4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1088</Words>
  <Application>Microsoft Office PowerPoint</Application>
  <PresentationFormat>On-screen Show (16:9)</PresentationFormat>
  <Paragraphs>138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Play</vt:lpstr>
      <vt:lpstr>Arial</vt:lpstr>
      <vt:lpstr>Times New Roman</vt:lpstr>
      <vt:lpstr>Open Sans</vt:lpstr>
      <vt:lpstr>Open Sans SemiBold</vt:lpstr>
      <vt:lpstr>Open Sans Light</vt:lpstr>
      <vt:lpstr>Simple Light</vt:lpstr>
      <vt:lpstr>Office Theme</vt:lpstr>
      <vt:lpstr>Theme1</vt:lpstr>
      <vt:lpstr>Theme1</vt:lpstr>
      <vt:lpstr>NETS: Extremely Fast Outlier Detection from a Data Stream via Set-Based Processing</vt:lpstr>
      <vt:lpstr>Problem &amp; Motivation </vt:lpstr>
      <vt:lpstr>Why Current Methods Struggle </vt:lpstr>
      <vt:lpstr>PowerPoint Presentation</vt:lpstr>
      <vt:lpstr>Grid Index &amp; Cardinality Grid</vt:lpstr>
      <vt:lpstr>Cell-level and Point-level detection</vt:lpstr>
      <vt:lpstr>Experimental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Roochita Ikkurthy</cp:lastModifiedBy>
  <cp:revision>13</cp:revision>
  <dcterms:modified xsi:type="dcterms:W3CDTF">2025-04-02T23:11:04Z</dcterms:modified>
</cp:coreProperties>
</file>