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Raleway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Italic.fntdata"/><Relationship Id="rId20" Type="http://schemas.openxmlformats.org/officeDocument/2006/relationships/slide" Target="slides/slide15.xml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22" Type="http://schemas.openxmlformats.org/officeDocument/2006/relationships/slide" Target="slides/slide17.xml"/><Relationship Id="rId44" Type="http://schemas.openxmlformats.org/officeDocument/2006/relationships/font" Target="fonts/Lato-boldItalic.fntdata"/><Relationship Id="rId21" Type="http://schemas.openxmlformats.org/officeDocument/2006/relationships/slide" Target="slides/slide16.xml"/><Relationship Id="rId43" Type="http://schemas.openxmlformats.org/officeDocument/2006/relationships/font" Target="fonts/Lat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aleway-italic.fntdata"/><Relationship Id="rId16" Type="http://schemas.openxmlformats.org/officeDocument/2006/relationships/slide" Target="slides/slide11.xml"/><Relationship Id="rId38" Type="http://schemas.openxmlformats.org/officeDocument/2006/relationships/font" Target="fonts/Raleway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3f9b1007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3f9b1007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3f9b1007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3f9b1007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3f9b1007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3f9b1007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3f9b1007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3f9b1007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3f9b1007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13f9b1007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3f9b1007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3f9b1007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3f9b1007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3f9b1007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3f9b1007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3f9b1007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3f9b1007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3f9b1007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3f9b1007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13f9b1007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3f9b1007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3f9b1007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3f9b1007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13f9b1007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3f9b1007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3f9b1007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3f9b1007c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13f9b1007c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3f9b1007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3f9b1007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3f9b1007c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13f9b1007c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13f9b1007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13f9b1007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13f9b1007c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13f9b1007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3f9b100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3f9b100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13f9b1007c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13f9b1007c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13fcb653c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13fcb653c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5914f80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5914f80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3f9b1007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3f9b1007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3f9b1007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3f9b1007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3f9b1007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3f9b1007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3f9b1007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3f9b1007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Embeddings-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Discussion on Word2Vec &amp; GloVe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r>
              <a:rPr lang="en"/>
              <a:t>y Deevesh Jain, Giulio Martini &amp; ManiKishore Kamanaboina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The Purpose of this comparison</a:t>
            </a:r>
            <a:endParaRPr sz="2400"/>
          </a:p>
        </p:txBody>
      </p:sp>
      <p:sp>
        <p:nvSpPr>
          <p:cNvPr id="134" name="Google Shape;134;p22"/>
          <p:cNvSpPr txBox="1"/>
          <p:nvPr>
            <p:ph idx="4294967295" type="title"/>
          </p:nvPr>
        </p:nvSpPr>
        <p:spPr>
          <a:xfrm>
            <a:off x="735500" y="1301950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Local vs. Global Context</a:t>
            </a:r>
            <a:r>
              <a:rPr b="0" lang="en" sz="2000">
                <a:latin typeface="Arial"/>
                <a:ea typeface="Arial"/>
                <a:cs typeface="Arial"/>
                <a:sym typeface="Arial"/>
              </a:rPr>
              <a:t>: Word2Vec captures relationships through nearby words (local context), while GloVe leverages global co-occurrence across the corpus for broader associations.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Impact on Meaning</a:t>
            </a:r>
            <a:r>
              <a:rPr b="0" lang="en" sz="1000">
                <a:latin typeface="Arial"/>
                <a:ea typeface="Arial"/>
                <a:cs typeface="Arial"/>
                <a:sym typeface="Arial"/>
              </a:rPr>
              <a:t>: Word2Vec’s local context is suited for tasks needing sentence-level context (e.g., recommendations), while GloVe’s global view benefits tasks needing broader semantics (e.g., knowledge-based tasks).</a:t>
            </a:r>
            <a:endParaRPr b="0"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Strengths and Limitations</a:t>
            </a:r>
            <a:r>
              <a:rPr b="0" lang="en" sz="1000">
                <a:latin typeface="Arial"/>
                <a:ea typeface="Arial"/>
                <a:cs typeface="Arial"/>
                <a:sym typeface="Arial"/>
              </a:rPr>
              <a:t>: Word2Vec captures detailed, context-specific relationships; GloVe captures large-scale, semantic connections but may miss finer details.</a:t>
            </a:r>
            <a:endParaRPr b="0" i="1"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The Purpose of this comparison</a:t>
            </a:r>
            <a:endParaRPr sz="2400"/>
          </a:p>
        </p:txBody>
      </p:sp>
      <p:sp>
        <p:nvSpPr>
          <p:cNvPr id="140" name="Google Shape;140;p23"/>
          <p:cNvSpPr txBox="1"/>
          <p:nvPr>
            <p:ph idx="4294967295" type="title"/>
          </p:nvPr>
        </p:nvSpPr>
        <p:spPr>
          <a:xfrm>
            <a:off x="735500" y="1301950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Local vs. Global Context</a:t>
            </a:r>
            <a:r>
              <a:rPr b="0" lang="en" sz="1000">
                <a:latin typeface="Arial"/>
                <a:ea typeface="Arial"/>
                <a:cs typeface="Arial"/>
                <a:sym typeface="Arial"/>
              </a:rPr>
              <a:t>: Word2Vec captures relationships through nearby words (local context), while GloVe leverages global co-occurrence across the corpus for broader associations.</a:t>
            </a:r>
            <a:endParaRPr b="0" sz="1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Impact on Meaning</a:t>
            </a:r>
            <a:r>
              <a:rPr b="0" lang="en" sz="2000">
                <a:latin typeface="Arial"/>
                <a:ea typeface="Arial"/>
                <a:cs typeface="Arial"/>
                <a:sym typeface="Arial"/>
              </a:rPr>
              <a:t>: Word2Vec’s local context is suited for tasks needing sentence-level context (e.g., recommendations), while GloVe’s global view benefits tasks needing broader semantics (e.g., knowledge-based tasks).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Strengths and Limitations</a:t>
            </a:r>
            <a:r>
              <a:rPr b="0" lang="en" sz="1000">
                <a:latin typeface="Arial"/>
                <a:ea typeface="Arial"/>
                <a:cs typeface="Arial"/>
                <a:sym typeface="Arial"/>
              </a:rPr>
              <a:t>: Word2Vec captures detailed, context-specific relationships; GloVe captures large-scale, semantic connections but may miss finer details.</a:t>
            </a:r>
            <a:endParaRPr b="0" i="1"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The Purpose of this comparison</a:t>
            </a:r>
            <a:endParaRPr sz="2400"/>
          </a:p>
        </p:txBody>
      </p:sp>
      <p:sp>
        <p:nvSpPr>
          <p:cNvPr id="146" name="Google Shape;146;p24"/>
          <p:cNvSpPr txBox="1"/>
          <p:nvPr>
            <p:ph idx="4294967295" type="title"/>
          </p:nvPr>
        </p:nvSpPr>
        <p:spPr>
          <a:xfrm>
            <a:off x="735500" y="1301950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Local vs. Global Context</a:t>
            </a:r>
            <a:r>
              <a:rPr b="0" lang="en" sz="1000">
                <a:latin typeface="Arial"/>
                <a:ea typeface="Arial"/>
                <a:cs typeface="Arial"/>
                <a:sym typeface="Arial"/>
              </a:rPr>
              <a:t>: Word2Vec captures relationships through nearby words (local context), while GloVe leverages global co-occurrence across the corpus for broader associations.</a:t>
            </a:r>
            <a:endParaRPr b="0"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-"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Impact on Meaning</a:t>
            </a:r>
            <a:r>
              <a:rPr b="0" lang="en" sz="1000">
                <a:latin typeface="Arial"/>
                <a:ea typeface="Arial"/>
                <a:cs typeface="Arial"/>
                <a:sym typeface="Arial"/>
              </a:rPr>
              <a:t>: Word2Vec’s local context is suited for tasks needing sentence-level context (e.g., recommendations), while GloVe’s global view benefits tasks needing broader semantics (e.g., knowledge-based tasks).</a:t>
            </a:r>
            <a:endParaRPr b="0" sz="1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Strengths and Limitations</a:t>
            </a:r>
            <a:r>
              <a:rPr b="0" lang="en" sz="2000">
                <a:latin typeface="Arial"/>
                <a:ea typeface="Arial"/>
                <a:cs typeface="Arial"/>
                <a:sym typeface="Arial"/>
              </a:rPr>
              <a:t>: Word2Vec captures detailed, context-specific relationships; GloVe captures large-scale, semantic connections but may miss finer details.</a:t>
            </a:r>
            <a:endParaRPr b="0" i="1"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Word2Vec - DeepDive</a:t>
            </a:r>
            <a:endParaRPr sz="2400"/>
          </a:p>
        </p:txBody>
      </p:sp>
      <p:sp>
        <p:nvSpPr>
          <p:cNvPr id="152" name="Google Shape;152;p25"/>
          <p:cNvSpPr txBox="1"/>
          <p:nvPr>
            <p:ph idx="4294967295" type="title"/>
          </p:nvPr>
        </p:nvSpPr>
        <p:spPr>
          <a:xfrm>
            <a:off x="735500" y="19109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b="0" lang="en" sz="2000">
                <a:latin typeface="Arial"/>
                <a:ea typeface="Arial"/>
                <a:cs typeface="Arial"/>
                <a:sym typeface="Arial"/>
              </a:rPr>
              <a:t>Word2Vec uses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neural network-based techniques</a:t>
            </a:r>
            <a:r>
              <a:rPr b="0" lang="en" sz="2000">
                <a:latin typeface="Arial"/>
                <a:ea typeface="Arial"/>
                <a:cs typeface="Arial"/>
                <a:sym typeface="Arial"/>
              </a:rPr>
              <a:t> to create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dense vector representations</a:t>
            </a:r>
            <a:r>
              <a:rPr b="0" lang="en" sz="2000">
                <a:latin typeface="Arial"/>
                <a:ea typeface="Arial"/>
                <a:cs typeface="Arial"/>
                <a:sym typeface="Arial"/>
              </a:rPr>
              <a:t> of words by learning relationships based on their context.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b="0" lang="en" sz="2000">
                <a:latin typeface="Arial"/>
                <a:ea typeface="Arial"/>
                <a:cs typeface="Arial"/>
                <a:sym typeface="Arial"/>
              </a:rPr>
              <a:t>The model is trained to predict word context or target words, capturing semantic and syntactic relationships.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b="0" lang="en" sz="2000">
                <a:latin typeface="Arial"/>
                <a:ea typeface="Arial"/>
                <a:cs typeface="Arial"/>
                <a:sym typeface="Arial"/>
              </a:rPr>
              <a:t>The embeddings represent words in a continuous vector space where semantically similar words are close to each other.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b="0"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Word2Vec - Continuous Bag of Words (CBOW)</a:t>
            </a:r>
            <a:endParaRPr sz="2400"/>
          </a:p>
        </p:txBody>
      </p:sp>
      <p:sp>
        <p:nvSpPr>
          <p:cNvPr id="158" name="Google Shape;158;p26"/>
          <p:cNvSpPr txBox="1"/>
          <p:nvPr>
            <p:ph idx="4294967295" type="title"/>
          </p:nvPr>
        </p:nvSpPr>
        <p:spPr>
          <a:xfrm>
            <a:off x="735500" y="19109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CBOW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 predicts the target word based on surrounding context words.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1" lang="en" sz="1400">
                <a:latin typeface="Arial"/>
                <a:ea typeface="Arial"/>
                <a:cs typeface="Arial"/>
                <a:sym typeface="Arial"/>
              </a:rPr>
              <a:t>Example: In the sentence "king is the of," CBOW would use context words like “is,” “the,” “of” to predict the target word “king.”</a:t>
            </a:r>
            <a:endParaRPr b="0" i="1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The model takes a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fixed-size window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 of context words and averages their vector representations to predict the target word.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The context vectors are passed through a hidden layer, and a prediction is made for the target word.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CBOW is faster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 than Skip-gram because it predicts only one target word for multiple context words, making it more suitable for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large datasets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.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CBOW processes training efficiently by using context to learn a word's representation in one pass.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Word2Vec - Skipgram</a:t>
            </a:r>
            <a:endParaRPr sz="2400"/>
          </a:p>
        </p:txBody>
      </p:sp>
      <p:sp>
        <p:nvSpPr>
          <p:cNvPr id="169" name="Google Shape;169;p28"/>
          <p:cNvSpPr txBox="1"/>
          <p:nvPr>
            <p:ph idx="4294967295" type="title"/>
          </p:nvPr>
        </p:nvSpPr>
        <p:spPr>
          <a:xfrm>
            <a:off x="735500" y="1454200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Skip-gram</a:t>
            </a:r>
            <a:r>
              <a:rPr b="0" lang="en" sz="1600">
                <a:latin typeface="Arial"/>
                <a:ea typeface="Arial"/>
                <a:cs typeface="Arial"/>
                <a:sym typeface="Arial"/>
              </a:rPr>
              <a:t> works oppositely: it takes a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target word</a:t>
            </a:r>
            <a:r>
              <a:rPr b="0" lang="en" sz="1600">
                <a:latin typeface="Arial"/>
                <a:ea typeface="Arial"/>
                <a:cs typeface="Arial"/>
                <a:sym typeface="Arial"/>
              </a:rPr>
              <a:t> and predicts its surrounding context words.</a:t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1" lang="en" sz="1600">
                <a:latin typeface="Arial"/>
                <a:ea typeface="Arial"/>
                <a:cs typeface="Arial"/>
                <a:sym typeface="Arial"/>
              </a:rPr>
              <a:t>Example: Given the word "king," Skip-gram would try to predict the words "is," "the," "of" from the target word "king."</a:t>
            </a:r>
            <a:endParaRPr b="0" i="1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b="0" lang="en" sz="1600">
                <a:latin typeface="Arial"/>
                <a:ea typeface="Arial"/>
                <a:cs typeface="Arial"/>
                <a:sym typeface="Arial"/>
              </a:rPr>
              <a:t>For each target word, the model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predicts multiple context words</a:t>
            </a:r>
            <a:r>
              <a:rPr b="0" lang="en" sz="1600">
                <a:latin typeface="Arial"/>
                <a:ea typeface="Arial"/>
                <a:cs typeface="Arial"/>
                <a:sym typeface="Arial"/>
              </a:rPr>
              <a:t> in a fixed-size window.</a:t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b="0" lang="en" sz="1600">
                <a:latin typeface="Arial"/>
                <a:ea typeface="Arial"/>
                <a:cs typeface="Arial"/>
                <a:sym typeface="Arial"/>
              </a:rPr>
              <a:t>The model uses the target word to generate predictions for multiple words around it, learning how words are related to their context in more depth.</a:t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Skip-gram is more flexible</a:t>
            </a:r>
            <a:r>
              <a:rPr b="0" lang="en" sz="1600">
                <a:latin typeface="Arial"/>
                <a:ea typeface="Arial"/>
                <a:cs typeface="Arial"/>
                <a:sym typeface="Arial"/>
              </a:rPr>
              <a:t> than CBOW, especially for handling smaller datasets or words that appear infrequently, as it can capture rarer word relationships better.</a:t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275" y="0"/>
            <a:ext cx="62894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idx="4294967295" type="title"/>
          </p:nvPr>
        </p:nvSpPr>
        <p:spPr>
          <a:xfrm>
            <a:off x="-25" y="410425"/>
            <a:ext cx="91440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dk1"/>
                </a:solidFill>
              </a:rPr>
              <a:t>CBOW </a:t>
            </a:r>
            <a:endParaRPr sz="6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dk1"/>
                </a:solidFill>
              </a:rPr>
              <a:t>vs </a:t>
            </a:r>
            <a:endParaRPr sz="6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6500">
                <a:solidFill>
                  <a:schemeClr val="dk1"/>
                </a:solidFill>
              </a:rPr>
              <a:t>Skipgram</a:t>
            </a:r>
            <a:endParaRPr sz="6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CBOW vs Skipgram</a:t>
            </a:r>
            <a:endParaRPr sz="2400"/>
          </a:p>
        </p:txBody>
      </p:sp>
      <p:sp>
        <p:nvSpPr>
          <p:cNvPr id="185" name="Google Shape;185;p31"/>
          <p:cNvSpPr txBox="1"/>
          <p:nvPr>
            <p:ph idx="4294967295" type="title"/>
          </p:nvPr>
        </p:nvSpPr>
        <p:spPr>
          <a:xfrm>
            <a:off x="735500" y="11784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CBOW</a:t>
            </a:r>
            <a:r>
              <a:rPr b="0" lang="en" sz="1300">
                <a:latin typeface="Arial"/>
                <a:ea typeface="Arial"/>
                <a:cs typeface="Arial"/>
                <a:sym typeface="Arial"/>
              </a:rPr>
              <a:t>:</a:t>
            </a:r>
            <a:endParaRPr b="0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Faster training</a:t>
            </a:r>
            <a:r>
              <a:rPr b="0" lang="en" sz="1300">
                <a:latin typeface="Arial"/>
                <a:ea typeface="Arial"/>
                <a:cs typeface="Arial"/>
                <a:sym typeface="Arial"/>
              </a:rPr>
              <a:t> because it predicts one target word from multiple context words.</a:t>
            </a:r>
            <a:endParaRPr b="0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b="0" lang="en" sz="1300">
                <a:latin typeface="Arial"/>
                <a:ea typeface="Arial"/>
                <a:cs typeface="Arial"/>
                <a:sym typeface="Arial"/>
              </a:rPr>
              <a:t>Works well for 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large corpora</a:t>
            </a:r>
            <a:r>
              <a:rPr b="0" lang="en" sz="1300">
                <a:latin typeface="Arial"/>
                <a:ea typeface="Arial"/>
                <a:cs typeface="Arial"/>
                <a:sym typeface="Arial"/>
              </a:rPr>
              <a:t> where speed is a priority.</a:t>
            </a:r>
            <a:endParaRPr b="0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b="0" lang="en" sz="1300">
                <a:latin typeface="Arial"/>
                <a:ea typeface="Arial"/>
                <a:cs typeface="Arial"/>
                <a:sym typeface="Arial"/>
              </a:rPr>
              <a:t>Efficient for frequent words, but can miss subtler associations for rare words.</a:t>
            </a:r>
            <a:endParaRPr b="0"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Skip-gram</a:t>
            </a:r>
            <a:r>
              <a:rPr b="0" lang="en" sz="1300">
                <a:latin typeface="Arial"/>
                <a:ea typeface="Arial"/>
                <a:cs typeface="Arial"/>
                <a:sym typeface="Arial"/>
              </a:rPr>
              <a:t>:</a:t>
            </a:r>
            <a:endParaRPr b="0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More flexibility</a:t>
            </a:r>
            <a:r>
              <a:rPr b="0" lang="en" sz="1300">
                <a:latin typeface="Arial"/>
                <a:ea typeface="Arial"/>
                <a:cs typeface="Arial"/>
                <a:sym typeface="Arial"/>
              </a:rPr>
              <a:t> and better at handling 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rare words</a:t>
            </a:r>
            <a:r>
              <a:rPr b="0" lang="en" sz="1300">
                <a:latin typeface="Arial"/>
                <a:ea typeface="Arial"/>
                <a:cs typeface="Arial"/>
                <a:sym typeface="Arial"/>
              </a:rPr>
              <a:t> and capturing complex word associations.</a:t>
            </a:r>
            <a:endParaRPr b="0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b="0" lang="en" sz="1300">
                <a:latin typeface="Arial"/>
                <a:ea typeface="Arial"/>
                <a:cs typeface="Arial"/>
                <a:sym typeface="Arial"/>
              </a:rPr>
              <a:t>Takes more time for training, especially on larger datasets, because it predicts multiple context words for each target word.</a:t>
            </a:r>
            <a:endParaRPr b="0"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Summary</a:t>
            </a:r>
            <a:r>
              <a:rPr b="0" lang="en" sz="1300">
                <a:latin typeface="Arial"/>
                <a:ea typeface="Arial"/>
                <a:cs typeface="Arial"/>
                <a:sym typeface="Arial"/>
              </a:rPr>
              <a:t>:</a:t>
            </a:r>
            <a:endParaRPr b="0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CBOW</a:t>
            </a:r>
            <a:r>
              <a:rPr b="0" lang="en" sz="1300">
                <a:latin typeface="Arial"/>
                <a:ea typeface="Arial"/>
                <a:cs typeface="Arial"/>
                <a:sym typeface="Arial"/>
              </a:rPr>
              <a:t> is ideal for large datasets with frequent words, focusing on speed and efficiency.</a:t>
            </a:r>
            <a:endParaRPr b="0"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-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Skip-gram</a:t>
            </a:r>
            <a:r>
              <a:rPr b="0" lang="en" sz="1300">
                <a:latin typeface="Arial"/>
                <a:ea typeface="Arial"/>
                <a:cs typeface="Arial"/>
                <a:sym typeface="Arial"/>
              </a:rPr>
              <a:t> excels in learning word relationships in detail, especially when working with smaller datasets or rarer words.</a:t>
            </a:r>
            <a:endParaRPr b="0" sz="1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b="0"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4294967295" type="title"/>
          </p:nvPr>
        </p:nvSpPr>
        <p:spPr>
          <a:xfrm>
            <a:off x="535775" y="712150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Why word embeddings?</a:t>
            </a:r>
            <a:endParaRPr sz="2400"/>
          </a:p>
        </p:txBody>
      </p:sp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735500" y="15158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In today’s era of Generative AI, enabling machines to understand natural language has become essential.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Since machines interpret only numbers, converting words and sentences into vectors—while preserving their semantic meaning, relationships, and context—is crucial for NLP tasks.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Word2Vec and GloVe are two of the leading algorithms in creating these word embeddings.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Let’s explore how these algorithms address this challenge and the techniques that make them effective.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Glove’s approach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191" name="Google Shape;191;p32"/>
          <p:cNvGrpSpPr/>
          <p:nvPr/>
        </p:nvGrpSpPr>
        <p:grpSpPr>
          <a:xfrm>
            <a:off x="6539929" y="2259149"/>
            <a:ext cx="2453827" cy="2742071"/>
            <a:chOff x="6803275" y="395363"/>
            <a:chExt cx="2212050" cy="2537076"/>
          </a:xfrm>
        </p:grpSpPr>
        <p:pic>
          <p:nvPicPr>
            <p:cNvPr id="192" name="Google Shape;192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93" name="Google Shape;193;p32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32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Glove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2"/>
                  </a:solidFill>
                </a:rPr>
                <a:t>GloVe creates word embeddings by analyzing </a:t>
              </a:r>
              <a:r>
                <a:rPr b="1" lang="en" sz="1100">
                  <a:solidFill>
                    <a:schemeClr val="dk2"/>
                  </a:solidFill>
                </a:rPr>
                <a:t>global co-occurrence statistics</a:t>
              </a:r>
              <a:r>
                <a:rPr lang="en" sz="1100">
                  <a:solidFill>
                    <a:schemeClr val="dk2"/>
                  </a:solidFill>
                </a:rPr>
                <a:t> of words in a corpus.</a:t>
              </a:r>
              <a:endParaRPr sz="1100">
                <a:solidFill>
                  <a:schemeClr val="dk2"/>
                </a:solidFill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100">
                  <a:solidFill>
                    <a:schemeClr val="dk2"/>
                  </a:solidFill>
                </a:rPr>
                <a:t>It captures relationships not only based on immediate contexts (as in Word2Vec) but across the </a:t>
              </a:r>
              <a:r>
                <a:rPr b="1" lang="en" sz="1100">
                  <a:solidFill>
                    <a:schemeClr val="dk2"/>
                  </a:solidFill>
                </a:rPr>
                <a:t>entire corpus</a:t>
              </a:r>
              <a:r>
                <a:rPr lang="en" sz="1100">
                  <a:solidFill>
                    <a:schemeClr val="dk2"/>
                  </a:solidFill>
                </a:rPr>
                <a:t>.</a:t>
              </a:r>
              <a:endParaRPr sz="1100">
                <a:solidFill>
                  <a:schemeClr val="dk2"/>
                </a:solidFill>
              </a:endParaRPr>
            </a:p>
          </p:txBody>
        </p:sp>
      </p:grpSp>
      <p:pic>
        <p:nvPicPr>
          <p:cNvPr id="195" name="Google Shape;19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100" y="1593600"/>
            <a:ext cx="5942225" cy="22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Glove - Building the Co-Occurence Matrix</a:t>
            </a:r>
            <a:endParaRPr sz="2400"/>
          </a:p>
        </p:txBody>
      </p:sp>
      <p:sp>
        <p:nvSpPr>
          <p:cNvPr id="201" name="Google Shape;201;p33"/>
          <p:cNvSpPr txBox="1"/>
          <p:nvPr>
            <p:ph idx="4294967295" type="title"/>
          </p:nvPr>
        </p:nvSpPr>
        <p:spPr>
          <a:xfrm>
            <a:off x="414575" y="15080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GloVe constructs a matrix where each entry reflects the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frequency with which two words appear together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For instance, words like "ice" and "solid" or "steam" and "gas" often co-occur, revealing meaningful relationships and shared contexts.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High co-occurrence between "solid" and "ice" but not "solid" and "gas" highlights semantic differences, which GloVe embeddings capture.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Corpus Wide-Context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: This matrix captures not just sentence-level context but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corpus-wide associations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, enabling GloVe to understand words in relation to many others across the dataset.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Glove - </a:t>
            </a:r>
            <a:r>
              <a:rPr lang="en" sz="3600">
                <a:solidFill>
                  <a:schemeClr val="dk1"/>
                </a:solidFill>
              </a:rPr>
              <a:t>Matrix Factorization and Benefits</a:t>
            </a:r>
            <a:endParaRPr sz="2400"/>
          </a:p>
        </p:txBody>
      </p:sp>
      <p:sp>
        <p:nvSpPr>
          <p:cNvPr id="207" name="Google Shape;207;p34"/>
          <p:cNvSpPr txBox="1"/>
          <p:nvPr>
            <p:ph idx="4294967295" type="title"/>
          </p:nvPr>
        </p:nvSpPr>
        <p:spPr>
          <a:xfrm>
            <a:off x="267125" y="15080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GloVe uses matrix factorization to reduce the co-occurrence matrix into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lower-dimensional word vectors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This process maintains the statistical relationships found in the matrix, distilling complex, global co-occurrence patterns into efficient embeddings.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Semantic Similarity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: Captures rich semantic information based on frequency patterns across the corpus.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Efficiency in Capturing Complex Relationships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: GloVe’s global approach allows it to capture relationships that Word2Vec might miss with its local-only context window, making GloVe effective for tasks requiring broad semantic understanding.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5"/>
                </a:solidFill>
              </a:rPr>
              <a:t>Analogies and Vector Arithmetic in Word2Vec and GloVe</a:t>
            </a:r>
            <a:endParaRPr b="0" sz="2400"/>
          </a:p>
        </p:txBody>
      </p:sp>
      <p:grpSp>
        <p:nvGrpSpPr>
          <p:cNvPr id="213" name="Google Shape;213;p35"/>
          <p:cNvGrpSpPr/>
          <p:nvPr/>
        </p:nvGrpSpPr>
        <p:grpSpPr>
          <a:xfrm>
            <a:off x="5516667" y="2423948"/>
            <a:ext cx="3477121" cy="2577162"/>
            <a:chOff x="6803275" y="395363"/>
            <a:chExt cx="2212050" cy="2537076"/>
          </a:xfrm>
        </p:grpSpPr>
        <p:pic>
          <p:nvPicPr>
            <p:cNvPr id="214" name="Google Shape;214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215" name="Google Shape;215;p35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35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What is an Analogy?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dk2"/>
                  </a:solidFill>
                </a:rPr>
                <a:t>An analogy represents relationships between words (e.g., “King - Man + Woman = Queen”).</a:t>
              </a:r>
              <a:endParaRPr sz="1100">
                <a:solidFill>
                  <a:schemeClr val="dk2"/>
                </a:solidFill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dk2"/>
                  </a:solidFill>
                </a:rPr>
                <a:t>Analogies test how well embeddings capture </a:t>
              </a:r>
              <a:r>
                <a:rPr b="1" lang="en" sz="1100">
                  <a:solidFill>
                    <a:schemeClr val="dk2"/>
                  </a:solidFill>
                </a:rPr>
                <a:t>meaning and context</a:t>
              </a:r>
              <a:r>
                <a:rPr lang="en" sz="1100">
                  <a:solidFill>
                    <a:schemeClr val="dk2"/>
                  </a:solidFill>
                </a:rPr>
                <a:t> through consistent word relationships.</a:t>
              </a:r>
              <a:endParaRPr sz="1100">
                <a:solidFill>
                  <a:schemeClr val="dk2"/>
                </a:solidFill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t/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How Word2Vec Handles Analogies</a:t>
            </a:r>
            <a:endParaRPr sz="2400"/>
          </a:p>
        </p:txBody>
      </p:sp>
      <p:sp>
        <p:nvSpPr>
          <p:cNvPr id="222" name="Google Shape;222;p36"/>
          <p:cNvSpPr txBox="1"/>
          <p:nvPr>
            <p:ph idx="4294967295" type="title"/>
          </p:nvPr>
        </p:nvSpPr>
        <p:spPr>
          <a:xfrm>
            <a:off x="267125" y="15080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n" sz="2000">
                <a:latin typeface="Arial"/>
                <a:ea typeface="Arial"/>
                <a:cs typeface="Arial"/>
                <a:sym typeface="Arial"/>
              </a:rPr>
              <a:t>Word2Vec captures analogies by learning from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local context</a:t>
            </a:r>
            <a:r>
              <a:rPr b="0" lang="en" sz="2000">
                <a:latin typeface="Arial"/>
                <a:ea typeface="Arial"/>
                <a:cs typeface="Arial"/>
                <a:sym typeface="Arial"/>
              </a:rPr>
              <a:t> and often represents syntactic and simpler semantic relationships.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1" lang="en" sz="2000">
                <a:latin typeface="Arial"/>
                <a:ea typeface="Arial"/>
                <a:cs typeface="Arial"/>
                <a:sym typeface="Arial"/>
              </a:rPr>
              <a:t>Example: “Paris - France + Italy = Rome” emerges by capturing frequent local pairs in context windows.</a:t>
            </a:r>
            <a:endParaRPr b="0"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b="0" lang="en" sz="2000">
                <a:latin typeface="Arial"/>
                <a:ea typeface="Arial"/>
                <a:cs typeface="Arial"/>
                <a:sym typeface="Arial"/>
              </a:rPr>
              <a:t>Best for local, syntactic, and frequent relationships.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b="0"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How Glove Handles Analogies</a:t>
            </a:r>
            <a:endParaRPr sz="2400"/>
          </a:p>
        </p:txBody>
      </p:sp>
      <p:sp>
        <p:nvSpPr>
          <p:cNvPr id="228" name="Google Shape;228;p37"/>
          <p:cNvSpPr txBox="1"/>
          <p:nvPr>
            <p:ph idx="4294967295" type="title"/>
          </p:nvPr>
        </p:nvSpPr>
        <p:spPr>
          <a:xfrm>
            <a:off x="267125" y="15080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n" sz="2000">
                <a:latin typeface="Arial"/>
                <a:ea typeface="Arial"/>
                <a:cs typeface="Arial"/>
                <a:sym typeface="Arial"/>
              </a:rPr>
              <a:t>GloVe uses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global co-occurrence patterns</a:t>
            </a:r>
            <a:r>
              <a:rPr b="0" lang="en" sz="2000">
                <a:latin typeface="Arial"/>
                <a:ea typeface="Arial"/>
                <a:cs typeface="Arial"/>
                <a:sym typeface="Arial"/>
              </a:rPr>
              <a:t> across the corpus, enabling it to capture broad associations.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1" lang="en" sz="2000">
                <a:latin typeface="Arial"/>
                <a:ea typeface="Arial"/>
                <a:cs typeface="Arial"/>
                <a:sym typeface="Arial"/>
              </a:rPr>
              <a:t>Example: "Einstein - scientist + artist = Picasso" captures indirect associations based on large-scale co-occurrences.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b="0" lang="en" sz="2000">
                <a:latin typeface="Arial"/>
                <a:ea typeface="Arial"/>
                <a:cs typeface="Arial"/>
                <a:sym typeface="Arial"/>
              </a:rPr>
              <a:t>Captures broader, corpus-wide patterns, making it effective for diverse semantic relationships.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b="0"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idx="4294967295" type="title"/>
          </p:nvPr>
        </p:nvSpPr>
        <p:spPr>
          <a:xfrm>
            <a:off x="-25" y="410425"/>
            <a:ext cx="91440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dk1"/>
                </a:solidFill>
              </a:rPr>
              <a:t>Choosing </a:t>
            </a:r>
            <a:endParaRPr sz="6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dk1"/>
                </a:solidFill>
              </a:rPr>
              <a:t>Between </a:t>
            </a:r>
            <a:endParaRPr sz="6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dk1"/>
                </a:solidFill>
              </a:rPr>
              <a:t>The </a:t>
            </a:r>
            <a:endParaRPr sz="6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6500">
                <a:solidFill>
                  <a:schemeClr val="dk1"/>
                </a:solidFill>
              </a:rPr>
              <a:t>2</a:t>
            </a:r>
            <a:endParaRPr sz="6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When to use Word2Vec</a:t>
            </a:r>
            <a:endParaRPr sz="2400"/>
          </a:p>
        </p:txBody>
      </p:sp>
      <p:sp>
        <p:nvSpPr>
          <p:cNvPr id="239" name="Google Shape;239;p39"/>
          <p:cNvSpPr txBox="1"/>
          <p:nvPr>
            <p:ph idx="4294967295" type="title"/>
          </p:nvPr>
        </p:nvSpPr>
        <p:spPr>
          <a:xfrm>
            <a:off x="267125" y="15080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Best for tasks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requiring detailed, context-specific relationships.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Ideal for applications like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question answering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recommendation systems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, where understanding word relationships within sentences is essential.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When to use Glove</a:t>
            </a:r>
            <a:endParaRPr sz="2400"/>
          </a:p>
        </p:txBody>
      </p:sp>
      <p:sp>
        <p:nvSpPr>
          <p:cNvPr id="245" name="Google Shape;245;p40"/>
          <p:cNvSpPr txBox="1"/>
          <p:nvPr>
            <p:ph idx="4294967295" type="title"/>
          </p:nvPr>
        </p:nvSpPr>
        <p:spPr>
          <a:xfrm>
            <a:off x="267125" y="15080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Suited for tasks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that benefit from broader, global word relationships.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Effective for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knowledge-based applications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general search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translation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, where corpus-wide associations enhance understanding.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Real Word Applications and Limitations</a:t>
            </a:r>
            <a:endParaRPr sz="2400"/>
          </a:p>
        </p:txBody>
      </p:sp>
      <p:sp>
        <p:nvSpPr>
          <p:cNvPr id="251" name="Google Shape;251;p41"/>
          <p:cNvSpPr txBox="1"/>
          <p:nvPr>
            <p:ph idx="4294967295" type="title"/>
          </p:nvPr>
        </p:nvSpPr>
        <p:spPr>
          <a:xfrm>
            <a:off x="267125" y="15080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Real-World Examples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Analogy-solving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 helps improve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information retrieval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 by identifying similar terms or concepts.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Supports models in understanding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user intent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language generation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, enhancing accuracy in diverse applications.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Limitations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Word2Vec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: Needs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large datasets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 to capture complex analogies effectively, due to its reliance on local context.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GloVe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: Memory-intensive due to the 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co-occurrence matrix</a:t>
            </a:r>
            <a:r>
              <a:rPr b="0" lang="en" sz="1500">
                <a:latin typeface="Arial"/>
                <a:ea typeface="Arial"/>
                <a:cs typeface="Arial"/>
                <a:sym typeface="Arial"/>
              </a:rPr>
              <a:t> and may miss finer, context-sensitive relationships that Word2Vec can capture.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Let’s introduce our Word Embedding models</a:t>
            </a:r>
            <a:endParaRPr sz="2400"/>
          </a:p>
        </p:txBody>
      </p:sp>
      <p:sp>
        <p:nvSpPr>
          <p:cNvPr id="85" name="Google Shape;85;p15"/>
          <p:cNvSpPr txBox="1"/>
          <p:nvPr>
            <p:ph idx="4294967295" type="title"/>
          </p:nvPr>
        </p:nvSpPr>
        <p:spPr>
          <a:xfrm>
            <a:off x="735500" y="19109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We’ve chosen 2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HISTORIC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 models: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Word2Vec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Glove</a:t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25" y="3449402"/>
            <a:ext cx="2254851" cy="100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825" y="1745100"/>
            <a:ext cx="3475400" cy="25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Conclusions &amp; Key Take Aways</a:t>
            </a:r>
            <a:endParaRPr sz="2400"/>
          </a:p>
        </p:txBody>
      </p:sp>
      <p:sp>
        <p:nvSpPr>
          <p:cNvPr id="257" name="Google Shape;257;p42"/>
          <p:cNvSpPr txBox="1"/>
          <p:nvPr>
            <p:ph idx="4294967295" type="title"/>
          </p:nvPr>
        </p:nvSpPr>
        <p:spPr>
          <a:xfrm>
            <a:off x="267125" y="15080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Both models bring unique benefits to NLP: Word2Vec is powerful for localized context, while GloVe offers insight into large-scale semantic patterns.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n" sz="1500">
                <a:latin typeface="Arial"/>
                <a:ea typeface="Arial"/>
                <a:cs typeface="Arial"/>
                <a:sym typeface="Arial"/>
              </a:rPr>
              <a:t>Together, they set the foundation for modern NLP by representing word relationships in diverse ways.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200" y="162725"/>
            <a:ext cx="4995550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263" name="Google Shape;263;p43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3"/>
          <p:cNvSpPr txBox="1"/>
          <p:nvPr/>
        </p:nvSpPr>
        <p:spPr>
          <a:xfrm>
            <a:off x="2427725" y="1129100"/>
            <a:ext cx="41325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Link to the Podcast</a:t>
            </a:r>
            <a:endParaRPr b="1" sz="23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5" name="Google Shape;265;p43"/>
          <p:cNvSpPr txBox="1"/>
          <p:nvPr>
            <p:ph idx="4294967295" type="body"/>
          </p:nvPr>
        </p:nvSpPr>
        <p:spPr>
          <a:xfrm>
            <a:off x="2398500" y="1535550"/>
            <a:ext cx="43470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https://notebooklm.google.com/notebook/51ed8883-d69c-4bda-8696-4ca878934376/audio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6" name="Google Shape;26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1163" y="2476688"/>
            <a:ext cx="1445624" cy="144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200" y="162725"/>
            <a:ext cx="4995550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93" name="Google Shape;93;p16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2431925" y="69594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Word2Vec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16"/>
          <p:cNvSpPr txBox="1"/>
          <p:nvPr>
            <p:ph idx="4294967295" type="body"/>
          </p:nvPr>
        </p:nvSpPr>
        <p:spPr>
          <a:xfrm>
            <a:off x="2431925" y="1377475"/>
            <a:ext cx="43470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Developed By: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Tomas Mikolov and team at Google in 2013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Purpose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word2vec creates dense vector representations of words to capture semantic similarities.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Idea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Words that appear in similar contexts share similar meanings, allowing vector representations to capture relationships like "king" - "man" + "woman" ≈ "queen."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Applications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Widely used in tasks such as semantic similarity, machine translation, and recommendation systems.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100" y="162725"/>
            <a:ext cx="6383176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01" name="Google Shape;101;p17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2279225" y="4807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Glove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17"/>
          <p:cNvSpPr txBox="1"/>
          <p:nvPr>
            <p:ph idx="4294967295" type="body"/>
          </p:nvPr>
        </p:nvSpPr>
        <p:spPr>
          <a:xfrm>
            <a:off x="1940400" y="1168525"/>
            <a:ext cx="5263200" cy="27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Developed By: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Jeffrey Pennington, Richard Socher, and Christopher Manning at Stanford in 2014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Purpose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GloVe generates dense vector representations by leveraging global word co-occurrence statistics to capture both semantic and syntactic relationships.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Idea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Words that frequently co-occur with similar words have similar meanings. By analyzing global co-occurrence patterns, GloVe captures relationships, such as "Paris" - "France" + "Italy" ≈ "Rome."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Applications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Widely used in natural language processing tasks such as sentiment analysis, named entity recognition, and knowledge-based applications.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4294967295" type="title"/>
          </p:nvPr>
        </p:nvSpPr>
        <p:spPr>
          <a:xfrm>
            <a:off x="4243900" y="2074175"/>
            <a:ext cx="8670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VS</a:t>
            </a:r>
            <a:endParaRPr sz="2400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00" y="1542100"/>
            <a:ext cx="3664300" cy="18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3300" y="594025"/>
            <a:ext cx="3728300" cy="37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Word2Vec - Local Context Window</a:t>
            </a:r>
            <a:endParaRPr sz="2400"/>
          </a:p>
        </p:txBody>
      </p:sp>
      <p:sp>
        <p:nvSpPr>
          <p:cNvPr id="116" name="Google Shape;116;p19"/>
          <p:cNvSpPr txBox="1"/>
          <p:nvPr>
            <p:ph idx="4294967295" type="title"/>
          </p:nvPr>
        </p:nvSpPr>
        <p:spPr>
          <a:xfrm>
            <a:off x="735500" y="19109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b="0" lang="en" sz="2000">
                <a:latin typeface="Arial"/>
                <a:ea typeface="Arial"/>
                <a:cs typeface="Arial"/>
                <a:sym typeface="Arial"/>
              </a:rPr>
              <a:t>Uses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local context windows</a:t>
            </a:r>
            <a:r>
              <a:rPr b="0" lang="en" sz="2000">
                <a:latin typeface="Arial"/>
                <a:ea typeface="Arial"/>
                <a:cs typeface="Arial"/>
                <a:sym typeface="Arial"/>
              </a:rPr>
              <a:t>, capturing relationships between words that frequently appear together in short sequences (e.g., within a sentence or a phrase).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Focus</a:t>
            </a:r>
            <a:r>
              <a:rPr b="0" lang="en" sz="2000">
                <a:latin typeface="Arial"/>
                <a:ea typeface="Arial"/>
                <a:cs typeface="Arial"/>
                <a:sym typeface="Arial"/>
              </a:rPr>
              <a:t>: Builds embeddings by learning from the immediate context surrounding each word.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b="0" lang="en" sz="2000">
                <a:latin typeface="Arial"/>
                <a:ea typeface="Arial"/>
                <a:cs typeface="Arial"/>
                <a:sym typeface="Arial"/>
              </a:rPr>
              <a:t>: “Paris” and “France” often appear in similar sentence contexts, leading Word2Vec to capture their association.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Glove - Global Co-Occurence</a:t>
            </a:r>
            <a:endParaRPr sz="2400"/>
          </a:p>
        </p:txBody>
      </p:sp>
      <p:sp>
        <p:nvSpPr>
          <p:cNvPr id="122" name="Google Shape;122;p20"/>
          <p:cNvSpPr txBox="1"/>
          <p:nvPr>
            <p:ph idx="4294967295" type="title"/>
          </p:nvPr>
        </p:nvSpPr>
        <p:spPr>
          <a:xfrm>
            <a:off x="696975" y="150667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Approach</a:t>
            </a:r>
            <a:r>
              <a:rPr b="0" lang="en" sz="1800">
                <a:latin typeface="Arial"/>
                <a:ea typeface="Arial"/>
                <a:cs typeface="Arial"/>
                <a:sym typeface="Arial"/>
              </a:rPr>
              <a:t>: Leverages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global co-occurrence statistics</a:t>
            </a:r>
            <a:r>
              <a:rPr b="0" lang="en" sz="1800">
                <a:latin typeface="Arial"/>
                <a:ea typeface="Arial"/>
                <a:cs typeface="Arial"/>
                <a:sym typeface="Arial"/>
              </a:rPr>
              <a:t>, examining how often pairs of words co-occur across the entire corpus.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Focus</a:t>
            </a:r>
            <a:r>
              <a:rPr b="0" lang="en" sz="1800">
                <a:latin typeface="Arial"/>
                <a:ea typeface="Arial"/>
                <a:cs typeface="Arial"/>
                <a:sym typeface="Arial"/>
              </a:rPr>
              <a:t>: Captures broader relationships, enabling associations between words that may not appear close together but are related in meaning across the corpus.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b="0" lang="en" sz="1800">
                <a:latin typeface="Arial"/>
                <a:ea typeface="Arial"/>
                <a:cs typeface="Arial"/>
                <a:sym typeface="Arial"/>
              </a:rPr>
              <a:t>: “Paris” and “France” may not co-occur in nearby contexts frequently, but their co-occurrence ratios with other words (e.g., “city,” “capital”) indicate a strong connection.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idx="4294967295" type="title"/>
          </p:nvPr>
        </p:nvSpPr>
        <p:spPr>
          <a:xfrm>
            <a:off x="535775" y="410425"/>
            <a:ext cx="72888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Word2Vec vs Glove - Unique methods for generating embeddings</a:t>
            </a:r>
            <a:endParaRPr sz="2800"/>
          </a:p>
        </p:txBody>
      </p:sp>
      <p:sp>
        <p:nvSpPr>
          <p:cNvPr id="128" name="Google Shape;128;p21"/>
          <p:cNvSpPr txBox="1"/>
          <p:nvPr>
            <p:ph idx="4294967295" type="title"/>
          </p:nvPr>
        </p:nvSpPr>
        <p:spPr>
          <a:xfrm>
            <a:off x="735500" y="1910925"/>
            <a:ext cx="8037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Word2Vec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: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Embeddings are generated by predicting word-context pairs, using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CBOW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 (predicts the target word from its context) or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Skip-gram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 (predicts context words from a target word).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Focuses on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local relationships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local context prediction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.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GloVe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: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Embeddings are generated through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matrix factorization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 on the global co-occurrence matrix, where each entry represents the frequency of word pairs across the corpus.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b="0" lang="en" sz="1400">
                <a:latin typeface="Arial"/>
                <a:ea typeface="Arial"/>
                <a:cs typeface="Arial"/>
                <a:sym typeface="Arial"/>
              </a:rPr>
              <a:t>Focuses on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global statistical relationships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co-occurrence ratios</a:t>
            </a:r>
            <a:r>
              <a:rPr b="0" lang="en" sz="1400">
                <a:latin typeface="Arial"/>
                <a:ea typeface="Arial"/>
                <a:cs typeface="Arial"/>
                <a:sym typeface="Arial"/>
              </a:rPr>
              <a:t> to identify meaningful word associations.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