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9"/>
  </p:notesMasterIdLst>
  <p:sldIdLst>
    <p:sldId id="257" r:id="rId5"/>
    <p:sldId id="256" r:id="rId6"/>
    <p:sldId id="266" r:id="rId7"/>
    <p:sldId id="268" r:id="rId8"/>
    <p:sldId id="269" r:id="rId9"/>
    <p:sldId id="290" r:id="rId10"/>
    <p:sldId id="270" r:id="rId11"/>
    <p:sldId id="291" r:id="rId12"/>
    <p:sldId id="292" r:id="rId13"/>
    <p:sldId id="273" r:id="rId14"/>
    <p:sldId id="274" r:id="rId15"/>
    <p:sldId id="271" r:id="rId16"/>
    <p:sldId id="280" r:id="rId17"/>
    <p:sldId id="293" r:id="rId18"/>
    <p:sldId id="283" r:id="rId19"/>
    <p:sldId id="284" r:id="rId20"/>
    <p:sldId id="294" r:id="rId21"/>
    <p:sldId id="285" r:id="rId22"/>
    <p:sldId id="286" r:id="rId23"/>
    <p:sldId id="287" r:id="rId24"/>
    <p:sldId id="289" r:id="rId25"/>
    <p:sldId id="295" r:id="rId26"/>
    <p:sldId id="296"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F92B40-65FD-A406-856A-8A44C18CEC22}" name="Saransh Bogati" initials="" userId="S::sb23bu@fsu.edu::07ef0fd4-498d-4781-a91f-652aab94d2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1A7"/>
    <a:srgbClr val="782F40"/>
    <a:srgbClr val="CEB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76051" autoAdjust="0"/>
  </p:normalViewPr>
  <p:slideViewPr>
    <p:cSldViewPr snapToGrid="0">
      <p:cViewPr>
        <p:scale>
          <a:sx n="100" d="100"/>
          <a:sy n="100" d="100"/>
        </p:scale>
        <p:origin x="48" y="-296"/>
      </p:cViewPr>
      <p:guideLst/>
    </p:cSldViewPr>
  </p:slideViewPr>
  <p:notesTextViewPr>
    <p:cViewPr>
      <p:scale>
        <a:sx n="1" d="1"/>
        <a:sy n="1" d="1"/>
      </p:scale>
      <p:origin x="0" y="-8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AC072-FEDA-7549-A790-C2ADADA8A94A}"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0813C-D110-5546-B04C-91D8BCD963E2}" type="slidenum">
              <a:rPr lang="en-US" smtClean="0"/>
              <a:t>‹#›</a:t>
            </a:fld>
            <a:endParaRPr lang="en-US"/>
          </a:p>
        </p:txBody>
      </p:sp>
    </p:spTree>
    <p:extLst>
      <p:ext uri="{BB962C8B-B14F-4D97-AF65-F5344CB8AC3E}">
        <p14:creationId xmlns:p14="http://schemas.microsoft.com/office/powerpoint/2010/main" val="509515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1</a:t>
            </a:fld>
            <a:endParaRPr lang="en-US"/>
          </a:p>
        </p:txBody>
      </p:sp>
    </p:spTree>
    <p:extLst>
      <p:ext uri="{BB962C8B-B14F-4D97-AF65-F5344CB8AC3E}">
        <p14:creationId xmlns:p14="http://schemas.microsoft.com/office/powerpoint/2010/main" val="413134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Moving onto the main experiments that were conducted in the paper. The study maintained fairness by having a common architecture across all models. The architecture is based on INFO GAN and DCGAN, which are widely used for research in GAN. However, for BEGAN an autoencoder is used as a discriminator to align its structure with its unique optimization strategy.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Two types of hyperparameter searches were conducted: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Wide Search: In this phase, 100 samples of hyperparameters are explored across a broad range to identify general trends.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Narrow Search: This focuses on 50 samples with tighter ranges refined from the wide search, ensuring efficiency without sacrificing performance.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Now the datasets used in this study varied in complexity ranging from simple to medium complexity.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MNIST and Fashion MNIST: These are simpler datasets often used as benchmarks for generative models.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CIFAR-10 and CELEBA: These add medium complexity and higher diversity, challenging the models to generalize better.</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Computational budgets were intentionally varied to analyze their impact on GAN performance. Models trained with higher budgets had access to more extensive hyperparameter searches and longer training cycles, allowing us to evaluate how these factors influence robustness and consistency.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10</a:t>
            </a:fld>
            <a:endParaRPr lang="en-US"/>
          </a:p>
        </p:txBody>
      </p:sp>
    </p:spTree>
    <p:extLst>
      <p:ext uri="{BB962C8B-B14F-4D97-AF65-F5344CB8AC3E}">
        <p14:creationId xmlns:p14="http://schemas.microsoft.com/office/powerpoint/2010/main" val="88292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1. Similar FID Scores with Tuning: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One of the most significant findings is that most GAN models can achieve similar FID scores when hyperparameters are carefully tuned. This suggests that algorithmic differences may not matter as much as the effort spent on optimization.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For example, wide hyperparameter searches, where a large parameter space is explored, consistently improve performance. However, this comes at a computational cost, which is critical in real-world applications.”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2. Computational Budget Matters: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 higher computational budget enables more extensive hyperparameter tuning and longer training cycles. This often allows even weaker models, or those considered ‘bad,’ to outperform well-designed models when computational resources are limited.</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Low-budget comparisons, on the other hand, are unreliable because they fail to capture the full potential of each model. As seen in the table, models like NS GAN and LSGAN show large performance improvements when given enough budget.”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3. Limited Budget Impact: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When the budget is limited, narrow hyperparameter ranges, which are derived from earlier wide searches, are used. These work well for some models, like NS GAN, which are less sensitive to parameter settings.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However, models like WGAN perform poorly under constrained budgets due to their higher sensitivity to precise tuning. This highlights the need for fair budget allocation when comparing models across datasets.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4. Robustness to Random Initialization: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Finally, we observe variability in performance due to random initialization of the generator and discriminator weights. While most models remain stable across different seeds, some, like LSGAN, show high variance.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11</a:t>
            </a:fld>
            <a:endParaRPr lang="en-US"/>
          </a:p>
        </p:txBody>
      </p:sp>
    </p:spTree>
    <p:extLst>
      <p:ext uri="{BB962C8B-B14F-4D97-AF65-F5344CB8AC3E}">
        <p14:creationId xmlns:p14="http://schemas.microsoft.com/office/powerpoint/2010/main" val="14474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effectLst/>
                <a:latin typeface="__fkGroteskNeue_598ab8"/>
              </a:rPr>
              <a:t>Computational budget significantly impacts model performance</a:t>
            </a:r>
          </a:p>
          <a:p>
            <a:pPr algn="l">
              <a:buFont typeface="Arial" panose="020B0604020202020204" pitchFamily="34" charset="0"/>
              <a:buChar char="•"/>
            </a:pPr>
            <a:r>
              <a:rPr lang="en-US" b="0" i="0" dirty="0">
                <a:effectLst/>
                <a:latin typeface="__fkGroteskNeue_598ab8"/>
              </a:rPr>
              <a:t>NS GAN and WGAN generally outperform other models across metrics</a:t>
            </a:r>
          </a:p>
          <a:p>
            <a:pPr algn="l">
              <a:buFont typeface="Arial" panose="020B0604020202020204" pitchFamily="34" charset="0"/>
              <a:buChar char="•"/>
            </a:pPr>
            <a:r>
              <a:rPr lang="en-US" b="0" i="0" dirty="0">
                <a:effectLst/>
                <a:latin typeface="__fkGroteskNeue_598ab8"/>
              </a:rPr>
              <a:t>BEGAN shows inconsistent performance across different metrics</a:t>
            </a:r>
          </a:p>
          <a:p>
            <a:pPr algn="l">
              <a:buFont typeface="Arial" panose="020B0604020202020204" pitchFamily="34" charset="0"/>
              <a:buChar char="•"/>
            </a:pPr>
            <a:r>
              <a:rPr lang="en-US" b="0" i="0" dirty="0">
                <a:effectLst/>
                <a:latin typeface="__fkGroteskNeue_598ab8"/>
              </a:rPr>
              <a:t>Most models show diminishing returns after budget=40</a:t>
            </a:r>
          </a:p>
          <a:p>
            <a:pPr algn="l">
              <a:buFont typeface="Arial" panose="020B0604020202020204" pitchFamily="34" charset="0"/>
              <a:buChar char="•"/>
            </a:pPr>
            <a:r>
              <a:rPr lang="en-US" b="0" i="0" dirty="0">
                <a:effectLst/>
                <a:latin typeface="__fkGroteskNeue_598ab8"/>
              </a:rPr>
              <a:t>Higher precision than recall across all models suggests they prioritize quality over diversity</a:t>
            </a:r>
          </a:p>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12</a:t>
            </a:fld>
            <a:endParaRPr lang="en-US"/>
          </a:p>
        </p:txBody>
      </p:sp>
    </p:spTree>
    <p:extLst>
      <p:ext uri="{BB962C8B-B14F-4D97-AF65-F5344CB8AC3E}">
        <p14:creationId xmlns:p14="http://schemas.microsoft.com/office/powerpoint/2010/main" val="12945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A87F-F425-0B2D-C8BA-919521A97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6F49E-AA67-A398-9E93-5979992BE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CD892-EBDC-B9A9-A256-3CFFD2FE60AF}"/>
              </a:ext>
            </a:extLst>
          </p:cNvPr>
          <p:cNvSpPr>
            <a:spLocks noGrp="1"/>
          </p:cNvSpPr>
          <p:nvPr>
            <p:ph type="body" idx="1"/>
          </p:nvPr>
        </p:nvSpPr>
        <p:spPr/>
        <p:txBody>
          <a:bodyPr/>
          <a:lstStyle/>
          <a:p>
            <a:r>
              <a:rPr lang="en-US" b="1" dirty="0">
                <a:solidFill>
                  <a:srgbClr val="0E0E0E"/>
                </a:solidFill>
                <a:effectLst/>
                <a:latin typeface=".AppleSystemUIFont"/>
              </a:rPr>
              <a:t>No explicit probability computation</a:t>
            </a:r>
            <a:r>
              <a:rPr lang="en-US" dirty="0">
                <a:solidFill>
                  <a:srgbClr val="0E0E0E"/>
                </a:solidFill>
                <a:effectLst/>
                <a:latin typeface=".AppleSystemUIFont"/>
              </a:rPr>
              <a:t>:</a:t>
            </a:r>
          </a:p>
          <a:p>
            <a:r>
              <a:rPr lang="en-US" dirty="0">
                <a:solidFill>
                  <a:srgbClr val="0E0E0E"/>
                </a:solidFill>
                <a:effectLst/>
                <a:latin typeface=".AppleSystemUIFont"/>
              </a:rPr>
              <a:t>• “Unlike traditional generative models, GANs don’t produce explicit probability distributions for their outputs. This makes standard evaluation methods, like likelihood estimation, infeasible. We cannot directly quantify how well the generated data matches the real data probabilistically.”</a:t>
            </a:r>
          </a:p>
          <a:p>
            <a:r>
              <a:rPr lang="en-US" dirty="0">
                <a:solidFill>
                  <a:srgbClr val="0E0E0E"/>
                </a:solidFill>
                <a:effectLst/>
                <a:latin typeface=".AppleSystemUIFont"/>
              </a:rPr>
              <a:t>2. </a:t>
            </a:r>
            <a:r>
              <a:rPr lang="en-US" b="1" dirty="0">
                <a:solidFill>
                  <a:srgbClr val="0E0E0E"/>
                </a:solidFill>
                <a:effectLst/>
                <a:latin typeface=".AppleSystemUIFont"/>
              </a:rPr>
              <a:t>Subjective visual assessments</a:t>
            </a:r>
            <a:r>
              <a:rPr lang="en-US" dirty="0">
                <a:solidFill>
                  <a:srgbClr val="0E0E0E"/>
                </a:solidFill>
                <a:effectLst/>
                <a:latin typeface=".AppleSystemUIFont"/>
              </a:rPr>
              <a:t>:</a:t>
            </a:r>
          </a:p>
          <a:p>
            <a:r>
              <a:rPr lang="en-US" dirty="0">
                <a:solidFill>
                  <a:srgbClr val="0E0E0E"/>
                </a:solidFill>
                <a:effectLst/>
                <a:latin typeface=".AppleSystemUIFont"/>
              </a:rPr>
              <a:t>• “In many cases, GAN performance has been judged based on the visual quality of the generated images, evaluated by humans. This method is inconsistent and introduces bias since it’s based on personal perception rather than an objective standard.”</a:t>
            </a:r>
          </a:p>
          <a:p>
            <a:r>
              <a:rPr lang="en-US" dirty="0">
                <a:solidFill>
                  <a:srgbClr val="0E0E0E"/>
                </a:solidFill>
                <a:effectLst/>
                <a:latin typeface=".AppleSystemUIFont"/>
              </a:rPr>
              <a:t>3. </a:t>
            </a:r>
            <a:r>
              <a:rPr lang="en-US" b="1" dirty="0">
                <a:solidFill>
                  <a:srgbClr val="0E0E0E"/>
                </a:solidFill>
                <a:effectLst/>
                <a:latin typeface=".AppleSystemUIFont"/>
              </a:rPr>
              <a:t>Metric limitations</a:t>
            </a:r>
            <a:r>
              <a:rPr lang="en-US" dirty="0">
                <a:solidFill>
                  <a:srgbClr val="0E0E0E"/>
                </a:solidFill>
                <a:effectLst/>
                <a:latin typeface=".AppleSystemUIFont"/>
              </a:rPr>
              <a:t>:</a:t>
            </a:r>
          </a:p>
          <a:p>
            <a:r>
              <a:rPr lang="en-US" dirty="0">
                <a:solidFill>
                  <a:srgbClr val="0E0E0E"/>
                </a:solidFill>
                <a:effectLst/>
                <a:latin typeface=".AppleSystemUIFont"/>
              </a:rPr>
              <a:t>• </a:t>
            </a:r>
            <a:r>
              <a:rPr lang="en-US" b="1" dirty="0">
                <a:solidFill>
                  <a:srgbClr val="0E0E0E"/>
                </a:solidFill>
                <a:effectLst/>
                <a:latin typeface=".AppleSystemUIFont"/>
              </a:rPr>
              <a:t>IS (Inception Score)</a:t>
            </a:r>
            <a:r>
              <a:rPr lang="en-US" dirty="0">
                <a:solidFill>
                  <a:srgbClr val="0E0E0E"/>
                </a:solidFill>
                <a:effectLst/>
                <a:latin typeface=".AppleSystemUIFont"/>
              </a:rPr>
              <a:t>:</a:t>
            </a:r>
          </a:p>
          <a:p>
            <a:r>
              <a:rPr lang="en-US" dirty="0">
                <a:solidFill>
                  <a:srgbClr val="0E0E0E"/>
                </a:solidFill>
                <a:effectLst/>
                <a:latin typeface=".AppleSystemUIFont"/>
              </a:rPr>
              <a:t>• “While IS measures the diversity and quality of generated samples, it fails to detect overfitting. A model that memorizes training data could still score well on IS, and it doesn’t account for prior distributions of labels.”</a:t>
            </a:r>
          </a:p>
          <a:p>
            <a:r>
              <a:rPr lang="en-US" dirty="0">
                <a:solidFill>
                  <a:srgbClr val="0E0E0E"/>
                </a:solidFill>
                <a:effectLst/>
                <a:latin typeface=".AppleSystemUIFont"/>
              </a:rPr>
              <a:t>• </a:t>
            </a:r>
            <a:r>
              <a:rPr lang="en-US" b="1" dirty="0">
                <a:solidFill>
                  <a:srgbClr val="0E0E0E"/>
                </a:solidFill>
                <a:effectLst/>
                <a:latin typeface=".AppleSystemUIFont"/>
              </a:rPr>
              <a:t>FID (Fréchet Inception Distance)</a:t>
            </a:r>
            <a:r>
              <a:rPr lang="en-US" dirty="0">
                <a:solidFill>
                  <a:srgbClr val="0E0E0E"/>
                </a:solidFill>
                <a:effectLst/>
                <a:latin typeface=".AppleSystemUIFont"/>
              </a:rPr>
              <a:t>:</a:t>
            </a:r>
          </a:p>
          <a:p>
            <a:r>
              <a:rPr lang="en-US" dirty="0">
                <a:solidFill>
                  <a:srgbClr val="0E0E0E"/>
                </a:solidFill>
                <a:effectLst/>
                <a:latin typeface=".AppleSystemUIFont"/>
              </a:rPr>
              <a:t>• “FID compares real and generated data distributions in a feature space. However, it also has drawbacks—it cannot detect overfitting, and its results are sensitive to artifacts specific to the encoding network used during evaluation.”</a:t>
            </a:r>
          </a:p>
          <a:p>
            <a:r>
              <a:rPr lang="en-US" dirty="0">
                <a:solidFill>
                  <a:srgbClr val="0E0E0E"/>
                </a:solidFill>
                <a:effectLst/>
                <a:latin typeface=".AppleSystemUIFont"/>
              </a:rPr>
              <a:t>4. </a:t>
            </a:r>
            <a:r>
              <a:rPr lang="en-US" b="1" dirty="0">
                <a:solidFill>
                  <a:srgbClr val="0E0E0E"/>
                </a:solidFill>
                <a:effectLst/>
                <a:latin typeface=".AppleSystemUIFont"/>
              </a:rPr>
              <a:t>Hyperparameter sensitivity</a:t>
            </a:r>
            <a:r>
              <a:rPr lang="en-US" dirty="0">
                <a:solidFill>
                  <a:srgbClr val="0E0E0E"/>
                </a:solidFill>
                <a:effectLst/>
                <a:latin typeface=".AppleSystemUIFont"/>
              </a:rPr>
              <a:t>:</a:t>
            </a:r>
          </a:p>
          <a:p>
            <a:r>
              <a:rPr lang="en-US" dirty="0">
                <a:solidFill>
                  <a:srgbClr val="0E0E0E"/>
                </a:solidFill>
                <a:effectLst/>
                <a:latin typeface=".AppleSystemUIFont"/>
              </a:rPr>
              <a:t>• “GANs are highly sensitive to hyperparameter settings such as learning rate, batch size, and regularization parameters. Performance can vary significantly across datasets, meaning hyperparameters optimized for one dataset might not work for another.”</a:t>
            </a:r>
          </a:p>
          <a:p>
            <a:r>
              <a:rPr lang="en-US" dirty="0">
                <a:solidFill>
                  <a:srgbClr val="0E0E0E"/>
                </a:solidFill>
                <a:effectLst/>
                <a:latin typeface=".AppleSystemUIFont"/>
              </a:rPr>
              <a:t>5. </a:t>
            </a:r>
            <a:r>
              <a:rPr lang="en-US" b="1" dirty="0">
                <a:solidFill>
                  <a:srgbClr val="0E0E0E"/>
                </a:solidFill>
                <a:effectLst/>
                <a:latin typeface=".AppleSystemUIFont"/>
              </a:rPr>
              <a:t>Optimization challenges</a:t>
            </a:r>
            <a:r>
              <a:rPr lang="en-US" dirty="0">
                <a:solidFill>
                  <a:srgbClr val="0E0E0E"/>
                </a:solidFill>
                <a:effectLst/>
                <a:latin typeface=".AppleSystemUIFont"/>
              </a:rPr>
              <a:t>:</a:t>
            </a:r>
          </a:p>
          <a:p>
            <a:r>
              <a:rPr lang="en-US" dirty="0">
                <a:solidFill>
                  <a:srgbClr val="0E0E0E"/>
                </a:solidFill>
                <a:effectLst/>
                <a:latin typeface=".AppleSystemUIFont"/>
              </a:rPr>
              <a:t>• “Training GANs on complex datasets requires larger models and precise tuning. This makes optimization more difficult, as the generator and discriminator networks need to stay balanced throughout training to prevent issues like mode collapse or divergence.”</a:t>
            </a:r>
          </a:p>
          <a:p>
            <a:endParaRPr lang="en-US" dirty="0"/>
          </a:p>
        </p:txBody>
      </p:sp>
      <p:sp>
        <p:nvSpPr>
          <p:cNvPr id="4" name="Slide Number Placeholder 3">
            <a:extLst>
              <a:ext uri="{FF2B5EF4-FFF2-40B4-BE49-F238E27FC236}">
                <a16:creationId xmlns:a16="http://schemas.microsoft.com/office/drawing/2014/main" id="{C761E2A8-148F-188B-5A39-D066785749CF}"/>
              </a:ext>
            </a:extLst>
          </p:cNvPr>
          <p:cNvSpPr>
            <a:spLocks noGrp="1"/>
          </p:cNvSpPr>
          <p:nvPr>
            <p:ph type="sldNum" sz="quarter" idx="5"/>
          </p:nvPr>
        </p:nvSpPr>
        <p:spPr/>
        <p:txBody>
          <a:bodyPr/>
          <a:lstStyle/>
          <a:p>
            <a:fld id="{AD00813C-D110-5546-B04C-91D8BCD963E2}" type="slidenum">
              <a:rPr lang="en-US" smtClean="0"/>
              <a:t>13</a:t>
            </a:fld>
            <a:endParaRPr lang="en-US"/>
          </a:p>
        </p:txBody>
      </p:sp>
    </p:spTree>
    <p:extLst>
      <p:ext uri="{BB962C8B-B14F-4D97-AF65-F5344CB8AC3E}">
        <p14:creationId xmlns:p14="http://schemas.microsoft.com/office/powerpoint/2010/main" val="231625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30357-A4F1-1A63-B5EF-746B10759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5DE92-2597-EA6A-FCDE-70E2B5805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3C18E-2D68-C1C7-49BA-18A0116577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This now gives room for us to transition to the other research paper covered in our study which entails Data Augmentation for GANs.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Augmentation (DA) increases the size of the dataset to reduce the over-fitting and generalizes the learning of deep neural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An issue however with classical data augmentation is that the use of augmented data can lead to loss of the original distribution. Lets take a look at this Toy example from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Data scarcity in some domains limits GAN training. Classical data augmentation changes the data distribution, which misguides the GAN. The DAG framework addresses this by aligning the learning of augmented and original data distributions.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 the discriminator (regarded as a binary classifier) using augmented samples tends to improve generalization of discriminator learning: i.e., by increasing feature invariance (regarding real vs. fake) to specific transformations, and penalizing model complexity via a regularization term based on the variance of the augmented forms [</a:t>
            </a:r>
            <a:endParaRPr lang="en-US" dirty="0">
              <a:solidFill>
                <a:srgbClr val="FFFFFF"/>
              </a:solidFill>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56C96CC2-7818-A129-85EF-6BD6E2295719}"/>
              </a:ext>
            </a:extLst>
          </p:cNvPr>
          <p:cNvSpPr>
            <a:spLocks noGrp="1"/>
          </p:cNvSpPr>
          <p:nvPr>
            <p:ph type="sldNum" sz="quarter" idx="5"/>
          </p:nvPr>
        </p:nvSpPr>
        <p:spPr/>
        <p:txBody>
          <a:bodyPr/>
          <a:lstStyle/>
          <a:p>
            <a:fld id="{AD00813C-D110-5546-B04C-91D8BCD963E2}" type="slidenum">
              <a:rPr lang="en-US" smtClean="0"/>
              <a:t>14</a:t>
            </a:fld>
            <a:endParaRPr lang="en-US"/>
          </a:p>
        </p:txBody>
      </p:sp>
    </p:spTree>
    <p:extLst>
      <p:ext uri="{BB962C8B-B14F-4D97-AF65-F5344CB8AC3E}">
        <p14:creationId xmlns:p14="http://schemas.microsoft.com/office/powerpoint/2010/main" val="428313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C64A7-926D-9FC3-47DA-8E435F7D3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E99CD-6460-7008-8E6B-2A0971124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CC1A6-D79A-45FC-0691-140C08E503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This example was set up with the MNIST dataset for the illustration. And in the experiment, the original MNIST data set was augmented with some widely-used </a:t>
            </a:r>
            <a:r>
              <a:rPr lang="en-US" dirty="0" err="1">
                <a:solidFill>
                  <a:srgbClr val="FFFFFF"/>
                </a:solidFill>
                <a:effectLst/>
                <a:latin typeface="Helvetica" pitchFamily="2" charset="0"/>
              </a:rPr>
              <a:t>augumentation</a:t>
            </a:r>
            <a:r>
              <a:rPr lang="en-US" dirty="0">
                <a:solidFill>
                  <a:srgbClr val="FFFFFF"/>
                </a:solidFill>
                <a:effectLst/>
                <a:latin typeface="Helvetica" pitchFamily="2" charset="0"/>
              </a:rPr>
              <a:t> techniques such as (Rotation, Flipping, and cropping) to obtain a new dataset and then training the standard GAN on the new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 results form this experiment was that as you can observe, the generators trained with DA methods created samples like the augmented distribution. For this reason, the FID score for the Augmented Data is much higher than that of the original dataset which means it performed much more poorly in terms of comparison with the original distribution. This means that if classic data augmentation was used for GAN training, one could encounter an issue of infrequent samples being generated more due to the alternation in the original data distributions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From this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Rotation:</a:t>
            </a:r>
            <a:r>
              <a:rPr lang="en-US" dirty="0"/>
              <a:t> Rotating an image by a certain angle (e.g.,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Flipping:</a:t>
            </a:r>
            <a:r>
              <a:rPr lang="en-US" dirty="0"/>
              <a:t> Horizontal and/or vertical flipping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Cropping a random region of the image and resizing it to the original dimensions, introducing variability in the visible content.</a:t>
            </a:r>
          </a:p>
        </p:txBody>
      </p:sp>
      <p:sp>
        <p:nvSpPr>
          <p:cNvPr id="4" name="Slide Number Placeholder 3">
            <a:extLst>
              <a:ext uri="{FF2B5EF4-FFF2-40B4-BE49-F238E27FC236}">
                <a16:creationId xmlns:a16="http://schemas.microsoft.com/office/drawing/2014/main" id="{44122E03-50AE-EDE4-73EC-4483EE8C7E40}"/>
              </a:ext>
            </a:extLst>
          </p:cNvPr>
          <p:cNvSpPr>
            <a:spLocks noGrp="1"/>
          </p:cNvSpPr>
          <p:nvPr>
            <p:ph type="sldNum" sz="quarter" idx="5"/>
          </p:nvPr>
        </p:nvSpPr>
        <p:spPr/>
        <p:txBody>
          <a:bodyPr/>
          <a:lstStyle/>
          <a:p>
            <a:fld id="{AD00813C-D110-5546-B04C-91D8BCD963E2}" type="slidenum">
              <a:rPr lang="en-US" smtClean="0"/>
              <a:t>15</a:t>
            </a:fld>
            <a:endParaRPr lang="en-US"/>
          </a:p>
        </p:txBody>
      </p:sp>
    </p:spTree>
    <p:extLst>
      <p:ext uri="{BB962C8B-B14F-4D97-AF65-F5344CB8AC3E}">
        <p14:creationId xmlns:p14="http://schemas.microsoft.com/office/powerpoint/2010/main" val="374146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F6535-331A-F258-9F3B-47168190A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4A36F-C2E3-01D3-4157-B084619CC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E46F8-9E58-EA06-3089-A1651A6731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from this diagram, the FID score for the Baseline which is simply GAN trained using original is much lower than the Datasets with augmentations . For this reason a new principle framework, Data Augmentation Optimized for GAN (DAG) was proposed</a:t>
            </a:r>
          </a:p>
        </p:txBody>
      </p:sp>
      <p:sp>
        <p:nvSpPr>
          <p:cNvPr id="4" name="Slide Number Placeholder 3">
            <a:extLst>
              <a:ext uri="{FF2B5EF4-FFF2-40B4-BE49-F238E27FC236}">
                <a16:creationId xmlns:a16="http://schemas.microsoft.com/office/drawing/2014/main" id="{EE1668D7-27FB-E61E-95D2-DC03AD835CB1}"/>
              </a:ext>
            </a:extLst>
          </p:cNvPr>
          <p:cNvSpPr>
            <a:spLocks noGrp="1"/>
          </p:cNvSpPr>
          <p:nvPr>
            <p:ph type="sldNum" sz="quarter" idx="5"/>
          </p:nvPr>
        </p:nvSpPr>
        <p:spPr/>
        <p:txBody>
          <a:bodyPr/>
          <a:lstStyle/>
          <a:p>
            <a:fld id="{AD00813C-D110-5546-B04C-91D8BCD963E2}" type="slidenum">
              <a:rPr lang="en-US" smtClean="0"/>
              <a:t>16</a:t>
            </a:fld>
            <a:endParaRPr lang="en-US"/>
          </a:p>
        </p:txBody>
      </p:sp>
    </p:spTree>
    <p:extLst>
      <p:ext uri="{BB962C8B-B14F-4D97-AF65-F5344CB8AC3E}">
        <p14:creationId xmlns:p14="http://schemas.microsoft.com/office/powerpoint/2010/main" val="213134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52CD-6D12-C48C-16AE-CBCFD5200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12CEB-D7CA-3567-21AD-78CA2EE38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4135E-6CC0-119C-4006-A3CF660465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 DAG framework uses multiple discriminators, each trained on transformed data. Weight sharing across discriminators improves generalization while preserving the original data distribution. Invertible transformations ensure theoretical guarantees for learning consistency.</a:t>
            </a:r>
          </a:p>
          <a:p>
            <a:endParaRPr lang="en-US" dirty="0"/>
          </a:p>
          <a:p>
            <a:r>
              <a:rPr lang="en-US" dirty="0"/>
              <a:t>In simpler terms, the DAG framework makes exploits Discriminator regularization which is simply instead of one discriminator, the model has many discriminators, each trained on a specific data, and they share information with each other</a:t>
            </a:r>
          </a:p>
        </p:txBody>
      </p:sp>
      <p:sp>
        <p:nvSpPr>
          <p:cNvPr id="4" name="Slide Number Placeholder 3">
            <a:extLst>
              <a:ext uri="{FF2B5EF4-FFF2-40B4-BE49-F238E27FC236}">
                <a16:creationId xmlns:a16="http://schemas.microsoft.com/office/drawing/2014/main" id="{C8C08938-B9C0-E852-9B1A-966EBCA6A513}"/>
              </a:ext>
            </a:extLst>
          </p:cNvPr>
          <p:cNvSpPr>
            <a:spLocks noGrp="1"/>
          </p:cNvSpPr>
          <p:nvPr>
            <p:ph type="sldNum" sz="quarter" idx="5"/>
          </p:nvPr>
        </p:nvSpPr>
        <p:spPr/>
        <p:txBody>
          <a:bodyPr/>
          <a:lstStyle/>
          <a:p>
            <a:fld id="{AD00813C-D110-5546-B04C-91D8BCD963E2}" type="slidenum">
              <a:rPr lang="en-US" smtClean="0"/>
              <a:t>17</a:t>
            </a:fld>
            <a:endParaRPr lang="en-US"/>
          </a:p>
        </p:txBody>
      </p:sp>
    </p:spTree>
    <p:extLst>
      <p:ext uri="{BB962C8B-B14F-4D97-AF65-F5344CB8AC3E}">
        <p14:creationId xmlns:p14="http://schemas.microsoft.com/office/powerpoint/2010/main" val="1264840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34FE-DD91-37CD-81A1-23C2B0082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D8152-829F-3382-C4FB-08C61BED7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0917D-0030-7166-03BD-CD74E3010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So in order to test that Data augmentation optimized for GANs would actually </a:t>
            </a:r>
            <a:r>
              <a:rPr lang="en-US" dirty="0" err="1">
                <a:solidFill>
                  <a:srgbClr val="FFFFFF"/>
                </a:solidFill>
                <a:effectLst/>
                <a:latin typeface="Helvetica" pitchFamily="2" charset="0"/>
              </a:rPr>
              <a:t>perfom</a:t>
            </a:r>
            <a:r>
              <a:rPr lang="en-US" dirty="0">
                <a:solidFill>
                  <a:srgbClr val="FFFFFF"/>
                </a:solidFill>
                <a:effectLst/>
                <a:latin typeface="Helvetica" pitchFamily="2" charset="0"/>
              </a:rPr>
              <a:t> and give </a:t>
            </a:r>
            <a:r>
              <a:rPr lang="en-US" dirty="0" err="1">
                <a:solidFill>
                  <a:srgbClr val="FFFFFF"/>
                </a:solidFill>
                <a:effectLst/>
                <a:latin typeface="Helvetica" pitchFamily="2" charset="0"/>
              </a:rPr>
              <a:t>vailble</a:t>
            </a:r>
            <a:r>
              <a:rPr lang="en-US" dirty="0">
                <a:solidFill>
                  <a:srgbClr val="FFFFFF"/>
                </a:solidFill>
                <a:effectLst/>
                <a:latin typeface="Helvetica" pitchFamily="2" charset="0"/>
              </a:rPr>
              <a:t> results, an experiment was conducted to </a:t>
            </a:r>
            <a:r>
              <a:rPr lang="en-US" dirty="0"/>
              <a:t>investigate the influence of DAG across various augmentation techniques on two state-of-the-art baseline models: </a:t>
            </a:r>
            <a:r>
              <a:rPr lang="en-US" dirty="0" err="1"/>
              <a:t>Dist</a:t>
            </a:r>
            <a:r>
              <a:rPr lang="en-US" dirty="0"/>
              <a:t>-GAN [39] for unconditional GAN and SS-GAN [50] for self-supervised 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ablation study, it was uncovered that</a:t>
            </a:r>
          </a:p>
        </p:txBody>
      </p:sp>
      <p:sp>
        <p:nvSpPr>
          <p:cNvPr id="4" name="Slide Number Placeholder 3">
            <a:extLst>
              <a:ext uri="{FF2B5EF4-FFF2-40B4-BE49-F238E27FC236}">
                <a16:creationId xmlns:a16="http://schemas.microsoft.com/office/drawing/2014/main" id="{907FBEF1-1496-31E7-4CAB-2D11E1452548}"/>
              </a:ext>
            </a:extLst>
          </p:cNvPr>
          <p:cNvSpPr>
            <a:spLocks noGrp="1"/>
          </p:cNvSpPr>
          <p:nvPr>
            <p:ph type="sldNum" sz="quarter" idx="5"/>
          </p:nvPr>
        </p:nvSpPr>
        <p:spPr/>
        <p:txBody>
          <a:bodyPr/>
          <a:lstStyle/>
          <a:p>
            <a:fld id="{AD00813C-D110-5546-B04C-91D8BCD963E2}" type="slidenum">
              <a:rPr lang="en-US" smtClean="0"/>
              <a:t>18</a:t>
            </a:fld>
            <a:endParaRPr lang="en-US"/>
          </a:p>
        </p:txBody>
      </p:sp>
    </p:spTree>
    <p:extLst>
      <p:ext uri="{BB962C8B-B14F-4D97-AF65-F5344CB8AC3E}">
        <p14:creationId xmlns:p14="http://schemas.microsoft.com/office/powerpoint/2010/main" val="228254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3C383-89E4-E9B6-652B-A9D681F52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0FE26-9853-20B7-5E0B-5CBCD7DF8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F47D-77DE-58F9-F9A7-CE2BF100F8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So in order to test that Data augmentation optimized for GANs would actually </a:t>
            </a:r>
            <a:r>
              <a:rPr lang="en-US" dirty="0" err="1">
                <a:solidFill>
                  <a:srgbClr val="FFFFFF"/>
                </a:solidFill>
                <a:effectLst/>
                <a:latin typeface="Helvetica" pitchFamily="2" charset="0"/>
              </a:rPr>
              <a:t>perfom</a:t>
            </a:r>
            <a:r>
              <a:rPr lang="en-US" dirty="0">
                <a:solidFill>
                  <a:srgbClr val="FFFFFF"/>
                </a:solidFill>
                <a:effectLst/>
                <a:latin typeface="Helvetica" pitchFamily="2" charset="0"/>
              </a:rPr>
              <a:t> and give </a:t>
            </a:r>
            <a:r>
              <a:rPr lang="en-US" dirty="0" err="1">
                <a:solidFill>
                  <a:srgbClr val="FFFFFF"/>
                </a:solidFill>
                <a:effectLst/>
                <a:latin typeface="Helvetica" pitchFamily="2" charset="0"/>
              </a:rPr>
              <a:t>vailble</a:t>
            </a:r>
            <a:r>
              <a:rPr lang="en-US" dirty="0">
                <a:solidFill>
                  <a:srgbClr val="FFFFFF"/>
                </a:solidFill>
                <a:effectLst/>
                <a:latin typeface="Helvetica" pitchFamily="2" charset="0"/>
              </a:rPr>
              <a:t> results, an experiment was conducted to </a:t>
            </a:r>
            <a:r>
              <a:rPr lang="en-US" dirty="0"/>
              <a:t>investigate the influence of DAG across various augmentation techniques on two state-of-the-art baseline models: </a:t>
            </a:r>
            <a:r>
              <a:rPr lang="en-US" dirty="0" err="1"/>
              <a:t>Dist</a:t>
            </a:r>
            <a:r>
              <a:rPr lang="en-US" dirty="0"/>
              <a:t>-GAN [39] for unconditional GAN and SS-GAN [50] for self-supervised 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ablation study, it was uncovered that</a:t>
            </a:r>
          </a:p>
        </p:txBody>
      </p:sp>
      <p:sp>
        <p:nvSpPr>
          <p:cNvPr id="4" name="Slide Number Placeholder 3">
            <a:extLst>
              <a:ext uri="{FF2B5EF4-FFF2-40B4-BE49-F238E27FC236}">
                <a16:creationId xmlns:a16="http://schemas.microsoft.com/office/drawing/2014/main" id="{37A6625C-53F8-EFE1-38B3-F28ACC0D2F3C}"/>
              </a:ext>
            </a:extLst>
          </p:cNvPr>
          <p:cNvSpPr>
            <a:spLocks noGrp="1"/>
          </p:cNvSpPr>
          <p:nvPr>
            <p:ph type="sldNum" sz="quarter" idx="5"/>
          </p:nvPr>
        </p:nvSpPr>
        <p:spPr/>
        <p:txBody>
          <a:bodyPr/>
          <a:lstStyle/>
          <a:p>
            <a:fld id="{AD00813C-D110-5546-B04C-91D8BCD963E2}" type="slidenum">
              <a:rPr lang="en-US" smtClean="0"/>
              <a:t>19</a:t>
            </a:fld>
            <a:endParaRPr lang="en-US"/>
          </a:p>
        </p:txBody>
      </p:sp>
    </p:spTree>
    <p:extLst>
      <p:ext uri="{BB962C8B-B14F-4D97-AF65-F5344CB8AC3E}">
        <p14:creationId xmlns:p14="http://schemas.microsoft.com/office/powerpoint/2010/main" val="3329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 am here with my friend </a:t>
            </a:r>
            <a:r>
              <a:rPr lang="en-US" dirty="0" err="1"/>
              <a:t>Saransh</a:t>
            </a:r>
            <a:r>
              <a:rPr lang="en-US" dirty="0"/>
              <a:t> and </a:t>
            </a:r>
            <a:r>
              <a:rPr lang="en-US" dirty="0" err="1"/>
              <a:t>Teme</a:t>
            </a:r>
            <a:r>
              <a:rPr lang="en-US" dirty="0"/>
              <a:t> , and we are presenting the paper about GANs.  the paper is titled "Are all GANs created equally?, A Large Scale Study.</a:t>
            </a:r>
          </a:p>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2</a:t>
            </a:fld>
            <a:endParaRPr lang="en-US"/>
          </a:p>
        </p:txBody>
      </p:sp>
    </p:spTree>
    <p:extLst>
      <p:ext uri="{BB962C8B-B14F-4D97-AF65-F5344CB8AC3E}">
        <p14:creationId xmlns:p14="http://schemas.microsoft.com/office/powerpoint/2010/main" val="4049955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8824F-8D98-E21C-BE7F-2465681D7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5CB6A-2478-6239-A6BD-74BDD6AD1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6B32D-0685-1F9D-61FC-2A1538EE9C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So in order to test that Data augmentation optimized for GANs would actually </a:t>
            </a:r>
            <a:r>
              <a:rPr lang="en-US" dirty="0" err="1">
                <a:solidFill>
                  <a:srgbClr val="FFFFFF"/>
                </a:solidFill>
                <a:effectLst/>
                <a:latin typeface="Helvetica" pitchFamily="2" charset="0"/>
              </a:rPr>
              <a:t>perfom</a:t>
            </a:r>
            <a:r>
              <a:rPr lang="en-US" dirty="0">
                <a:solidFill>
                  <a:srgbClr val="FFFFFF"/>
                </a:solidFill>
                <a:effectLst/>
                <a:latin typeface="Helvetica" pitchFamily="2" charset="0"/>
              </a:rPr>
              <a:t> and give </a:t>
            </a:r>
            <a:r>
              <a:rPr lang="en-US" dirty="0" err="1">
                <a:solidFill>
                  <a:srgbClr val="FFFFFF"/>
                </a:solidFill>
                <a:effectLst/>
                <a:latin typeface="Helvetica" pitchFamily="2" charset="0"/>
              </a:rPr>
              <a:t>vailble</a:t>
            </a:r>
            <a:r>
              <a:rPr lang="en-US" dirty="0">
                <a:solidFill>
                  <a:srgbClr val="FFFFFF"/>
                </a:solidFill>
                <a:effectLst/>
                <a:latin typeface="Helvetica" pitchFamily="2" charset="0"/>
              </a:rPr>
              <a:t> results, an experiment was conducted to </a:t>
            </a:r>
            <a:r>
              <a:rPr lang="en-US" dirty="0"/>
              <a:t>investigate the influence of DAG across various augmentation techniques on two state-of-the-art baseline models: </a:t>
            </a:r>
            <a:r>
              <a:rPr lang="en-US" dirty="0" err="1"/>
              <a:t>Dist</a:t>
            </a:r>
            <a:r>
              <a:rPr lang="en-US" dirty="0"/>
              <a:t>-GAN [39] for unconditional GAN and SS-GAN [50] for self-supervised 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ablation study, it was uncovered that</a:t>
            </a:r>
          </a:p>
        </p:txBody>
      </p:sp>
      <p:sp>
        <p:nvSpPr>
          <p:cNvPr id="4" name="Slide Number Placeholder 3">
            <a:extLst>
              <a:ext uri="{FF2B5EF4-FFF2-40B4-BE49-F238E27FC236}">
                <a16:creationId xmlns:a16="http://schemas.microsoft.com/office/drawing/2014/main" id="{3B3D6198-BA60-7337-5B76-37CA3EA349D7}"/>
              </a:ext>
            </a:extLst>
          </p:cNvPr>
          <p:cNvSpPr>
            <a:spLocks noGrp="1"/>
          </p:cNvSpPr>
          <p:nvPr>
            <p:ph type="sldNum" sz="quarter" idx="5"/>
          </p:nvPr>
        </p:nvSpPr>
        <p:spPr/>
        <p:txBody>
          <a:bodyPr/>
          <a:lstStyle/>
          <a:p>
            <a:fld id="{AD00813C-D110-5546-B04C-91D8BCD963E2}" type="slidenum">
              <a:rPr lang="en-US" smtClean="0"/>
              <a:t>20</a:t>
            </a:fld>
            <a:endParaRPr lang="en-US"/>
          </a:p>
        </p:txBody>
      </p:sp>
    </p:spTree>
    <p:extLst>
      <p:ext uri="{BB962C8B-B14F-4D97-AF65-F5344CB8AC3E}">
        <p14:creationId xmlns:p14="http://schemas.microsoft.com/office/powerpoint/2010/main" val="32374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7B0C-42C7-CFB3-39A8-B3E319E71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32222-BA21-C794-DD02-76974FFA5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2A2FF-B3DF-5A6F-242D-1AE05658F8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So in order to test that Data augmentation optimized for GANs would actually </a:t>
            </a:r>
            <a:r>
              <a:rPr lang="en-US" dirty="0" err="1">
                <a:solidFill>
                  <a:srgbClr val="FFFFFF"/>
                </a:solidFill>
                <a:effectLst/>
                <a:latin typeface="Helvetica" pitchFamily="2" charset="0"/>
              </a:rPr>
              <a:t>perfom</a:t>
            </a:r>
            <a:r>
              <a:rPr lang="en-US" dirty="0">
                <a:solidFill>
                  <a:srgbClr val="FFFFFF"/>
                </a:solidFill>
                <a:effectLst/>
                <a:latin typeface="Helvetica" pitchFamily="2" charset="0"/>
              </a:rPr>
              <a:t> and give </a:t>
            </a:r>
            <a:r>
              <a:rPr lang="en-US" dirty="0" err="1">
                <a:solidFill>
                  <a:srgbClr val="FFFFFF"/>
                </a:solidFill>
                <a:effectLst/>
                <a:latin typeface="Helvetica" pitchFamily="2" charset="0"/>
              </a:rPr>
              <a:t>vailble</a:t>
            </a:r>
            <a:r>
              <a:rPr lang="en-US" dirty="0">
                <a:solidFill>
                  <a:srgbClr val="FFFFFF"/>
                </a:solidFill>
                <a:effectLst/>
                <a:latin typeface="Helvetica" pitchFamily="2" charset="0"/>
              </a:rPr>
              <a:t> results, an experiment was conducted to </a:t>
            </a:r>
            <a:r>
              <a:rPr lang="en-US" dirty="0"/>
              <a:t>investigate the influence of DAG across various augmentation techniques on two state-of-the-art baseline models: </a:t>
            </a:r>
            <a:r>
              <a:rPr lang="en-US" dirty="0" err="1"/>
              <a:t>Dist</a:t>
            </a:r>
            <a:r>
              <a:rPr lang="en-US" dirty="0"/>
              <a:t>-GAN [39] for unconditional GAN and SS-GAN [50] for self-supervised 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ablation study, it was uncovered that</a:t>
            </a:r>
          </a:p>
        </p:txBody>
      </p:sp>
      <p:sp>
        <p:nvSpPr>
          <p:cNvPr id="4" name="Slide Number Placeholder 3">
            <a:extLst>
              <a:ext uri="{FF2B5EF4-FFF2-40B4-BE49-F238E27FC236}">
                <a16:creationId xmlns:a16="http://schemas.microsoft.com/office/drawing/2014/main" id="{50D7AED2-75B1-1351-9E37-30DCF2A53210}"/>
              </a:ext>
            </a:extLst>
          </p:cNvPr>
          <p:cNvSpPr>
            <a:spLocks noGrp="1"/>
          </p:cNvSpPr>
          <p:nvPr>
            <p:ph type="sldNum" sz="quarter" idx="5"/>
          </p:nvPr>
        </p:nvSpPr>
        <p:spPr/>
        <p:txBody>
          <a:bodyPr/>
          <a:lstStyle/>
          <a:p>
            <a:fld id="{AD00813C-D110-5546-B04C-91D8BCD963E2}" type="slidenum">
              <a:rPr lang="en-US" smtClean="0"/>
              <a:t>21</a:t>
            </a:fld>
            <a:endParaRPr lang="en-US"/>
          </a:p>
        </p:txBody>
      </p:sp>
    </p:spTree>
    <p:extLst>
      <p:ext uri="{BB962C8B-B14F-4D97-AF65-F5344CB8AC3E}">
        <p14:creationId xmlns:p14="http://schemas.microsoft.com/office/powerpoint/2010/main" val="279898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1152-8A7F-D5B6-086C-8A68E3166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D233-DE8E-4D87-BD00-F5158D4A9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4B27C-514F-C247-3865-1A153ACCE9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a:t>
            </a:r>
            <a:r>
              <a:rPr lang="en-US" b="1" dirty="0"/>
              <a:t>DAG</a:t>
            </a:r>
            <a:r>
              <a:rPr lang="en-US" dirty="0"/>
              <a:t> does not directly address all the limitations like </a:t>
            </a:r>
            <a:r>
              <a:rPr lang="en-US" b="1" dirty="0"/>
              <a:t>architecture size</a:t>
            </a:r>
            <a:r>
              <a:rPr lang="en-US" dirty="0"/>
              <a:t> or </a:t>
            </a:r>
            <a:r>
              <a:rPr lang="en-US" b="1" dirty="0"/>
              <a:t>hyperparameter optimization</a:t>
            </a:r>
            <a:r>
              <a:rPr lang="en-US" dirty="0"/>
              <a:t>, it can </a:t>
            </a:r>
            <a:r>
              <a:rPr lang="en-US" b="1" dirty="0"/>
              <a:t>mitigate some of the data-related challenges</a:t>
            </a:r>
            <a:r>
              <a:rPr lang="en-US" dirty="0"/>
              <a:t> that contribute to the issues described, such as </a:t>
            </a:r>
            <a:r>
              <a:rPr lang="en-US" b="1" dirty="0"/>
              <a:t>overfitting</a:t>
            </a:r>
            <a:r>
              <a:rPr lang="en-US" dirty="0"/>
              <a:t>, </a:t>
            </a:r>
            <a:r>
              <a:rPr lang="en-US" b="1" dirty="0"/>
              <a:t>inconsistent training</a:t>
            </a:r>
            <a:r>
              <a:rPr lang="en-US" dirty="0"/>
              <a:t>, and </a:t>
            </a:r>
            <a:r>
              <a:rPr lang="en-US" b="1" dirty="0"/>
              <a:t>poor generalization</a:t>
            </a:r>
            <a:r>
              <a:rPr lang="en-US" dirty="0"/>
              <a:t>. By improving the data used in training, DAG helps the generator and discriminator learn more effectively, leading to more stable and reliable model performance. This makes it easier to compare GAN models across datasets and architectures, particularly when dealing with higher resolution or more complex data.</a:t>
            </a:r>
          </a:p>
        </p:txBody>
      </p:sp>
      <p:sp>
        <p:nvSpPr>
          <p:cNvPr id="4" name="Slide Number Placeholder 3">
            <a:extLst>
              <a:ext uri="{FF2B5EF4-FFF2-40B4-BE49-F238E27FC236}">
                <a16:creationId xmlns:a16="http://schemas.microsoft.com/office/drawing/2014/main" id="{602B5D4D-5156-130B-E9F5-2AEA22EA6971}"/>
              </a:ext>
            </a:extLst>
          </p:cNvPr>
          <p:cNvSpPr>
            <a:spLocks noGrp="1"/>
          </p:cNvSpPr>
          <p:nvPr>
            <p:ph type="sldNum" sz="quarter" idx="5"/>
          </p:nvPr>
        </p:nvSpPr>
        <p:spPr/>
        <p:txBody>
          <a:bodyPr/>
          <a:lstStyle/>
          <a:p>
            <a:fld id="{AD00813C-D110-5546-B04C-91D8BCD963E2}" type="slidenum">
              <a:rPr lang="en-US" smtClean="0"/>
              <a:t>22</a:t>
            </a:fld>
            <a:endParaRPr lang="en-US"/>
          </a:p>
        </p:txBody>
      </p:sp>
    </p:spTree>
    <p:extLst>
      <p:ext uri="{BB962C8B-B14F-4D97-AF65-F5344CB8AC3E}">
        <p14:creationId xmlns:p14="http://schemas.microsoft.com/office/powerpoint/2010/main" val="248387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9567-3F51-DB85-B8B1-603F23E92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AABD-3DED-3B86-4C26-E0C8F30C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C9F09-7C54-07B7-9AE1-801DE3368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n conclusion, GAN performance is highly sensitive to hyperparameters and computational resources. Fair comparisons require equal computational budgets. In low-data scenarios, DAG effectively enhances GAN performance by leveraging data augmentation in a principled manner.</a:t>
            </a:r>
          </a:p>
          <a:p>
            <a:endParaRPr lang="en-US" dirty="0"/>
          </a:p>
        </p:txBody>
      </p:sp>
      <p:sp>
        <p:nvSpPr>
          <p:cNvPr id="4" name="Slide Number Placeholder 3">
            <a:extLst>
              <a:ext uri="{FF2B5EF4-FFF2-40B4-BE49-F238E27FC236}">
                <a16:creationId xmlns:a16="http://schemas.microsoft.com/office/drawing/2014/main" id="{42ACAAA3-B67A-79C1-AE3F-22F6A0C5195D}"/>
              </a:ext>
            </a:extLst>
          </p:cNvPr>
          <p:cNvSpPr>
            <a:spLocks noGrp="1"/>
          </p:cNvSpPr>
          <p:nvPr>
            <p:ph type="sldNum" sz="quarter" idx="5"/>
          </p:nvPr>
        </p:nvSpPr>
        <p:spPr/>
        <p:txBody>
          <a:bodyPr/>
          <a:lstStyle/>
          <a:p>
            <a:fld id="{AD00813C-D110-5546-B04C-91D8BCD963E2}" type="slidenum">
              <a:rPr lang="en-US" smtClean="0"/>
              <a:t>23</a:t>
            </a:fld>
            <a:endParaRPr lang="en-US"/>
          </a:p>
        </p:txBody>
      </p:sp>
    </p:spTree>
    <p:extLst>
      <p:ext uri="{BB962C8B-B14F-4D97-AF65-F5344CB8AC3E}">
        <p14:creationId xmlns:p14="http://schemas.microsoft.com/office/powerpoint/2010/main" val="428277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 paper looks at an important question: Are some GAN algorithms always better than others? GANs are very powerful, but it's hard to evaluate how good they are. The ways to measure their performance are limited, and people often rely on personal opinions to judge the results. Comparing different GAN models is also tricky. This study tries to solve these problems by analyzing GAN performance on a large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3</a:t>
            </a:fld>
            <a:endParaRPr lang="en-US"/>
          </a:p>
        </p:txBody>
      </p:sp>
    </p:spTree>
    <p:extLst>
      <p:ext uri="{BB962C8B-B14F-4D97-AF65-F5344CB8AC3E}">
        <p14:creationId xmlns:p14="http://schemas.microsoft.com/office/powerpoint/2010/main" val="35457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GANs consist of two components: the generator and the discriminator. The generator tries to create data that mimics the real data, while the discriminator attempts to differentiate between real and fake samples. Imagine an art forger trying to fool an art expert—that’s essentially how GANs work!</a:t>
            </a:r>
          </a:p>
          <a:p>
            <a:endParaRPr lang="en-US" dirty="0"/>
          </a:p>
          <a:p>
            <a:r>
              <a:rPr lang="en-US" dirty="0">
                <a:solidFill>
                  <a:srgbClr val="FFFFFF"/>
                </a:solidFill>
                <a:effectLst/>
                <a:latin typeface="Helvetica" pitchFamily="2" charset="0"/>
              </a:rPr>
              <a:t>GANs, (</a:t>
            </a:r>
            <a:r>
              <a:rPr lang="en-US" i="1" dirty="0">
                <a:solidFill>
                  <a:srgbClr val="FFFFFF"/>
                </a:solidFill>
                <a:effectLst/>
                <a:latin typeface="Helvetica" pitchFamily="2" charset="0"/>
              </a:rPr>
              <a:t>Generative Adversarial Networks </a:t>
            </a:r>
            <a:r>
              <a:rPr lang="en-US" dirty="0"/>
              <a:t>are frameworks in machine learning that excel in generative artificial intelligence tasks. GANs consist of two neural networks: a generator and a discriminator. The generator creates fake samples, such as images, while the discriminator works to distinguish between real and fake samples. </a:t>
            </a:r>
          </a:p>
          <a:p>
            <a:r>
              <a:rPr lang="en-US" dirty="0"/>
              <a:t>Imagine an art forger trying to fool an art expert—that’s essentially how GANs work!</a:t>
            </a:r>
          </a:p>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4</a:t>
            </a:fld>
            <a:endParaRPr lang="en-US"/>
          </a:p>
        </p:txBody>
      </p:sp>
    </p:spTree>
    <p:extLst>
      <p:ext uri="{BB962C8B-B14F-4D97-AF65-F5344CB8AC3E}">
        <p14:creationId xmlns:p14="http://schemas.microsoft.com/office/powerpoint/2010/main" val="36477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the concept of GANs, let’s use the example of a wine shop.</a:t>
            </a:r>
          </a:p>
          <a:p>
            <a:r>
              <a:rPr lang="en-US" dirty="0"/>
              <a:t>Imagine a shop that buys wine from customers to resell later. However, some dishonest customers try to sell fake wine to make money. The shop owner must be able to tell the difference between fake and authentic wines.</a:t>
            </a:r>
          </a:p>
          <a:p>
            <a:r>
              <a:rPr lang="en-US" dirty="0"/>
              <a:t>Initially, it’s easy for the shop owner to identify fake wine because the forger’s techniques are poor. But as the forger learns from their mistakes, they develop better methods to make their fake wine resemble the authentic ones.</a:t>
            </a:r>
          </a:p>
          <a:p>
            <a:r>
              <a:rPr lang="en-US" dirty="0"/>
              <a:t>At the same time, the shop owner might receive feedback from experts or other shop owners about wines they mistakenly accepted. Using this feedback, the shop owner improves their ability to detect fake wines.</a:t>
            </a:r>
          </a:p>
          <a:p>
            <a:r>
              <a:rPr lang="en-US" dirty="0"/>
              <a:t>This creates a back-and-forth competition:</a:t>
            </a:r>
          </a:p>
          <a:p>
            <a:pPr>
              <a:buFont typeface="Arial" panose="020B0604020202020204" pitchFamily="34" charset="0"/>
              <a:buChar char="•"/>
            </a:pPr>
            <a:r>
              <a:rPr lang="en-US" dirty="0"/>
              <a:t>The forger’s goal is to create fake wines that are indistinguishable from authentic ones.</a:t>
            </a:r>
          </a:p>
          <a:p>
            <a:pPr>
              <a:buFont typeface="Arial" panose="020B0604020202020204" pitchFamily="34" charset="0"/>
              <a:buChar char="•"/>
            </a:pPr>
            <a:r>
              <a:rPr lang="en-US" dirty="0"/>
              <a:t>The shop owner’s goal is to accurately detect whether a wine is real or fake.</a:t>
            </a:r>
          </a:p>
          <a:p>
            <a:r>
              <a:rPr lang="en-US" dirty="0"/>
              <a:t>This dynamic competition is the key idea behind GANs.</a:t>
            </a:r>
          </a:p>
          <a:p>
            <a:r>
              <a:rPr lang="en-US" dirty="0"/>
              <a:t>Now, let’s connect this to GANs:</a:t>
            </a:r>
          </a:p>
          <a:p>
            <a:pPr>
              <a:buFont typeface="Arial" panose="020B0604020202020204" pitchFamily="34" charset="0"/>
              <a:buChar char="•"/>
            </a:pPr>
            <a:r>
              <a:rPr lang="en-US" dirty="0"/>
              <a:t>The </a:t>
            </a:r>
            <a:r>
              <a:rPr lang="en-US" b="1" dirty="0"/>
              <a:t>forger</a:t>
            </a:r>
            <a:r>
              <a:rPr lang="en-US" dirty="0"/>
              <a:t> represents the </a:t>
            </a:r>
            <a:r>
              <a:rPr lang="en-US" i="1" dirty="0"/>
              <a:t>generator network</a:t>
            </a:r>
            <a:r>
              <a:rPr lang="en-US" dirty="0"/>
              <a:t>. It generates fake samples (like fake wine) to mimic real ones.</a:t>
            </a:r>
          </a:p>
          <a:p>
            <a:pPr>
              <a:buFont typeface="Arial" panose="020B0604020202020204" pitchFamily="34" charset="0"/>
              <a:buChar char="•"/>
            </a:pPr>
            <a:r>
              <a:rPr lang="en-US" dirty="0"/>
              <a:t>The </a:t>
            </a:r>
            <a:r>
              <a:rPr lang="en-US" b="1" dirty="0"/>
              <a:t>shop owner</a:t>
            </a:r>
            <a:r>
              <a:rPr lang="en-US" dirty="0"/>
              <a:t> represents the </a:t>
            </a:r>
            <a:r>
              <a:rPr lang="en-US" i="1" dirty="0"/>
              <a:t>discriminator network</a:t>
            </a:r>
            <a:r>
              <a:rPr lang="en-US" dirty="0"/>
              <a:t>. Its job is to distinguish real samples from the fake ones.</a:t>
            </a:r>
          </a:p>
          <a:p>
            <a:r>
              <a:rPr lang="en-US" dirty="0"/>
              <a:t>Both networks are typically convolutional neural networks, especially since GANs are widely used for image tasks. The discriminator assigns a probability that an image is real, while the generator starts with random noise and creates images.</a:t>
            </a:r>
          </a:p>
          <a:p>
            <a:r>
              <a:rPr lang="en-US" dirty="0"/>
              <a:t>During training, the generator learns how to improve its images to fool the discriminator, while the discriminator keeps learning to get better at spotting the fake ones.</a:t>
            </a:r>
          </a:p>
          <a:p>
            <a:r>
              <a:rPr lang="en-US" dirty="0"/>
              <a:t>The ultimate goal is for the generator to produce images that are so realistic that the discriminator cannot tell them apart from real ones. This adversarial process leads to a generative network capable of creating highly realistic images."</a:t>
            </a:r>
          </a:p>
        </p:txBody>
      </p:sp>
      <p:sp>
        <p:nvSpPr>
          <p:cNvPr id="4" name="Slide Number Placeholder 3"/>
          <p:cNvSpPr>
            <a:spLocks noGrp="1"/>
          </p:cNvSpPr>
          <p:nvPr>
            <p:ph type="sldNum" sz="quarter" idx="5"/>
          </p:nvPr>
        </p:nvSpPr>
        <p:spPr/>
        <p:txBody>
          <a:bodyPr/>
          <a:lstStyle/>
          <a:p>
            <a:fld id="{AD00813C-D110-5546-B04C-91D8BCD963E2}" type="slidenum">
              <a:rPr lang="en-US" smtClean="0"/>
              <a:t>5</a:t>
            </a:fld>
            <a:endParaRPr lang="en-US"/>
          </a:p>
        </p:txBody>
      </p:sp>
    </p:spTree>
    <p:extLst>
      <p:ext uri="{BB962C8B-B14F-4D97-AF65-F5344CB8AC3E}">
        <p14:creationId xmlns:p14="http://schemas.microsoft.com/office/powerpoint/2010/main" val="187124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8552-D584-C7D9-7E45-8EE86D8E3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8A2F1-8A71-51FB-DCC3-0A599EBCA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2DB1F-6E7D-625A-034D-74A76DBF90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GANs have a wide range of applications that make them extremely valuable in the field of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Creating images: GANs can generate highly realistic images, such as creating lifelike human faces or objects that don’t exist in real life. This is particularly useful in industries like entertainment and advertising, where realistic visuals are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Improving datasets (Data augmentation): In scenarios where there is limited data, GANs can generate additional examples that resemble the original data. This helps improve the performance of machine learning models by providing them with more varied and representative training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Transforming images (Domain transfer): GANs can convert images from one form to another. For example, they can turn a rough sketch into a detailed, realistic image or change the style of an image, like transforming a summer landscape into a snowy winter scene. They are also used for tasks like turning black-and-white photos into color.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These abilities make GANs a central tool in generative AI research and applications, enabling advancements in creativity, automation, and solving real-world challenges.</a:t>
            </a:r>
          </a:p>
        </p:txBody>
      </p:sp>
      <p:sp>
        <p:nvSpPr>
          <p:cNvPr id="4" name="Slide Number Placeholder 3">
            <a:extLst>
              <a:ext uri="{FF2B5EF4-FFF2-40B4-BE49-F238E27FC236}">
                <a16:creationId xmlns:a16="http://schemas.microsoft.com/office/drawing/2014/main" id="{2F5C1379-4C2D-B2D9-80C1-F35414B743D9}"/>
              </a:ext>
            </a:extLst>
          </p:cNvPr>
          <p:cNvSpPr>
            <a:spLocks noGrp="1"/>
          </p:cNvSpPr>
          <p:nvPr>
            <p:ph type="sldNum" sz="quarter" idx="5"/>
          </p:nvPr>
        </p:nvSpPr>
        <p:spPr/>
        <p:txBody>
          <a:bodyPr/>
          <a:lstStyle/>
          <a:p>
            <a:fld id="{AD00813C-D110-5546-B04C-91D8BCD963E2}" type="slidenum">
              <a:rPr lang="en-US" smtClean="0"/>
              <a:t>6</a:t>
            </a:fld>
            <a:endParaRPr lang="en-US"/>
          </a:p>
        </p:txBody>
      </p:sp>
    </p:spTree>
    <p:extLst>
      <p:ext uri="{BB962C8B-B14F-4D97-AF65-F5344CB8AC3E}">
        <p14:creationId xmlns:p14="http://schemas.microsoft.com/office/powerpoint/2010/main" val="364207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There are several types of GANs. The Original GAN uses binary cross-entropy loss, while Wasserstein GAN minimizes the Wasserstein distance, improving stability. Least Squares GAN penalizes outliers heavily, and BEGAN introduces a balance mechanism using autoencoders. Each has unique strengths and challenges.</a:t>
            </a:r>
          </a:p>
          <a:p>
            <a:endParaRPr lang="en-US" dirty="0"/>
          </a:p>
        </p:txBody>
      </p:sp>
      <p:sp>
        <p:nvSpPr>
          <p:cNvPr id="4" name="Slide Number Placeholder 3"/>
          <p:cNvSpPr>
            <a:spLocks noGrp="1"/>
          </p:cNvSpPr>
          <p:nvPr>
            <p:ph type="sldNum" sz="quarter" idx="5"/>
          </p:nvPr>
        </p:nvSpPr>
        <p:spPr/>
        <p:txBody>
          <a:bodyPr/>
          <a:lstStyle/>
          <a:p>
            <a:fld id="{AD00813C-D110-5546-B04C-91D8BCD963E2}" type="slidenum">
              <a:rPr lang="en-US" smtClean="0"/>
              <a:t>7</a:t>
            </a:fld>
            <a:endParaRPr lang="en-US"/>
          </a:p>
        </p:txBody>
      </p:sp>
    </p:spTree>
    <p:extLst>
      <p:ext uri="{BB962C8B-B14F-4D97-AF65-F5344CB8AC3E}">
        <p14:creationId xmlns:p14="http://schemas.microsoft.com/office/powerpoint/2010/main" val="5894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D67B-ED0F-E55A-EADA-9ACB85366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4017A-F326-8DD0-4542-D7AC818C5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037BE-A99E-9AD6-9748-320CBD771F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There are different types of GANs, each created to solve specific problems and improve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Original GAN: This was the first type of GAN, using a basic method called binary cross-entropy loss. It laid the foundation for all other 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Wasserstein GAN (WGAN): This type improves training stability by using the Wasserstein distance, which is a better way to measure how close the generated data is to the real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Least Squares GAN (LSGAN): This GAN reduces the effect of extreme errors by using squared error loss, making it more robust to outliers.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BEGAN: This version balances the generator and discriminator by using an autoencoder-based loss, which helps both components work better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Each type builds on earlier models to improve how GANs create realistic and high-quality data. These variations make GANs more adaptable and effective for different tasks.</a:t>
            </a:r>
            <a:endParaRPr lang="en-US" dirty="0"/>
          </a:p>
        </p:txBody>
      </p:sp>
      <p:sp>
        <p:nvSpPr>
          <p:cNvPr id="4" name="Slide Number Placeholder 3">
            <a:extLst>
              <a:ext uri="{FF2B5EF4-FFF2-40B4-BE49-F238E27FC236}">
                <a16:creationId xmlns:a16="http://schemas.microsoft.com/office/drawing/2014/main" id="{1C42A48D-7180-5381-9779-B30829FCF915}"/>
              </a:ext>
            </a:extLst>
          </p:cNvPr>
          <p:cNvSpPr>
            <a:spLocks noGrp="1"/>
          </p:cNvSpPr>
          <p:nvPr>
            <p:ph type="sldNum" sz="quarter" idx="5"/>
          </p:nvPr>
        </p:nvSpPr>
        <p:spPr/>
        <p:txBody>
          <a:bodyPr/>
          <a:lstStyle/>
          <a:p>
            <a:fld id="{AD00813C-D110-5546-B04C-91D8BCD963E2}" type="slidenum">
              <a:rPr lang="en-US" smtClean="0"/>
              <a:t>8</a:t>
            </a:fld>
            <a:endParaRPr lang="en-US"/>
          </a:p>
        </p:txBody>
      </p:sp>
    </p:spTree>
    <p:extLst>
      <p:ext uri="{BB962C8B-B14F-4D97-AF65-F5344CB8AC3E}">
        <p14:creationId xmlns:p14="http://schemas.microsoft.com/office/powerpoint/2010/main" val="384941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4D03-A2ED-4099-58C4-FEEC7B2F1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2A9D3-0E2E-3381-11AB-EB74C49E6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D82EF-8B72-8B2D-19BC-59F59A61E4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pitchFamily="2" charset="0"/>
              </a:rPr>
              <a:t>Inception Score evaluates diversity and quality by measuring entropy. High-quality samples with diverse outputs score well. FID, on the other hand, measures how close the generated data distribution is to the real data. A lower FID score indicates better resemblance to the original data distribution</a:t>
            </a:r>
          </a:p>
          <a:p>
            <a:endParaRPr lang="en-US" dirty="0"/>
          </a:p>
        </p:txBody>
      </p:sp>
      <p:sp>
        <p:nvSpPr>
          <p:cNvPr id="4" name="Slide Number Placeholder 3">
            <a:extLst>
              <a:ext uri="{FF2B5EF4-FFF2-40B4-BE49-F238E27FC236}">
                <a16:creationId xmlns:a16="http://schemas.microsoft.com/office/drawing/2014/main" id="{4FC68F4A-8703-407D-EA91-0E2011F5D427}"/>
              </a:ext>
            </a:extLst>
          </p:cNvPr>
          <p:cNvSpPr>
            <a:spLocks noGrp="1"/>
          </p:cNvSpPr>
          <p:nvPr>
            <p:ph type="sldNum" sz="quarter" idx="5"/>
          </p:nvPr>
        </p:nvSpPr>
        <p:spPr/>
        <p:txBody>
          <a:bodyPr/>
          <a:lstStyle/>
          <a:p>
            <a:fld id="{AD00813C-D110-5546-B04C-91D8BCD963E2}" type="slidenum">
              <a:rPr lang="en-US" smtClean="0"/>
              <a:t>9</a:t>
            </a:fld>
            <a:endParaRPr lang="en-US"/>
          </a:p>
        </p:txBody>
      </p:sp>
    </p:spTree>
    <p:extLst>
      <p:ext uri="{BB962C8B-B14F-4D97-AF65-F5344CB8AC3E}">
        <p14:creationId xmlns:p14="http://schemas.microsoft.com/office/powerpoint/2010/main" val="34523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0" i="0">
                <a:solidFill>
                  <a:srgbClr val="782F4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5900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5E5D-A6B8-7280-3C84-941EE284D158}"/>
              </a:ext>
            </a:extLst>
          </p:cNvPr>
          <p:cNvSpPr>
            <a:spLocks noGrp="1"/>
          </p:cNvSpPr>
          <p:nvPr>
            <p:ph type="title"/>
          </p:nvPr>
        </p:nvSpPr>
        <p:spPr>
          <a:xfrm>
            <a:off x="1480928" y="457200"/>
            <a:ext cx="3727175" cy="1600200"/>
          </a:xfrm>
        </p:spPr>
        <p:txBody>
          <a:bodyPr anchor="b"/>
          <a:lstStyle>
            <a:lvl1pPr>
              <a:defRPr sz="32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FB4B324-29A6-1346-2CCA-5AED893AF685}"/>
              </a:ext>
            </a:extLst>
          </p:cNvPr>
          <p:cNvSpPr>
            <a:spLocks noGrp="1"/>
          </p:cNvSpPr>
          <p:nvPr>
            <p:ph idx="1"/>
          </p:nvPr>
        </p:nvSpPr>
        <p:spPr>
          <a:xfrm>
            <a:off x="5774635" y="987425"/>
            <a:ext cx="55807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45CA11-E3F7-7970-E3E0-7CBB86C5C6FE}"/>
              </a:ext>
            </a:extLst>
          </p:cNvPr>
          <p:cNvSpPr>
            <a:spLocks noGrp="1"/>
          </p:cNvSpPr>
          <p:nvPr>
            <p:ph type="body" sz="half" idx="2"/>
          </p:nvPr>
        </p:nvSpPr>
        <p:spPr>
          <a:xfrm>
            <a:off x="1480928" y="2057400"/>
            <a:ext cx="37271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D03E0D01-24A1-938A-6A36-B880B48F403E}"/>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9" name="Footer Placeholder 4">
            <a:extLst>
              <a:ext uri="{FF2B5EF4-FFF2-40B4-BE49-F238E27FC236}">
                <a16:creationId xmlns:a16="http://schemas.microsoft.com/office/drawing/2014/main" id="{2CB524EC-A877-EA41-513C-B6694DCCA043}"/>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C2525920-2949-CEE4-C6A3-DD0CCC49B03A}"/>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09895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C035-173D-1A28-4302-A30DC5498177}"/>
              </a:ext>
            </a:extLst>
          </p:cNvPr>
          <p:cNvSpPr>
            <a:spLocks noGrp="1"/>
          </p:cNvSpPr>
          <p:nvPr>
            <p:ph type="title"/>
          </p:nvPr>
        </p:nvSpPr>
        <p:spPr>
          <a:xfrm>
            <a:off x="1480928" y="457200"/>
            <a:ext cx="4194315" cy="1600200"/>
          </a:xfrm>
        </p:spPr>
        <p:txBody>
          <a:bodyPr anchor="b"/>
          <a:lstStyle>
            <a:lvl1pPr>
              <a:defRPr sz="32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76A13B1-249F-BA56-9991-B1173C5289EA}"/>
              </a:ext>
            </a:extLst>
          </p:cNvPr>
          <p:cNvSpPr>
            <a:spLocks noGrp="1"/>
          </p:cNvSpPr>
          <p:nvPr>
            <p:ph type="pic" idx="1"/>
          </p:nvPr>
        </p:nvSpPr>
        <p:spPr>
          <a:xfrm>
            <a:off x="6096000" y="987425"/>
            <a:ext cx="52593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CAF649-8599-5E42-FA45-83C5C358B9C3}"/>
              </a:ext>
            </a:extLst>
          </p:cNvPr>
          <p:cNvSpPr>
            <a:spLocks noGrp="1"/>
          </p:cNvSpPr>
          <p:nvPr>
            <p:ph type="body" sz="half" idx="2"/>
          </p:nvPr>
        </p:nvSpPr>
        <p:spPr>
          <a:xfrm>
            <a:off x="1480928" y="2057400"/>
            <a:ext cx="419431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D2708AB-5CB6-BAEE-BB4C-5182FF5FDE84}"/>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9" name="Footer Placeholder 4">
            <a:extLst>
              <a:ext uri="{FF2B5EF4-FFF2-40B4-BE49-F238E27FC236}">
                <a16:creationId xmlns:a16="http://schemas.microsoft.com/office/drawing/2014/main" id="{1F5CE851-7340-DA38-482D-A04166497344}"/>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26BEF674-1B99-0ECA-8385-60A1BAE5FCCF}"/>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05148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42FB-1F6D-6D5C-2E34-1B81283D8AA4}"/>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5C9EAD7-C95D-2128-91CE-F6232BA95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9A02788-B453-AE4D-5C0C-18D5CEB7E363}"/>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8" name="Footer Placeholder 4">
            <a:extLst>
              <a:ext uri="{FF2B5EF4-FFF2-40B4-BE49-F238E27FC236}">
                <a16:creationId xmlns:a16="http://schemas.microsoft.com/office/drawing/2014/main" id="{05AB77B6-81B8-51DB-094D-886DD821FF9A}"/>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9" name="Slide Number Placeholder 5">
            <a:extLst>
              <a:ext uri="{FF2B5EF4-FFF2-40B4-BE49-F238E27FC236}">
                <a16:creationId xmlns:a16="http://schemas.microsoft.com/office/drawing/2014/main" id="{48C3F64D-F029-2D5C-FC0E-9D28F2D926BF}"/>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292507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375138" y="4536831"/>
            <a:ext cx="10144539" cy="1141902"/>
          </a:xfrm>
        </p:spPr>
        <p:txBody>
          <a:bodyPr anchor="b">
            <a:normAutofit/>
          </a:bodyPr>
          <a:lstStyle>
            <a:lvl1pPr algn="l">
              <a:defRPr sz="28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375138" y="5814062"/>
            <a:ext cx="10144539" cy="791891"/>
          </a:xfrm>
        </p:spPr>
        <p:txBody>
          <a:bodyPr/>
          <a:lstStyle>
            <a:lvl1pPr marL="0" indent="0" algn="l">
              <a:buNone/>
              <a:defRPr sz="24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862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34928A0-9449-A57F-4EF1-FA1898EA7E71}"/>
              </a:ext>
            </a:extLst>
          </p:cNvPr>
          <p:cNvSpPr>
            <a:spLocks noGrp="1"/>
          </p:cNvSpPr>
          <p:nvPr>
            <p:ph type="pic" sz="quarter" idx="10"/>
          </p:nvPr>
        </p:nvSpPr>
        <p:spPr>
          <a:xfrm>
            <a:off x="0" y="0"/>
            <a:ext cx="12192000" cy="6858000"/>
          </a:xfrm>
        </p:spPr>
        <p:txBody>
          <a:bodyPr/>
          <a:lstStyle/>
          <a:p>
            <a:endParaRPr lang="en-US" dirty="0"/>
          </a:p>
        </p:txBody>
      </p:sp>
      <p:sp>
        <p:nvSpPr>
          <p:cNvPr id="3" name="Title 1">
            <a:extLst>
              <a:ext uri="{FF2B5EF4-FFF2-40B4-BE49-F238E27FC236}">
                <a16:creationId xmlns:a16="http://schemas.microsoft.com/office/drawing/2014/main" id="{076DABC2-8826-87DF-CBBD-643FDFD8D4CF}"/>
              </a:ext>
            </a:extLst>
          </p:cNvPr>
          <p:cNvSpPr>
            <a:spLocks noGrp="1"/>
          </p:cNvSpPr>
          <p:nvPr>
            <p:ph type="ctrTitle"/>
          </p:nvPr>
        </p:nvSpPr>
        <p:spPr>
          <a:xfrm>
            <a:off x="375138" y="4536831"/>
            <a:ext cx="10144539" cy="1141902"/>
          </a:xfrm>
        </p:spPr>
        <p:txBody>
          <a:bodyPr anchor="b">
            <a:normAutofit/>
          </a:bodyPr>
          <a:lstStyle>
            <a:lvl1pPr algn="l">
              <a:defRPr sz="28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EB47A978-36A7-168F-EE79-F4CDA3A95C19}"/>
              </a:ext>
            </a:extLst>
          </p:cNvPr>
          <p:cNvSpPr>
            <a:spLocks noGrp="1"/>
          </p:cNvSpPr>
          <p:nvPr>
            <p:ph type="subTitle" idx="1"/>
          </p:nvPr>
        </p:nvSpPr>
        <p:spPr>
          <a:xfrm>
            <a:off x="375138" y="5814062"/>
            <a:ext cx="10144539" cy="791891"/>
          </a:xfrm>
        </p:spPr>
        <p:txBody>
          <a:bodyPr/>
          <a:lstStyle>
            <a:lvl1pPr marL="0" indent="0" algn="l">
              <a:buNone/>
              <a:defRPr sz="2400">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8556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782F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52311-54DE-DA11-55F3-0B0AA32DD4FB}"/>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FBB4F95-4A4E-5C07-637C-6EBC5E19FAA2}"/>
              </a:ext>
            </a:extLst>
          </p:cNvPr>
          <p:cNvPicPr>
            <a:picLocks noChangeAspect="1"/>
          </p:cNvPicPr>
          <p:nvPr userDrawn="1"/>
        </p:nvPicPr>
        <p:blipFill>
          <a:blip r:embed="rId2">
            <a:alphaModFix amt="25000"/>
          </a:blip>
          <a:stretch>
            <a:fillRect/>
          </a:stretch>
        </p:blipFill>
        <p:spPr>
          <a:xfrm>
            <a:off x="7735983" y="4182269"/>
            <a:ext cx="4766012"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1" i="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b="1">
                <a:solidFill>
                  <a:srgbClr val="CEB888"/>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757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0">
              <a:schemeClr val="bg1"/>
            </a:gs>
            <a:gs pos="91000">
              <a:srgbClr val="DFD1A7"/>
            </a:gs>
            <a:gs pos="100000">
              <a:srgbClr val="CEB888"/>
            </a:gs>
          </a:gsLst>
          <a:lin ang="135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C1C242-EE75-C1A7-2662-F8A51C5A0923}"/>
              </a:ext>
            </a:extLst>
          </p:cNvPr>
          <p:cNvSpPr/>
          <p:nvPr userDrawn="1"/>
        </p:nvSpPr>
        <p:spPr>
          <a:xfrm>
            <a:off x="0" y="0"/>
            <a:ext cx="12192000" cy="6858000"/>
          </a:xfrm>
          <a:prstGeom prst="rect">
            <a:avLst/>
          </a:prstGeom>
          <a:gradFill flip="none" rotWithShape="1">
            <a:gsLst>
              <a:gs pos="0">
                <a:schemeClr val="bg1"/>
              </a:gs>
              <a:gs pos="91000">
                <a:srgbClr val="DFD1A7"/>
              </a:gs>
              <a:gs pos="100000">
                <a:srgbClr val="CEB888"/>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text on a black background&#10;&#10;Description automatically generated">
            <a:extLst>
              <a:ext uri="{FF2B5EF4-FFF2-40B4-BE49-F238E27FC236}">
                <a16:creationId xmlns:a16="http://schemas.microsoft.com/office/drawing/2014/main" id="{313B2CA8-94B1-52AA-2659-9B38BED93F38}"/>
              </a:ext>
            </a:extLst>
          </p:cNvPr>
          <p:cNvPicPr>
            <a:picLocks noChangeAspect="1"/>
          </p:cNvPicPr>
          <p:nvPr userDrawn="1"/>
        </p:nvPicPr>
        <p:blipFill>
          <a:blip r:embed="rId2">
            <a:alphaModFix amt="34000"/>
          </a:blip>
          <a:stretch>
            <a:fillRect/>
          </a:stretch>
        </p:blipFill>
        <p:spPr>
          <a:xfrm>
            <a:off x="7735983" y="4182269"/>
            <a:ext cx="4766012" cy="2849123"/>
          </a:xfrm>
          <a:prstGeom prst="rect">
            <a:avLst/>
          </a:prstGeom>
        </p:spPr>
      </p:pic>
      <p:sp>
        <p:nvSpPr>
          <p:cNvPr id="2" name="Title 1">
            <a:extLst>
              <a:ext uri="{FF2B5EF4-FFF2-40B4-BE49-F238E27FC236}">
                <a16:creationId xmlns:a16="http://schemas.microsoft.com/office/drawing/2014/main" id="{3A267243-2BE0-4B31-2990-E840893E8B1F}"/>
              </a:ext>
            </a:extLst>
          </p:cNvPr>
          <p:cNvSpPr>
            <a:spLocks noGrp="1"/>
          </p:cNvSpPr>
          <p:nvPr>
            <p:ph type="ctrTitle"/>
          </p:nvPr>
        </p:nvSpPr>
        <p:spPr>
          <a:xfrm>
            <a:off x="1523999" y="1122363"/>
            <a:ext cx="10144539" cy="2387600"/>
          </a:xfrm>
        </p:spPr>
        <p:txBody>
          <a:bodyPr anchor="b">
            <a:normAutofit/>
          </a:bodyPr>
          <a:lstStyle>
            <a:lvl1pPr algn="l">
              <a:defRPr sz="4000" b="1"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240006E-EAFB-740D-74AB-3CFF051591C9}"/>
              </a:ext>
            </a:extLst>
          </p:cNvPr>
          <p:cNvSpPr>
            <a:spLocks noGrp="1"/>
          </p:cNvSpPr>
          <p:nvPr>
            <p:ph type="subTitle" idx="1"/>
          </p:nvPr>
        </p:nvSpPr>
        <p:spPr>
          <a:xfrm>
            <a:off x="1523999" y="3602038"/>
            <a:ext cx="10144539" cy="1655762"/>
          </a:xfrm>
        </p:spPr>
        <p:txBody>
          <a:bodyPr/>
          <a:lstStyle>
            <a:lvl1pPr marL="0" indent="0" algn="l">
              <a:buNone/>
              <a:defRPr sz="2400">
                <a:solidFill>
                  <a:srgbClr val="782F4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06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010D-FA92-2931-2286-564FB485EFC6}"/>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32852B-4F5B-0F0F-65CA-EB8D229E6B5A}"/>
              </a:ext>
            </a:extLst>
          </p:cNvPr>
          <p:cNvSpPr>
            <a:spLocks noGrp="1"/>
          </p:cNvSpPr>
          <p:nvPr>
            <p:ph idx="1"/>
          </p:nvPr>
        </p:nvSpPr>
        <p:spPr/>
        <p:txBody>
          <a:bodyPr/>
          <a:lstStyle>
            <a:lvl1pPr>
              <a:defRPr sz="2800">
                <a:latin typeface="Open Sans Light" panose="020B0306030504020204" pitchFamily="34" charset="0"/>
                <a:ea typeface="Open Sans Light" panose="020B0306030504020204" pitchFamily="34" charset="0"/>
                <a:cs typeface="Open Sans Light" panose="020B0306030504020204" pitchFamily="34"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37D4E52-1986-2E2A-7665-F6DE4EB84436}"/>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8" name="Footer Placeholder 4">
            <a:extLst>
              <a:ext uri="{FF2B5EF4-FFF2-40B4-BE49-F238E27FC236}">
                <a16:creationId xmlns:a16="http://schemas.microsoft.com/office/drawing/2014/main" id="{97567302-78A6-1ACF-C3DA-588E6F92C8CE}"/>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9" name="Slide Number Placeholder 5">
            <a:extLst>
              <a:ext uri="{FF2B5EF4-FFF2-40B4-BE49-F238E27FC236}">
                <a16:creationId xmlns:a16="http://schemas.microsoft.com/office/drawing/2014/main" id="{FDC7ABFE-9C79-BE9C-7443-22AA1E8C3B4B}"/>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03188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B925-0482-95B3-C31D-F00D0B35B573}"/>
              </a:ext>
            </a:extLst>
          </p:cNvPr>
          <p:cNvSpPr>
            <a:spLocks noGrp="1"/>
          </p:cNvSpPr>
          <p:nvPr>
            <p:ph type="title"/>
          </p:nvPr>
        </p:nvSpPr>
        <p:spPr>
          <a:xfrm>
            <a:off x="1480928" y="1709738"/>
            <a:ext cx="9866522" cy="2852737"/>
          </a:xfrm>
        </p:spPr>
        <p:txBody>
          <a:bodyPr anchor="b">
            <a:normAutofit/>
          </a:bodyPr>
          <a:lstStyle>
            <a:lvl1pPr>
              <a:defRPr sz="2800"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B1A0817-AF82-C20D-3857-AAFC1D2E59B7}"/>
              </a:ext>
            </a:extLst>
          </p:cNvPr>
          <p:cNvSpPr>
            <a:spLocks noGrp="1"/>
          </p:cNvSpPr>
          <p:nvPr>
            <p:ph type="body" idx="1"/>
          </p:nvPr>
        </p:nvSpPr>
        <p:spPr>
          <a:xfrm>
            <a:off x="1480928" y="4589463"/>
            <a:ext cx="9866522" cy="1500187"/>
          </a:xfrm>
        </p:spPr>
        <p:txBody>
          <a:bodyPr/>
          <a:lstStyle>
            <a:lvl1pPr marL="0" indent="0">
              <a:buNone/>
              <a:defRPr sz="24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59369-E4C5-A440-5DCA-0D99B1782D7A}"/>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5" name="Footer Placeholder 4">
            <a:extLst>
              <a:ext uri="{FF2B5EF4-FFF2-40B4-BE49-F238E27FC236}">
                <a16:creationId xmlns:a16="http://schemas.microsoft.com/office/drawing/2014/main" id="{206545A0-1622-3045-1A4E-FD4E17E6C678}"/>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6" name="Slide Number Placeholder 5">
            <a:extLst>
              <a:ext uri="{FF2B5EF4-FFF2-40B4-BE49-F238E27FC236}">
                <a16:creationId xmlns:a16="http://schemas.microsoft.com/office/drawing/2014/main" id="{1AA8D50B-01A6-341A-56FD-3E7B1319A649}"/>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2658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1B26-4877-8313-13A2-D3AE4D9B474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C4063D3-9615-0593-184D-B3812AA7B570}"/>
              </a:ext>
            </a:extLst>
          </p:cNvPr>
          <p:cNvSpPr>
            <a:spLocks noGrp="1"/>
          </p:cNvSpPr>
          <p:nvPr>
            <p:ph sz="half" idx="1"/>
          </p:nvPr>
        </p:nvSpPr>
        <p:spPr>
          <a:xfrm>
            <a:off x="1480928" y="1143000"/>
            <a:ext cx="4538872"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25B65D7-15FE-BCB1-DEF6-4D33F3A23507}"/>
              </a:ext>
            </a:extLst>
          </p:cNvPr>
          <p:cNvSpPr>
            <a:spLocks noGrp="1"/>
          </p:cNvSpPr>
          <p:nvPr>
            <p:ph sz="half" idx="2"/>
          </p:nvPr>
        </p:nvSpPr>
        <p:spPr>
          <a:xfrm>
            <a:off x="6814928" y="1143000"/>
            <a:ext cx="4538872" cy="503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4882D104-2A95-5924-433D-E8E57529529F}"/>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9" name="Footer Placeholder 4">
            <a:extLst>
              <a:ext uri="{FF2B5EF4-FFF2-40B4-BE49-F238E27FC236}">
                <a16:creationId xmlns:a16="http://schemas.microsoft.com/office/drawing/2014/main" id="{D9C5F295-886B-81C8-404F-25E83901B4BA}"/>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0" name="Slide Number Placeholder 5">
            <a:extLst>
              <a:ext uri="{FF2B5EF4-FFF2-40B4-BE49-F238E27FC236}">
                <a16:creationId xmlns:a16="http://schemas.microsoft.com/office/drawing/2014/main" id="{15B26BED-E373-EC5F-B5B5-80B9838CE135}"/>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6393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33C1-282B-0618-8937-F930317E5141}"/>
              </a:ext>
            </a:extLst>
          </p:cNvPr>
          <p:cNvSpPr>
            <a:spLocks noGrp="1"/>
          </p:cNvSpPr>
          <p:nvPr>
            <p:ph type="title"/>
          </p:nvPr>
        </p:nvSpPr>
        <p:spPr>
          <a:xfrm>
            <a:off x="1480928" y="365125"/>
            <a:ext cx="9874460" cy="498475"/>
          </a:xfrm>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987A994-7C74-5EDE-55F7-F8E593E9BD55}"/>
              </a:ext>
            </a:extLst>
          </p:cNvPr>
          <p:cNvSpPr>
            <a:spLocks noGrp="1"/>
          </p:cNvSpPr>
          <p:nvPr>
            <p:ph type="body" idx="1"/>
          </p:nvPr>
        </p:nvSpPr>
        <p:spPr>
          <a:xfrm>
            <a:off x="1480928" y="1071563"/>
            <a:ext cx="45166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DA84AE-408E-F1DA-A6CD-07BB5C91CE2F}"/>
              </a:ext>
            </a:extLst>
          </p:cNvPr>
          <p:cNvSpPr>
            <a:spLocks noGrp="1"/>
          </p:cNvSpPr>
          <p:nvPr>
            <p:ph sz="half" idx="2"/>
          </p:nvPr>
        </p:nvSpPr>
        <p:spPr>
          <a:xfrm>
            <a:off x="1480928" y="1895474"/>
            <a:ext cx="4516647" cy="4137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AEE475C-A52D-9B4F-6E81-1F617D9C9268}"/>
              </a:ext>
            </a:extLst>
          </p:cNvPr>
          <p:cNvSpPr>
            <a:spLocks noGrp="1"/>
          </p:cNvSpPr>
          <p:nvPr>
            <p:ph type="body" sz="quarter" idx="3"/>
          </p:nvPr>
        </p:nvSpPr>
        <p:spPr>
          <a:xfrm>
            <a:off x="6816496" y="1071563"/>
            <a:ext cx="45388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E50E86-0F53-996C-BD38-0A61D2A979CE}"/>
              </a:ext>
            </a:extLst>
          </p:cNvPr>
          <p:cNvSpPr>
            <a:spLocks noGrp="1"/>
          </p:cNvSpPr>
          <p:nvPr>
            <p:ph sz="quarter" idx="4"/>
          </p:nvPr>
        </p:nvSpPr>
        <p:spPr>
          <a:xfrm>
            <a:off x="6816496" y="1895474"/>
            <a:ext cx="4538891" cy="413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1A338A9-2379-8EBF-C610-5BDD5FAB8F8B}"/>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11" name="Footer Placeholder 4">
            <a:extLst>
              <a:ext uri="{FF2B5EF4-FFF2-40B4-BE49-F238E27FC236}">
                <a16:creationId xmlns:a16="http://schemas.microsoft.com/office/drawing/2014/main" id="{FC62A026-170B-EFCB-F771-08006265EBB1}"/>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12" name="Slide Number Placeholder 5">
            <a:extLst>
              <a:ext uri="{FF2B5EF4-FFF2-40B4-BE49-F238E27FC236}">
                <a16:creationId xmlns:a16="http://schemas.microsoft.com/office/drawing/2014/main" id="{A9BBC265-2538-E212-9851-B7519887A37C}"/>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310999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AFAC-8754-E46E-707F-D89DC1FF5500}"/>
              </a:ext>
            </a:extLst>
          </p:cNvPr>
          <p:cNvSpPr>
            <a:spLocks noGrp="1"/>
          </p:cNvSpPr>
          <p:nvPr>
            <p:ph type="title"/>
          </p:nvPr>
        </p:nvSpPr>
        <p:spPr/>
        <p:txBody>
          <a:bodyPr/>
          <a:lstStyle>
            <a:lvl1pPr>
              <a:defRPr b="1" i="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6" name="Date Placeholder 3">
            <a:extLst>
              <a:ext uri="{FF2B5EF4-FFF2-40B4-BE49-F238E27FC236}">
                <a16:creationId xmlns:a16="http://schemas.microsoft.com/office/drawing/2014/main" id="{AD2E9603-C7E1-B29A-ED52-29CAD00816C5}"/>
              </a:ext>
            </a:extLst>
          </p:cNvPr>
          <p:cNvSpPr>
            <a:spLocks noGrp="1"/>
          </p:cNvSpPr>
          <p:nvPr>
            <p:ph type="dt" sz="half" idx="10"/>
          </p:nvPr>
        </p:nvSpPr>
        <p:spPr>
          <a:xfrm>
            <a:off x="14809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07C4B4DF-B447-754A-85DF-7B947093B7D3}" type="datetimeFigureOut">
              <a:rPr lang="en-US" smtClean="0"/>
              <a:pPr/>
              <a:t>11/20/2024</a:t>
            </a:fld>
            <a:endParaRPr lang="en-US" dirty="0"/>
          </a:p>
        </p:txBody>
      </p:sp>
      <p:sp>
        <p:nvSpPr>
          <p:cNvPr id="7" name="Footer Placeholder 4">
            <a:extLst>
              <a:ext uri="{FF2B5EF4-FFF2-40B4-BE49-F238E27FC236}">
                <a16:creationId xmlns:a16="http://schemas.microsoft.com/office/drawing/2014/main" id="{0DB8AA87-51B4-7126-2963-A25D193DF305}"/>
              </a:ext>
            </a:extLst>
          </p:cNvPr>
          <p:cNvSpPr>
            <a:spLocks noGrp="1"/>
          </p:cNvSpPr>
          <p:nvPr>
            <p:ph type="ftr" sz="quarter" idx="11"/>
          </p:nvPr>
        </p:nvSpPr>
        <p:spPr>
          <a:xfrm>
            <a:off x="4810536" y="6430617"/>
            <a:ext cx="3727175"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endParaRPr lang="en-US" dirty="0"/>
          </a:p>
        </p:txBody>
      </p:sp>
      <p:sp>
        <p:nvSpPr>
          <p:cNvPr id="8" name="Slide Number Placeholder 5">
            <a:extLst>
              <a:ext uri="{FF2B5EF4-FFF2-40B4-BE49-F238E27FC236}">
                <a16:creationId xmlns:a16="http://schemas.microsoft.com/office/drawing/2014/main" id="{06410627-909B-D8A0-B200-CB9705EDA2D6}"/>
              </a:ext>
            </a:extLst>
          </p:cNvPr>
          <p:cNvSpPr>
            <a:spLocks noGrp="1"/>
          </p:cNvSpPr>
          <p:nvPr>
            <p:ph type="sldNum" sz="quarter" idx="12"/>
          </p:nvPr>
        </p:nvSpPr>
        <p:spPr>
          <a:xfrm>
            <a:off x="9253328" y="6430617"/>
            <a:ext cx="2484783" cy="290858"/>
          </a:xfrm>
          <a:prstGeom prst="rect">
            <a:avLst/>
          </a:prstGeom>
        </p:spPr>
        <p:txBody>
          <a:bodyPr/>
          <a:lstStyle>
            <a:lvl1pPr>
              <a:defRPr sz="1400">
                <a:latin typeface="Open Sans Light" pitchFamily="2" charset="0"/>
                <a:ea typeface="Open Sans Light" pitchFamily="2" charset="0"/>
                <a:cs typeface="Open Sans Light" pitchFamily="2" charset="0"/>
              </a:defRPr>
            </a:lvl1pPr>
          </a:lstStyle>
          <a:p>
            <a:fld id="{6F306CAF-EBBB-B542-ACA9-45FD00951977}" type="slidenum">
              <a:rPr lang="en-US" smtClean="0"/>
              <a:pPr/>
              <a:t>‹#›</a:t>
            </a:fld>
            <a:endParaRPr lang="en-US" dirty="0"/>
          </a:p>
        </p:txBody>
      </p:sp>
    </p:spTree>
    <p:extLst>
      <p:ext uri="{BB962C8B-B14F-4D97-AF65-F5344CB8AC3E}">
        <p14:creationId xmlns:p14="http://schemas.microsoft.com/office/powerpoint/2010/main" val="142315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782F4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2ACDF-3069-BE04-038D-4E8293500522}"/>
              </a:ext>
            </a:extLst>
          </p:cNvPr>
          <p:cNvSpPr/>
          <p:nvPr/>
        </p:nvSpPr>
        <p:spPr>
          <a:xfrm>
            <a:off x="0" y="5990660"/>
            <a:ext cx="12192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and black logo&#10;&#10;Description automatically generated">
            <a:extLst>
              <a:ext uri="{FF2B5EF4-FFF2-40B4-BE49-F238E27FC236}">
                <a16:creationId xmlns:a16="http://schemas.microsoft.com/office/drawing/2014/main" id="{ABCF6967-A3D4-486F-A58A-CFE6758C4A46}"/>
              </a:ext>
            </a:extLst>
          </p:cNvPr>
          <p:cNvPicPr>
            <a:picLocks noChangeAspect="1"/>
          </p:cNvPicPr>
          <p:nvPr/>
        </p:nvPicPr>
        <p:blipFill>
          <a:blip r:embed="rId2"/>
          <a:stretch>
            <a:fillRect/>
          </a:stretch>
        </p:blipFill>
        <p:spPr>
          <a:xfrm>
            <a:off x="2947528" y="1773556"/>
            <a:ext cx="5530550" cy="3310888"/>
          </a:xfrm>
          <a:prstGeom prst="rect">
            <a:avLst/>
          </a:prstGeom>
        </p:spPr>
      </p:pic>
      <p:sp>
        <p:nvSpPr>
          <p:cNvPr id="3" name="Rectangle 2">
            <a:extLst>
              <a:ext uri="{FF2B5EF4-FFF2-40B4-BE49-F238E27FC236}">
                <a16:creationId xmlns:a16="http://schemas.microsoft.com/office/drawing/2014/main" id="{BE2EF77E-A856-553E-921D-A7E9ECF56EF3}"/>
              </a:ext>
            </a:extLst>
          </p:cNvPr>
          <p:cNvSpPr/>
          <p:nvPr userDrawn="1"/>
        </p:nvSpPr>
        <p:spPr>
          <a:xfrm>
            <a:off x="0" y="5990660"/>
            <a:ext cx="12192000" cy="78850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and black logo&#10;&#10;Description automatically generated">
            <a:extLst>
              <a:ext uri="{FF2B5EF4-FFF2-40B4-BE49-F238E27FC236}">
                <a16:creationId xmlns:a16="http://schemas.microsoft.com/office/drawing/2014/main" id="{7512E4C5-5044-FC97-40C9-AE116AB915C2}"/>
              </a:ext>
            </a:extLst>
          </p:cNvPr>
          <p:cNvPicPr>
            <a:picLocks noChangeAspect="1"/>
          </p:cNvPicPr>
          <p:nvPr userDrawn="1"/>
        </p:nvPicPr>
        <p:blipFill>
          <a:blip r:embed="rId2"/>
          <a:stretch>
            <a:fillRect/>
          </a:stretch>
        </p:blipFill>
        <p:spPr>
          <a:xfrm>
            <a:off x="2947528" y="1773556"/>
            <a:ext cx="5530550" cy="3310888"/>
          </a:xfrm>
          <a:prstGeom prst="rect">
            <a:avLst/>
          </a:prstGeom>
        </p:spPr>
      </p:pic>
    </p:spTree>
    <p:extLst>
      <p:ext uri="{BB962C8B-B14F-4D97-AF65-F5344CB8AC3E}">
        <p14:creationId xmlns:p14="http://schemas.microsoft.com/office/powerpoint/2010/main" val="276122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9DAA4-FB62-3379-E6A0-BBFDF4E7F22A}"/>
              </a:ext>
            </a:extLst>
          </p:cNvPr>
          <p:cNvSpPr>
            <a:spLocks noGrp="1"/>
          </p:cNvSpPr>
          <p:nvPr>
            <p:ph type="title"/>
          </p:nvPr>
        </p:nvSpPr>
        <p:spPr>
          <a:xfrm>
            <a:off x="1480929" y="365125"/>
            <a:ext cx="10257183" cy="485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460248-33B5-3C00-FBC5-99C384C70EFE}"/>
              </a:ext>
            </a:extLst>
          </p:cNvPr>
          <p:cNvSpPr>
            <a:spLocks noGrp="1"/>
          </p:cNvSpPr>
          <p:nvPr>
            <p:ph type="body" idx="1"/>
          </p:nvPr>
        </p:nvSpPr>
        <p:spPr>
          <a:xfrm>
            <a:off x="1480929" y="1104900"/>
            <a:ext cx="10257183" cy="5072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CC1A0C9-3A08-43FC-7C12-86A3DAAB03FC}"/>
              </a:ext>
            </a:extLst>
          </p:cNvPr>
          <p:cNvSpPr/>
          <p:nvPr/>
        </p:nvSpPr>
        <p:spPr>
          <a:xfrm>
            <a:off x="0" y="0"/>
            <a:ext cx="1033670"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and black logo&#10;&#10;Description automatically generated">
            <a:extLst>
              <a:ext uri="{FF2B5EF4-FFF2-40B4-BE49-F238E27FC236}">
                <a16:creationId xmlns:a16="http://schemas.microsoft.com/office/drawing/2014/main" id="{24754A09-38A0-6814-A186-408090200A2F}"/>
              </a:ext>
            </a:extLst>
          </p:cNvPr>
          <p:cNvPicPr>
            <a:picLocks noChangeAspect="1"/>
          </p:cNvPicPr>
          <p:nvPr/>
        </p:nvPicPr>
        <p:blipFill>
          <a:blip r:embed="rId16"/>
          <a:stretch>
            <a:fillRect/>
          </a:stretch>
        </p:blipFill>
        <p:spPr>
          <a:xfrm>
            <a:off x="35363" y="6250677"/>
            <a:ext cx="962943" cy="576470"/>
          </a:xfrm>
          <a:prstGeom prst="rect">
            <a:avLst/>
          </a:prstGeom>
        </p:spPr>
      </p:pic>
      <p:sp>
        <p:nvSpPr>
          <p:cNvPr id="4" name="Rectangle 3">
            <a:extLst>
              <a:ext uri="{FF2B5EF4-FFF2-40B4-BE49-F238E27FC236}">
                <a16:creationId xmlns:a16="http://schemas.microsoft.com/office/drawing/2014/main" id="{11817B5C-848C-EEF1-5255-817A149676AF}"/>
              </a:ext>
            </a:extLst>
          </p:cNvPr>
          <p:cNvSpPr/>
          <p:nvPr userDrawn="1"/>
        </p:nvSpPr>
        <p:spPr>
          <a:xfrm>
            <a:off x="0" y="0"/>
            <a:ext cx="1033670" cy="6858000"/>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and black logo&#10;&#10;Description automatically generated">
            <a:extLst>
              <a:ext uri="{FF2B5EF4-FFF2-40B4-BE49-F238E27FC236}">
                <a16:creationId xmlns:a16="http://schemas.microsoft.com/office/drawing/2014/main" id="{82A393F0-6017-D783-4C77-6B8947944E14}"/>
              </a:ext>
            </a:extLst>
          </p:cNvPr>
          <p:cNvPicPr>
            <a:picLocks noChangeAspect="1"/>
          </p:cNvPicPr>
          <p:nvPr userDrawn="1"/>
        </p:nvPicPr>
        <p:blipFill>
          <a:blip r:embed="rId16"/>
          <a:stretch>
            <a:fillRect/>
          </a:stretch>
        </p:blipFill>
        <p:spPr>
          <a:xfrm>
            <a:off x="35363" y="6250677"/>
            <a:ext cx="962943" cy="576470"/>
          </a:xfrm>
          <a:prstGeom prst="rect">
            <a:avLst/>
          </a:prstGeom>
        </p:spPr>
      </p:pic>
    </p:spTree>
    <p:extLst>
      <p:ext uri="{BB962C8B-B14F-4D97-AF65-F5344CB8AC3E}">
        <p14:creationId xmlns:p14="http://schemas.microsoft.com/office/powerpoint/2010/main" val="109592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59" r:id="rId14"/>
  </p:sldLayoutIdLst>
  <p:txStyles>
    <p:titleStyle>
      <a:lvl1pPr algn="l" defTabSz="914400" rtl="0" eaLnBrk="1" latinLnBrk="0" hangingPunct="1">
        <a:lnSpc>
          <a:spcPct val="90000"/>
        </a:lnSpc>
        <a:spcBef>
          <a:spcPct val="0"/>
        </a:spcBef>
        <a:buNone/>
        <a:defRPr sz="3200" b="1" i="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achine_learni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en.wikipedia.org/wiki/Generative_artificial_intellig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1410-DBEE-8301-85C4-7ED4CCA608E4}"/>
              </a:ext>
            </a:extLst>
          </p:cNvPr>
          <p:cNvSpPr>
            <a:spLocks noGrp="1"/>
          </p:cNvSpPr>
          <p:nvPr>
            <p:ph type="ctrTitle"/>
          </p:nvPr>
        </p:nvSpPr>
        <p:spPr/>
        <p:txBody>
          <a:bodyPr/>
          <a:lstStyle/>
          <a:p>
            <a:r>
              <a:rPr lang="en-US" dirty="0"/>
              <a:t>Advanced Data Mining (CAP 5778)</a:t>
            </a:r>
          </a:p>
        </p:txBody>
      </p:sp>
      <p:sp>
        <p:nvSpPr>
          <p:cNvPr id="3" name="Subtitle 2">
            <a:extLst>
              <a:ext uri="{FF2B5EF4-FFF2-40B4-BE49-F238E27FC236}">
                <a16:creationId xmlns:a16="http://schemas.microsoft.com/office/drawing/2014/main" id="{2153454B-2B04-2B1A-5774-B359D9D3B1BB}"/>
              </a:ext>
            </a:extLst>
          </p:cNvPr>
          <p:cNvSpPr>
            <a:spLocks noGrp="1"/>
          </p:cNvSpPr>
          <p:nvPr>
            <p:ph type="subTitle" idx="1"/>
          </p:nvPr>
        </p:nvSpPr>
        <p:spPr/>
        <p:txBody>
          <a:bodyPr/>
          <a:lstStyle/>
          <a:p>
            <a:r>
              <a:rPr lang="en-US" dirty="0"/>
              <a:t>Paper Presentation</a:t>
            </a:r>
          </a:p>
        </p:txBody>
      </p:sp>
    </p:spTree>
    <p:extLst>
      <p:ext uri="{BB962C8B-B14F-4D97-AF65-F5344CB8AC3E}">
        <p14:creationId xmlns:p14="http://schemas.microsoft.com/office/powerpoint/2010/main" val="175687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FE9B-CE08-15F9-7FAC-E94DABFAB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0372B-88AB-FF7F-C36B-F8C877CDB29D}"/>
              </a:ext>
            </a:extLst>
          </p:cNvPr>
          <p:cNvSpPr>
            <a:spLocks noGrp="1"/>
          </p:cNvSpPr>
          <p:nvPr>
            <p:ph type="ctrTitle"/>
          </p:nvPr>
        </p:nvSpPr>
        <p:spPr>
          <a:xfrm>
            <a:off x="1523999" y="420130"/>
            <a:ext cx="10144539" cy="806823"/>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Main Experiment Setup</a:t>
            </a:r>
          </a:p>
        </p:txBody>
      </p:sp>
      <p:sp>
        <p:nvSpPr>
          <p:cNvPr id="3" name="Subtitle 2">
            <a:extLst>
              <a:ext uri="{FF2B5EF4-FFF2-40B4-BE49-F238E27FC236}">
                <a16:creationId xmlns:a16="http://schemas.microsoft.com/office/drawing/2014/main" id="{9BCCDF53-F774-FB74-267B-65883D5D8AF5}"/>
              </a:ext>
            </a:extLst>
          </p:cNvPr>
          <p:cNvSpPr>
            <a:spLocks noGrp="1"/>
          </p:cNvSpPr>
          <p:nvPr>
            <p:ph type="subTitle" idx="1"/>
          </p:nvPr>
        </p:nvSpPr>
        <p:spPr>
          <a:xfrm>
            <a:off x="1523999" y="1226953"/>
            <a:ext cx="10144539" cy="5210917"/>
          </a:xfrm>
        </p:spPr>
        <p:txBody>
          <a:bodyPr>
            <a:normAutofit/>
          </a:bodyPr>
          <a:lstStyle/>
          <a:p>
            <a:pPr marL="457200" indent="-457200">
              <a:buAutoNum type="arabicPeriod"/>
            </a:pPr>
            <a:r>
              <a:rPr lang="en-US" b="1" dirty="0">
                <a:solidFill>
                  <a:srgbClr val="0E0E0E"/>
                </a:solidFill>
                <a:effectLst/>
              </a:rPr>
              <a:t>Common architecture</a:t>
            </a:r>
            <a:r>
              <a:rPr lang="en-US" dirty="0">
                <a:solidFill>
                  <a:srgbClr val="0E0E0E"/>
                </a:solidFill>
                <a:effectLst/>
              </a:rPr>
              <a:t>: Based on INFO GAN and DCGAN for fairness. </a:t>
            </a:r>
          </a:p>
          <a:p>
            <a:r>
              <a:rPr lang="en-US" i="1" dirty="0">
                <a:solidFill>
                  <a:srgbClr val="0E0E0E"/>
                </a:solidFill>
                <a:effectLst/>
              </a:rPr>
              <a:t>     Exception</a:t>
            </a:r>
            <a:r>
              <a:rPr lang="en-US" dirty="0">
                <a:solidFill>
                  <a:srgbClr val="0E0E0E"/>
                </a:solidFill>
                <a:effectLst/>
              </a:rPr>
              <a:t>: BEGAN uses an autoencoder as a discriminator.</a:t>
            </a:r>
          </a:p>
          <a:p>
            <a:r>
              <a:rPr lang="en-US" dirty="0">
                <a:solidFill>
                  <a:srgbClr val="0E0E0E"/>
                </a:solidFill>
                <a:effectLst/>
              </a:rPr>
              <a:t>2. </a:t>
            </a:r>
            <a:r>
              <a:rPr lang="en-US" b="1" dirty="0">
                <a:solidFill>
                  <a:srgbClr val="0E0E0E"/>
                </a:solidFill>
                <a:effectLst/>
              </a:rPr>
              <a:t>Hyperparameter optimization:</a:t>
            </a:r>
          </a:p>
          <a:p>
            <a:pPr marL="800100" lvl="1" indent="-342900" algn="l">
              <a:buFont typeface="Arial" panose="020B0604020202020204" pitchFamily="34" charset="0"/>
              <a:buChar char="•"/>
            </a:pPr>
            <a:r>
              <a:rPr lang="en-US" sz="2400"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	Wide search: 100 samples, broad parameter ranges.</a:t>
            </a:r>
          </a:p>
          <a:p>
            <a:pPr marL="800100" lvl="1" indent="-342900" algn="l">
              <a:buFont typeface="Arial" panose="020B0604020202020204" pitchFamily="34" charset="0"/>
              <a:buChar char="•"/>
            </a:pPr>
            <a:r>
              <a:rPr lang="en-US" sz="2400"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	Narrow search: 50 samples, refined from initial results.</a:t>
            </a:r>
          </a:p>
          <a:p>
            <a:r>
              <a:rPr lang="en-US" dirty="0">
                <a:solidFill>
                  <a:srgbClr val="0E0E0E"/>
                </a:solidFill>
                <a:effectLst/>
              </a:rPr>
              <a:t>3. </a:t>
            </a:r>
            <a:r>
              <a:rPr lang="en-US" b="1" dirty="0">
                <a:solidFill>
                  <a:srgbClr val="0E0E0E"/>
                </a:solidFill>
                <a:effectLst/>
              </a:rPr>
              <a:t>Datasets: </a:t>
            </a:r>
            <a:r>
              <a:rPr lang="en-US" dirty="0">
                <a:solidFill>
                  <a:srgbClr val="0E0E0E"/>
                </a:solidFill>
                <a:effectLst/>
              </a:rPr>
              <a:t>Simple to medium complexity: MNIST, Fashion MNIST, CIFAR-10, CELEBA.</a:t>
            </a:r>
          </a:p>
          <a:p>
            <a:r>
              <a:rPr lang="en-US" dirty="0">
                <a:solidFill>
                  <a:srgbClr val="0E0E0E"/>
                </a:solidFill>
                <a:effectLst/>
              </a:rPr>
              <a:t>4. </a:t>
            </a:r>
            <a:r>
              <a:rPr lang="en-US" b="1" dirty="0">
                <a:solidFill>
                  <a:srgbClr val="0E0E0E"/>
                </a:solidFill>
                <a:effectLst/>
              </a:rPr>
              <a:t>Computational budget:</a:t>
            </a:r>
          </a:p>
          <a:p>
            <a:pPr marL="800100" lvl="1" indent="-342900" algn="l">
              <a:buFont typeface="Arial" panose="020B0604020202020204" pitchFamily="34" charset="0"/>
              <a:buChar char="•"/>
            </a:pPr>
            <a:r>
              <a:rPr lang="en-US" sz="2400" dirty="0">
                <a:solidFill>
                  <a:srgbClr val="0E0E0E"/>
                </a:solidFill>
                <a:effectLst/>
              </a:rPr>
              <a:t>Experiments were conducted under varying budgets to evaluate their impact on GAN performance.</a:t>
            </a:r>
          </a:p>
          <a:p>
            <a:pPr marL="800100" lvl="1" indent="-342900" algn="l">
              <a:buFont typeface="Arial" panose="020B0604020202020204" pitchFamily="34" charset="0"/>
              <a:buChar char="•"/>
            </a:pPr>
            <a:r>
              <a:rPr lang="en-US" sz="2400" dirty="0">
                <a:solidFill>
                  <a:srgbClr val="0E0E0E"/>
                </a:solidFill>
                <a:effectLst/>
              </a:rPr>
              <a:t>Budget sizes influenced the depth of hyperparameter searches (e.g., wide vs. narrow search) and training duration.</a:t>
            </a:r>
          </a:p>
        </p:txBody>
      </p:sp>
    </p:spTree>
    <p:extLst>
      <p:ext uri="{BB962C8B-B14F-4D97-AF65-F5344CB8AC3E}">
        <p14:creationId xmlns:p14="http://schemas.microsoft.com/office/powerpoint/2010/main" val="92959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1F5DC-7508-0AC1-19F3-0CB34DE90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F0FE3-3D58-FFCB-4A72-9EA7CD0FBCA0}"/>
              </a:ext>
            </a:extLst>
          </p:cNvPr>
          <p:cNvSpPr>
            <a:spLocks noGrp="1"/>
          </p:cNvSpPr>
          <p:nvPr>
            <p:ph type="ctrTitle"/>
          </p:nvPr>
        </p:nvSpPr>
        <p:spPr>
          <a:xfrm>
            <a:off x="1523999" y="143493"/>
            <a:ext cx="10144539" cy="927847"/>
          </a:xfrm>
        </p:spPr>
        <p:txBody>
          <a:bodyPr>
            <a:noAutofit/>
          </a:bodyPr>
          <a:lstStyle/>
          <a:p>
            <a:pPr algn="l"/>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Key Findings</a:t>
            </a:r>
          </a:p>
        </p:txBody>
      </p:sp>
      <p:sp>
        <p:nvSpPr>
          <p:cNvPr id="3" name="Subtitle 2">
            <a:extLst>
              <a:ext uri="{FF2B5EF4-FFF2-40B4-BE49-F238E27FC236}">
                <a16:creationId xmlns:a16="http://schemas.microsoft.com/office/drawing/2014/main" id="{9ED879EA-63CA-99AE-D2DC-64F2BB7D722B}"/>
              </a:ext>
            </a:extLst>
          </p:cNvPr>
          <p:cNvSpPr>
            <a:spLocks noGrp="1"/>
          </p:cNvSpPr>
          <p:nvPr>
            <p:ph type="subTitle" idx="1"/>
          </p:nvPr>
        </p:nvSpPr>
        <p:spPr>
          <a:xfrm>
            <a:off x="1523999" y="1173892"/>
            <a:ext cx="6607217" cy="5240355"/>
          </a:xfrm>
        </p:spPr>
        <p:txBody>
          <a:bodyPr>
            <a:noAutofit/>
          </a:bodyPr>
          <a:lstStyle/>
          <a:p>
            <a:pPr marL="342900" indent="-342900">
              <a:buFont typeface="+mj-lt"/>
              <a:buAutoNum type="arabicPeriod"/>
            </a:pPr>
            <a:r>
              <a:rPr lang="en-US" sz="2000" b="1" dirty="0">
                <a:solidFill>
                  <a:srgbClr val="0E0E0E"/>
                </a:solidFill>
                <a:effectLst/>
              </a:rPr>
              <a:t>Similar FID Scores with Tuning</a:t>
            </a:r>
            <a:r>
              <a:rPr lang="en-US" sz="2000" dirty="0">
                <a:solidFill>
                  <a:srgbClr val="0E0E0E"/>
                </a:solidFill>
                <a:effectLst/>
              </a:rPr>
              <a:t>:</a:t>
            </a:r>
          </a:p>
          <a:p>
            <a:pPr marL="800100" lvl="1" indent="-342900" algn="l">
              <a:buFont typeface="Arial" panose="020B0604020202020204" pitchFamily="34" charset="0"/>
              <a:buChar char="•"/>
            </a:pPr>
            <a:r>
              <a:rPr lang="en-US" sz="1600" dirty="0">
                <a:solidFill>
                  <a:srgbClr val="0E0E0E"/>
                </a:solidFill>
                <a:effectLst/>
              </a:rPr>
              <a:t>Performance depends more on hyperparameter optimization than algorithmic design.</a:t>
            </a:r>
          </a:p>
          <a:p>
            <a:pPr marL="800100" lvl="1" indent="-342900" algn="l">
              <a:buFont typeface="Arial" panose="020B0604020202020204" pitchFamily="34" charset="0"/>
              <a:buChar char="•"/>
            </a:pPr>
            <a:r>
              <a:rPr lang="en-US" sz="1600" dirty="0">
                <a:solidFill>
                  <a:srgbClr val="0E0E0E"/>
                </a:solidFill>
                <a:effectLst/>
              </a:rPr>
              <a:t>Wide hyperparameter searches significantly improve results.</a:t>
            </a:r>
          </a:p>
          <a:p>
            <a:pPr marL="342900" indent="-342900">
              <a:buFont typeface="+mj-lt"/>
              <a:buAutoNum type="arabicPeriod"/>
            </a:pPr>
            <a:r>
              <a:rPr lang="en-US" sz="2000" b="1" dirty="0">
                <a:solidFill>
                  <a:srgbClr val="0E0E0E"/>
                </a:solidFill>
                <a:effectLst/>
              </a:rPr>
              <a:t>Computational Budget Matters</a:t>
            </a:r>
            <a:r>
              <a:rPr lang="en-US" sz="2000" dirty="0">
                <a:solidFill>
                  <a:srgbClr val="0E0E0E"/>
                </a:solidFill>
                <a:effectLst/>
              </a:rPr>
              <a:t>:</a:t>
            </a:r>
          </a:p>
          <a:p>
            <a:pPr marL="800100" lvl="1" indent="-342900" algn="l">
              <a:buFont typeface="Arial" panose="020B0604020202020204" pitchFamily="34" charset="0"/>
              <a:buChar char="•"/>
            </a:pPr>
            <a:r>
              <a:rPr lang="en-US" sz="1600" dirty="0">
                <a:solidFill>
                  <a:srgbClr val="0E0E0E"/>
                </a:solidFill>
                <a:effectLst/>
              </a:rPr>
              <a:t>Higher budgets enable better tuning and longer training, often allowing weaker models to outperform stronger ones.</a:t>
            </a:r>
          </a:p>
          <a:p>
            <a:pPr marL="800100" lvl="1" indent="-342900" algn="l">
              <a:buFont typeface="Arial" panose="020B0604020202020204" pitchFamily="34" charset="0"/>
              <a:buChar char="•"/>
            </a:pPr>
            <a:r>
              <a:rPr lang="en-US" sz="1600" dirty="0">
                <a:solidFill>
                  <a:srgbClr val="0E0E0E"/>
                </a:solidFill>
                <a:effectLst/>
              </a:rPr>
              <a:t>Comparisons with limited budgets are often unreliable.</a:t>
            </a:r>
          </a:p>
          <a:p>
            <a:pPr marL="342900" indent="-342900">
              <a:buFont typeface="+mj-lt"/>
              <a:buAutoNum type="arabicPeriod"/>
            </a:pPr>
            <a:r>
              <a:rPr lang="en-US" sz="2000" b="1" dirty="0">
                <a:solidFill>
                  <a:srgbClr val="0E0E0E"/>
                </a:solidFill>
                <a:effectLst/>
              </a:rPr>
              <a:t>Impact of Limited Budgets</a:t>
            </a:r>
            <a:r>
              <a:rPr lang="en-US" sz="2000" dirty="0">
                <a:solidFill>
                  <a:srgbClr val="0E0E0E"/>
                </a:solidFill>
                <a:effectLst/>
              </a:rPr>
              <a:t>:</a:t>
            </a:r>
          </a:p>
          <a:p>
            <a:pPr marL="800100" lvl="1" indent="-342900" algn="l">
              <a:buFont typeface="Arial" panose="020B0604020202020204" pitchFamily="34" charset="0"/>
              <a:buChar char="•"/>
            </a:pPr>
            <a:r>
              <a:rPr lang="en-US" sz="1600" dirty="0">
                <a:solidFill>
                  <a:srgbClr val="0E0E0E"/>
                </a:solidFill>
                <a:effectLst/>
              </a:rPr>
              <a:t>Narrow hyperparameter ranges work well for robust models (e.g., NS GAN) but fail for sensitive ones (e.g., WGAN).</a:t>
            </a:r>
          </a:p>
          <a:p>
            <a:pPr marL="800100" lvl="1" indent="-342900" algn="l">
              <a:buFont typeface="Arial" panose="020B0604020202020204" pitchFamily="34" charset="0"/>
              <a:buChar char="•"/>
            </a:pPr>
            <a:r>
              <a:rPr lang="en-US" sz="1600" dirty="0">
                <a:solidFill>
                  <a:srgbClr val="0E0E0E"/>
                </a:solidFill>
                <a:effectLst/>
              </a:rPr>
              <a:t>Resource constraints lead to increased performance variance across datasets.</a:t>
            </a:r>
          </a:p>
          <a:p>
            <a:pPr marL="342900" indent="-342900">
              <a:buFont typeface="+mj-lt"/>
              <a:buAutoNum type="arabicPeriod"/>
            </a:pPr>
            <a:r>
              <a:rPr lang="en-US" sz="2000" b="1" dirty="0">
                <a:solidFill>
                  <a:srgbClr val="0E0E0E"/>
                </a:solidFill>
                <a:effectLst/>
              </a:rPr>
              <a:t>Robustness to Random Initialization</a:t>
            </a:r>
            <a:r>
              <a:rPr lang="en-US" sz="2000" dirty="0">
                <a:solidFill>
                  <a:srgbClr val="0E0E0E"/>
                </a:solidFill>
                <a:effectLst/>
              </a:rPr>
              <a:t>:</a:t>
            </a:r>
          </a:p>
          <a:p>
            <a:pPr marL="800100" lvl="1" indent="-342900" algn="l">
              <a:buFont typeface="Arial" panose="020B0604020202020204" pitchFamily="34" charset="0"/>
              <a:buChar char="•"/>
            </a:pPr>
            <a:r>
              <a:rPr lang="en-US" sz="1600" dirty="0">
                <a:solidFill>
                  <a:srgbClr val="0E0E0E"/>
                </a:solidFill>
                <a:effectLst/>
              </a:rPr>
              <a:t>Most models are stable, but some (e.g., LSGAN) show high variance due to initialization.</a:t>
            </a:r>
          </a:p>
          <a:p>
            <a:pPr marL="800100" lvl="1" indent="-342900" algn="l">
              <a:buFont typeface="Arial" panose="020B0604020202020204" pitchFamily="34" charset="0"/>
              <a:buChar char="•"/>
            </a:pPr>
            <a:r>
              <a:rPr lang="en-US" sz="1600" dirty="0">
                <a:solidFill>
                  <a:srgbClr val="0E0E0E"/>
                </a:solidFill>
                <a:effectLst/>
              </a:rPr>
              <a:t>Multiple training runs are required for fair and reliable comparisons.</a:t>
            </a:r>
          </a:p>
        </p:txBody>
      </p:sp>
      <p:pic>
        <p:nvPicPr>
          <p:cNvPr id="5" name="Picture 4" descr="A table with numbers and symbols&#10;&#10;Description automatically generated">
            <a:extLst>
              <a:ext uri="{FF2B5EF4-FFF2-40B4-BE49-F238E27FC236}">
                <a16:creationId xmlns:a16="http://schemas.microsoft.com/office/drawing/2014/main" id="{F7D8AF1A-ABA2-3AAC-E7D0-5BEDD54D6D4B}"/>
              </a:ext>
            </a:extLst>
          </p:cNvPr>
          <p:cNvPicPr>
            <a:picLocks noChangeAspect="1"/>
          </p:cNvPicPr>
          <p:nvPr/>
        </p:nvPicPr>
        <p:blipFill>
          <a:blip r:embed="rId3"/>
          <a:stretch>
            <a:fillRect/>
          </a:stretch>
        </p:blipFill>
        <p:spPr>
          <a:xfrm>
            <a:off x="8131216" y="1651681"/>
            <a:ext cx="3896137" cy="2048568"/>
          </a:xfrm>
          <a:prstGeom prst="rect">
            <a:avLst/>
          </a:prstGeom>
          <a:ln>
            <a:solidFill>
              <a:schemeClr val="accent6"/>
            </a:solidFill>
          </a:ln>
        </p:spPr>
      </p:pic>
      <p:sp>
        <p:nvSpPr>
          <p:cNvPr id="4" name="TextBox 3">
            <a:extLst>
              <a:ext uri="{FF2B5EF4-FFF2-40B4-BE49-F238E27FC236}">
                <a16:creationId xmlns:a16="http://schemas.microsoft.com/office/drawing/2014/main" id="{1B382E14-532F-4C9E-D707-D8FA0EE6B108}"/>
              </a:ext>
            </a:extLst>
          </p:cNvPr>
          <p:cNvSpPr txBox="1"/>
          <p:nvPr/>
        </p:nvSpPr>
        <p:spPr>
          <a:xfrm>
            <a:off x="8323730" y="3700249"/>
            <a:ext cx="3523130" cy="800219"/>
          </a:xfrm>
          <a:prstGeom prst="rect">
            <a:avLst/>
          </a:prstGeom>
          <a:noFill/>
        </p:spPr>
        <p:txBody>
          <a:bodyPr wrap="square" rtlCol="0">
            <a:spAutoFit/>
          </a:bodyPr>
          <a:lstStyle/>
          <a:p>
            <a:r>
              <a:rPr lang="en-US" sz="1400" i="1" dirty="0">
                <a:solidFill>
                  <a:srgbClr val="000000"/>
                </a:solidFill>
                <a:latin typeface="Helvetica" pitchFamily="2" charset="0"/>
              </a:rPr>
              <a:t>Table: </a:t>
            </a:r>
            <a:r>
              <a:rPr lang="en-US" sz="1400" i="1" dirty="0">
                <a:solidFill>
                  <a:srgbClr val="000000"/>
                </a:solidFill>
                <a:effectLst/>
                <a:latin typeface="Helvetica" pitchFamily="2" charset="0"/>
              </a:rPr>
              <a:t>Best FID obtained in a large-scale hyperparameter search for each data set.</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039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08E22-71DA-7064-94EC-96866A0CC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089DB-C252-6E31-AA6B-92945AD2C946}"/>
              </a:ext>
            </a:extLst>
          </p:cNvPr>
          <p:cNvSpPr>
            <a:spLocks noGrp="1"/>
          </p:cNvSpPr>
          <p:nvPr>
            <p:ph type="ctrTitle"/>
          </p:nvPr>
        </p:nvSpPr>
        <p:spPr>
          <a:xfrm>
            <a:off x="1523999" y="912626"/>
            <a:ext cx="10144539" cy="956515"/>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Results</a:t>
            </a:r>
          </a:p>
        </p:txBody>
      </p:sp>
      <p:sp>
        <p:nvSpPr>
          <p:cNvPr id="5" name="Subtitle 4">
            <a:extLst>
              <a:ext uri="{FF2B5EF4-FFF2-40B4-BE49-F238E27FC236}">
                <a16:creationId xmlns:a16="http://schemas.microsoft.com/office/drawing/2014/main" id="{248CA410-4623-9AA6-2667-05669C9FC7B6}"/>
              </a:ext>
            </a:extLst>
          </p:cNvPr>
          <p:cNvSpPr>
            <a:spLocks noGrp="1"/>
          </p:cNvSpPr>
          <p:nvPr>
            <p:ph type="subTitle" idx="1"/>
          </p:nvPr>
        </p:nvSpPr>
        <p:spPr/>
        <p:txBody>
          <a:bodyPr/>
          <a:lstStyle/>
          <a:p>
            <a:endParaRPr lang="en-US" dirty="0"/>
          </a:p>
        </p:txBody>
      </p:sp>
      <p:pic>
        <p:nvPicPr>
          <p:cNvPr id="4" name="Picture 3" descr="A graph of different colored lines&#10;&#10;Description automatically generated">
            <a:extLst>
              <a:ext uri="{FF2B5EF4-FFF2-40B4-BE49-F238E27FC236}">
                <a16:creationId xmlns:a16="http://schemas.microsoft.com/office/drawing/2014/main" id="{FD938490-B9BE-F8E7-2E7D-68E98B53BE6F}"/>
              </a:ext>
            </a:extLst>
          </p:cNvPr>
          <p:cNvPicPr>
            <a:picLocks noChangeAspect="1"/>
          </p:cNvPicPr>
          <p:nvPr/>
        </p:nvPicPr>
        <p:blipFill>
          <a:blip r:embed="rId3"/>
          <a:stretch>
            <a:fillRect/>
          </a:stretch>
        </p:blipFill>
        <p:spPr>
          <a:xfrm>
            <a:off x="1107139" y="1762293"/>
            <a:ext cx="10987815" cy="3679490"/>
          </a:xfrm>
          <a:prstGeom prst="rect">
            <a:avLst/>
          </a:prstGeom>
        </p:spPr>
      </p:pic>
    </p:spTree>
    <p:extLst>
      <p:ext uri="{BB962C8B-B14F-4D97-AF65-F5344CB8AC3E}">
        <p14:creationId xmlns:p14="http://schemas.microsoft.com/office/powerpoint/2010/main" val="1978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8780-D21E-0FCB-2CB2-D8D068214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74CDE-8456-E30D-B18E-3FB4BFB0DF2F}"/>
              </a:ext>
            </a:extLst>
          </p:cNvPr>
          <p:cNvSpPr>
            <a:spLocks noGrp="1"/>
          </p:cNvSpPr>
          <p:nvPr>
            <p:ph type="ctrTitle"/>
          </p:nvPr>
        </p:nvSpPr>
        <p:spPr>
          <a:xfrm>
            <a:off x="1523999" y="1122363"/>
            <a:ext cx="10144539" cy="787119"/>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Key Challenges in Evaluating GANs</a:t>
            </a:r>
          </a:p>
        </p:txBody>
      </p:sp>
      <p:sp>
        <p:nvSpPr>
          <p:cNvPr id="3" name="Subtitle 2">
            <a:extLst>
              <a:ext uri="{FF2B5EF4-FFF2-40B4-BE49-F238E27FC236}">
                <a16:creationId xmlns:a16="http://schemas.microsoft.com/office/drawing/2014/main" id="{933E416C-835C-A181-87F9-2A8B0AE19F1A}"/>
              </a:ext>
            </a:extLst>
          </p:cNvPr>
          <p:cNvSpPr>
            <a:spLocks noGrp="1"/>
          </p:cNvSpPr>
          <p:nvPr>
            <p:ph type="subTitle" idx="1"/>
          </p:nvPr>
        </p:nvSpPr>
        <p:spPr>
          <a:xfrm>
            <a:off x="1523999" y="1909481"/>
            <a:ext cx="10144539" cy="3826155"/>
          </a:xfrm>
        </p:spPr>
        <p:txBody>
          <a:bodyPr>
            <a:normAutofit fontScale="92500" lnSpcReduction="10000"/>
          </a:bodyPr>
          <a:lstStyle/>
          <a:p>
            <a:pPr marL="457200" indent="-457200">
              <a:buFont typeface="+mj-lt"/>
              <a:buAutoNum type="arabicPeriod"/>
            </a:pPr>
            <a:r>
              <a:rPr lang="en-US" b="1" dirty="0">
                <a:solidFill>
                  <a:srgbClr val="0E0E0E"/>
                </a:solidFill>
                <a:effectLst/>
              </a:rPr>
              <a:t>No explicit probability computation</a:t>
            </a:r>
            <a:r>
              <a:rPr lang="en-US" dirty="0">
                <a:solidFill>
                  <a:srgbClr val="0E0E0E"/>
                </a:solidFill>
                <a:effectLst/>
              </a:rPr>
              <a:t>: Traditional evaluation methods are infeasible.</a:t>
            </a:r>
          </a:p>
          <a:p>
            <a:pPr marL="457200" indent="-457200">
              <a:buFont typeface="+mj-lt"/>
              <a:buAutoNum type="arabicPeriod"/>
            </a:pPr>
            <a:r>
              <a:rPr lang="en-US" b="1" dirty="0">
                <a:solidFill>
                  <a:srgbClr val="0E0E0E"/>
                </a:solidFill>
                <a:effectLst/>
              </a:rPr>
              <a:t>Subjective visual assessments</a:t>
            </a:r>
            <a:r>
              <a:rPr lang="en-US" dirty="0">
                <a:solidFill>
                  <a:srgbClr val="0E0E0E"/>
                </a:solidFill>
                <a:effectLst/>
              </a:rPr>
              <a:t>: Human evaluation is biased and inconsistent.</a:t>
            </a:r>
          </a:p>
          <a:p>
            <a:pPr marL="457200" indent="-457200">
              <a:buFont typeface="+mj-lt"/>
              <a:buAutoNum type="arabicPeriod"/>
            </a:pPr>
            <a:r>
              <a:rPr lang="en-US" b="1" dirty="0">
                <a:solidFill>
                  <a:srgbClr val="0E0E0E"/>
                </a:solidFill>
                <a:effectLst/>
              </a:rPr>
              <a:t>Metric limitations</a:t>
            </a:r>
            <a:r>
              <a:rPr lang="en-US" dirty="0">
                <a:solidFill>
                  <a:srgbClr val="0E0E0E"/>
                </a:solidFill>
                <a:effectLst/>
              </a:rPr>
              <a:t>:</a:t>
            </a:r>
          </a:p>
          <a:p>
            <a:pPr marL="800100" lvl="1" indent="-342900" algn="just">
              <a:buFont typeface="Arial" panose="020B0604020202020204" pitchFamily="34" charset="0"/>
              <a:buChar char="•"/>
            </a:pPr>
            <a:r>
              <a:rPr lang="en-US" sz="2400" b="1"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IS</a:t>
            </a:r>
            <a:r>
              <a:rPr lang="en-US" sz="2400"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 Ignores overfitting and prior distributions.</a:t>
            </a:r>
          </a:p>
          <a:p>
            <a:pPr marL="800100" lvl="1" indent="-342900" algn="just">
              <a:buFont typeface="Arial" panose="020B0604020202020204" pitchFamily="34" charset="0"/>
              <a:buChar char="•"/>
            </a:pPr>
            <a:r>
              <a:rPr lang="en-US" sz="2400" b="1"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FID</a:t>
            </a:r>
            <a:r>
              <a:rPr lang="en-US" sz="2400" dirty="0">
                <a:solidFill>
                  <a:srgbClr val="0E0E0E"/>
                </a:solidFill>
                <a:effectLst/>
                <a:latin typeface="Open Sans" panose="020B0606030504020204" pitchFamily="34" charset="0"/>
                <a:ea typeface="Open Sans" panose="020B0606030504020204" pitchFamily="34" charset="0"/>
                <a:cs typeface="Open Sans" panose="020B0606030504020204" pitchFamily="34" charset="0"/>
              </a:rPr>
              <a:t>: Can’t detect overfitting; vulnerable to artifacts.</a:t>
            </a:r>
          </a:p>
          <a:p>
            <a:pPr marL="457200" indent="-457200">
              <a:buFont typeface="+mj-lt"/>
              <a:buAutoNum type="arabicPeriod"/>
            </a:pPr>
            <a:r>
              <a:rPr lang="en-US" b="1" dirty="0">
                <a:solidFill>
                  <a:srgbClr val="0E0E0E"/>
                </a:solidFill>
                <a:effectLst/>
              </a:rPr>
              <a:t>Hyperparameter sensitivity</a:t>
            </a:r>
            <a:r>
              <a:rPr lang="en-US" dirty="0">
                <a:solidFill>
                  <a:srgbClr val="0E0E0E"/>
                </a:solidFill>
                <a:effectLst/>
              </a:rPr>
              <a:t>: Performance depends heavily on dataset-specific tuning.</a:t>
            </a:r>
          </a:p>
          <a:p>
            <a:pPr marL="457200" indent="-457200">
              <a:buFont typeface="+mj-lt"/>
              <a:buAutoNum type="arabicPeriod"/>
            </a:pPr>
            <a:r>
              <a:rPr lang="en-US" b="1" dirty="0">
                <a:solidFill>
                  <a:srgbClr val="0E0E0E"/>
                </a:solidFill>
                <a:effectLst/>
              </a:rPr>
              <a:t>Optimization challenges</a:t>
            </a:r>
            <a:r>
              <a:rPr lang="en-US" dirty="0">
                <a:solidFill>
                  <a:srgbClr val="0E0E0E"/>
                </a:solidFill>
                <a:effectLst/>
              </a:rPr>
              <a:t>: Complex datasets need larger models and precise tuning.</a:t>
            </a:r>
          </a:p>
        </p:txBody>
      </p:sp>
    </p:spTree>
    <p:extLst>
      <p:ext uri="{BB962C8B-B14F-4D97-AF65-F5344CB8AC3E}">
        <p14:creationId xmlns:p14="http://schemas.microsoft.com/office/powerpoint/2010/main" val="104042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42DC-F428-47C3-1126-A7EB3A4C5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71AE5-0A6E-B503-37FD-DBC944AB2B01}"/>
              </a:ext>
            </a:extLst>
          </p:cNvPr>
          <p:cNvSpPr>
            <a:spLocks noGrp="1"/>
          </p:cNvSpPr>
          <p:nvPr>
            <p:ph type="ctrTitle"/>
          </p:nvPr>
        </p:nvSpPr>
        <p:spPr>
          <a:xfrm>
            <a:off x="1523999" y="1122362"/>
            <a:ext cx="10144539" cy="921591"/>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Data Augmentation for GANs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1794DCEA-8858-69FA-0A7E-D59694DC6454}"/>
              </a:ext>
            </a:extLst>
          </p:cNvPr>
          <p:cNvSpPr>
            <a:spLocks noGrp="1"/>
          </p:cNvSpPr>
          <p:nvPr>
            <p:ph type="subTitle" idx="1"/>
          </p:nvPr>
        </p:nvSpPr>
        <p:spPr>
          <a:xfrm>
            <a:off x="1523999" y="2232212"/>
            <a:ext cx="10144539" cy="3025588"/>
          </a:xfrm>
        </p:spPr>
        <p:txBody>
          <a:bodyPr/>
          <a:lstStyle/>
          <a:p>
            <a:pPr marL="457200" indent="-457200">
              <a:buFont typeface="+mj-lt"/>
              <a:buAutoNum type="arabicPeriod"/>
            </a:pPr>
            <a:r>
              <a:rPr lang="en-US" b="1" dirty="0">
                <a:solidFill>
                  <a:srgbClr val="0E0E0E"/>
                </a:solidFill>
                <a:effectLst/>
              </a:rPr>
              <a:t>Challenge: </a:t>
            </a:r>
            <a:r>
              <a:rPr lang="en-US" dirty="0">
                <a:solidFill>
                  <a:srgbClr val="0E0E0E"/>
                </a:solidFill>
                <a:effectLst/>
              </a:rPr>
              <a:t>Limited data in some domains.</a:t>
            </a:r>
          </a:p>
          <a:p>
            <a:pPr marL="457200" indent="-457200">
              <a:buFont typeface="+mj-lt"/>
              <a:buAutoNum type="arabicPeriod"/>
            </a:pPr>
            <a:r>
              <a:rPr lang="en-US" b="1" dirty="0">
                <a:solidFill>
                  <a:srgbClr val="0E0E0E"/>
                </a:solidFill>
                <a:effectLst/>
              </a:rPr>
              <a:t>Solution: </a:t>
            </a:r>
            <a:r>
              <a:rPr lang="en-US" dirty="0">
                <a:solidFill>
                  <a:srgbClr val="0E0E0E"/>
                </a:solidFill>
                <a:effectLst/>
              </a:rPr>
              <a:t>DAG aligns augmented data learning with original distribution.</a:t>
            </a:r>
          </a:p>
        </p:txBody>
      </p:sp>
    </p:spTree>
    <p:extLst>
      <p:ext uri="{BB962C8B-B14F-4D97-AF65-F5344CB8AC3E}">
        <p14:creationId xmlns:p14="http://schemas.microsoft.com/office/powerpoint/2010/main" val="34740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72F8-CD59-5F0B-C45C-94696D118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829FA-410A-6291-DCC4-06D530B883FD}"/>
              </a:ext>
            </a:extLst>
          </p:cNvPr>
          <p:cNvSpPr>
            <a:spLocks noGrp="1"/>
          </p:cNvSpPr>
          <p:nvPr>
            <p:ph type="ctrTitle"/>
          </p:nvPr>
        </p:nvSpPr>
        <p:spPr>
          <a:xfrm>
            <a:off x="1523999" y="409669"/>
            <a:ext cx="3744477" cy="787119"/>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Toy Example</a:t>
            </a:r>
          </a:p>
        </p:txBody>
      </p:sp>
      <p:sp>
        <p:nvSpPr>
          <p:cNvPr id="3" name="Subtitle 2">
            <a:extLst>
              <a:ext uri="{FF2B5EF4-FFF2-40B4-BE49-F238E27FC236}">
                <a16:creationId xmlns:a16="http://schemas.microsoft.com/office/drawing/2014/main" id="{ACF20F56-BCB5-9004-5C62-228C4A67DA22}"/>
              </a:ext>
            </a:extLst>
          </p:cNvPr>
          <p:cNvSpPr>
            <a:spLocks noGrp="1"/>
          </p:cNvSpPr>
          <p:nvPr>
            <p:ph type="subTitle" idx="1"/>
          </p:nvPr>
        </p:nvSpPr>
        <p:spPr>
          <a:xfrm>
            <a:off x="1523998" y="1387815"/>
            <a:ext cx="4572001" cy="5060516"/>
          </a:xfrm>
        </p:spPr>
        <p:txBody>
          <a:bodyPr>
            <a:normAutofit/>
          </a:bodyPr>
          <a:lstStyle/>
          <a:p>
            <a:r>
              <a:rPr lang="en-US" b="1" dirty="0">
                <a:solidFill>
                  <a:srgbClr val="0E0E0E"/>
                </a:solidFill>
                <a:effectLst/>
              </a:rPr>
              <a:t>Data Augmentation Techniques used:</a:t>
            </a:r>
          </a:p>
          <a:p>
            <a:pPr marL="342900" indent="-342900">
              <a:buFont typeface="Arial" panose="020B0604020202020204" pitchFamily="34" charset="0"/>
              <a:buChar char="•"/>
            </a:pPr>
            <a:r>
              <a:rPr lang="en-US" dirty="0">
                <a:solidFill>
                  <a:srgbClr val="0E0E0E"/>
                </a:solidFill>
              </a:rPr>
              <a:t>Rotation</a:t>
            </a:r>
          </a:p>
          <a:p>
            <a:pPr marL="342900" indent="-342900">
              <a:buFont typeface="Arial" panose="020B0604020202020204" pitchFamily="34" charset="0"/>
              <a:buChar char="•"/>
            </a:pPr>
            <a:r>
              <a:rPr lang="en-US" dirty="0">
                <a:solidFill>
                  <a:srgbClr val="0E0E0E"/>
                </a:solidFill>
                <a:effectLst/>
              </a:rPr>
              <a:t>Flipping</a:t>
            </a:r>
          </a:p>
          <a:p>
            <a:pPr marL="342900" indent="-342900">
              <a:buFont typeface="Arial" panose="020B0604020202020204" pitchFamily="34" charset="0"/>
              <a:buChar char="•"/>
            </a:pPr>
            <a:r>
              <a:rPr lang="en-US" dirty="0">
                <a:solidFill>
                  <a:srgbClr val="0E0E0E"/>
                </a:solidFill>
              </a:rPr>
              <a:t>Cropping</a:t>
            </a:r>
            <a:endParaRPr lang="en-US" dirty="0">
              <a:solidFill>
                <a:srgbClr val="0E0E0E"/>
              </a:solidFill>
              <a:effectLst/>
            </a:endParaRPr>
          </a:p>
        </p:txBody>
      </p:sp>
      <p:pic>
        <p:nvPicPr>
          <p:cNvPr id="4" name="Picture 3">
            <a:extLst>
              <a:ext uri="{FF2B5EF4-FFF2-40B4-BE49-F238E27FC236}">
                <a16:creationId xmlns:a16="http://schemas.microsoft.com/office/drawing/2014/main" id="{5A86D5E6-FB49-900B-32C3-F7FE5196258F}"/>
              </a:ext>
            </a:extLst>
          </p:cNvPr>
          <p:cNvPicPr>
            <a:picLocks noChangeAspect="1"/>
          </p:cNvPicPr>
          <p:nvPr/>
        </p:nvPicPr>
        <p:blipFill>
          <a:blip r:embed="rId3"/>
          <a:stretch>
            <a:fillRect/>
          </a:stretch>
        </p:blipFill>
        <p:spPr>
          <a:xfrm>
            <a:off x="5888357" y="779929"/>
            <a:ext cx="5780180" cy="5766199"/>
          </a:xfrm>
          <a:prstGeom prst="rect">
            <a:avLst/>
          </a:prstGeom>
        </p:spPr>
      </p:pic>
    </p:spTree>
    <p:extLst>
      <p:ext uri="{BB962C8B-B14F-4D97-AF65-F5344CB8AC3E}">
        <p14:creationId xmlns:p14="http://schemas.microsoft.com/office/powerpoint/2010/main" val="158086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FE92-2406-70D2-E247-BFA3C6DA4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0ABDB-F650-5A74-2407-07B33B33DF25}"/>
              </a:ext>
            </a:extLst>
          </p:cNvPr>
          <p:cNvSpPr>
            <a:spLocks noGrp="1"/>
          </p:cNvSpPr>
          <p:nvPr>
            <p:ph type="ctrTitle"/>
          </p:nvPr>
        </p:nvSpPr>
        <p:spPr>
          <a:xfrm>
            <a:off x="1524000" y="1122363"/>
            <a:ext cx="9637060" cy="692990"/>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Toy Example</a:t>
            </a:r>
          </a:p>
        </p:txBody>
      </p:sp>
      <p:sp>
        <p:nvSpPr>
          <p:cNvPr id="3" name="Subtitle 2">
            <a:extLst>
              <a:ext uri="{FF2B5EF4-FFF2-40B4-BE49-F238E27FC236}">
                <a16:creationId xmlns:a16="http://schemas.microsoft.com/office/drawing/2014/main" id="{0D4E8D70-9419-1D9E-A3F7-F748580EC002}"/>
              </a:ext>
            </a:extLst>
          </p:cNvPr>
          <p:cNvSpPr>
            <a:spLocks noGrp="1"/>
          </p:cNvSpPr>
          <p:nvPr>
            <p:ph type="subTitle" idx="1"/>
          </p:nvPr>
        </p:nvSpPr>
        <p:spPr>
          <a:xfrm>
            <a:off x="1524000" y="5073131"/>
            <a:ext cx="9637060" cy="369333"/>
          </a:xfrm>
        </p:spPr>
        <p:txBody>
          <a:bodyPr>
            <a:normAutofit fontScale="92500" lnSpcReduction="10000"/>
          </a:bodyPr>
          <a:lstStyle/>
          <a:p>
            <a:pPr algn="ctr"/>
            <a:r>
              <a:rPr lang="en-US" u="sng" dirty="0">
                <a:solidFill>
                  <a:srgbClr val="0E0E0E"/>
                </a:solidFill>
                <a:effectLst/>
              </a:rPr>
              <a:t>FID scores of original dataset vs augmented dataset</a:t>
            </a:r>
          </a:p>
        </p:txBody>
      </p:sp>
      <p:pic>
        <p:nvPicPr>
          <p:cNvPr id="6" name="Picture 5">
            <a:extLst>
              <a:ext uri="{FF2B5EF4-FFF2-40B4-BE49-F238E27FC236}">
                <a16:creationId xmlns:a16="http://schemas.microsoft.com/office/drawing/2014/main" id="{5944C940-7462-8AB5-184F-BE613E30EAD9}"/>
              </a:ext>
            </a:extLst>
          </p:cNvPr>
          <p:cNvPicPr>
            <a:picLocks noChangeAspect="1"/>
          </p:cNvPicPr>
          <p:nvPr/>
        </p:nvPicPr>
        <p:blipFill>
          <a:blip r:embed="rId3"/>
          <a:stretch>
            <a:fillRect/>
          </a:stretch>
        </p:blipFill>
        <p:spPr>
          <a:xfrm>
            <a:off x="1633105" y="1903220"/>
            <a:ext cx="9743107" cy="2972474"/>
          </a:xfrm>
          <a:prstGeom prst="rect">
            <a:avLst/>
          </a:prstGeom>
        </p:spPr>
      </p:pic>
    </p:spTree>
    <p:extLst>
      <p:ext uri="{BB962C8B-B14F-4D97-AF65-F5344CB8AC3E}">
        <p14:creationId xmlns:p14="http://schemas.microsoft.com/office/powerpoint/2010/main" val="48676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254E-B7EE-7AF1-021F-B78D849F4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5A24E-34A3-5169-81BA-33090C0D1714}"/>
              </a:ext>
            </a:extLst>
          </p:cNvPr>
          <p:cNvSpPr>
            <a:spLocks noGrp="1"/>
          </p:cNvSpPr>
          <p:nvPr>
            <p:ph type="ctrTitle"/>
          </p:nvPr>
        </p:nvSpPr>
        <p:spPr>
          <a:xfrm>
            <a:off x="1523999" y="1122363"/>
            <a:ext cx="9112625" cy="787119"/>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DAG Framework</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F4B0E209-3D61-F53F-C9BD-51A3C0819456}"/>
              </a:ext>
            </a:extLst>
          </p:cNvPr>
          <p:cNvSpPr>
            <a:spLocks noGrp="1"/>
          </p:cNvSpPr>
          <p:nvPr>
            <p:ph type="subTitle" idx="1"/>
          </p:nvPr>
        </p:nvSpPr>
        <p:spPr>
          <a:xfrm>
            <a:off x="1523999" y="2097741"/>
            <a:ext cx="10144539" cy="3160059"/>
          </a:xfrm>
        </p:spPr>
        <p:txBody>
          <a:bodyPr/>
          <a:lstStyle/>
          <a:p>
            <a:pPr marL="457200" indent="-457200">
              <a:buFont typeface="+mj-lt"/>
              <a:buAutoNum type="arabicPeriod"/>
            </a:pPr>
            <a:r>
              <a:rPr lang="en-US" dirty="0">
                <a:solidFill>
                  <a:srgbClr val="0E0E0E"/>
                </a:solidFill>
                <a:effectLst/>
              </a:rPr>
              <a:t>Multiple discriminators for transformed data.</a:t>
            </a:r>
          </a:p>
          <a:p>
            <a:pPr marL="457200" indent="-457200">
              <a:buFont typeface="+mj-lt"/>
              <a:buAutoNum type="arabicPeriod"/>
            </a:pPr>
            <a:r>
              <a:rPr lang="en-US" dirty="0">
                <a:solidFill>
                  <a:srgbClr val="0E0E0E"/>
                </a:solidFill>
                <a:effectLst/>
              </a:rPr>
              <a:t>Weight sharing to preserve original distribution.</a:t>
            </a:r>
          </a:p>
          <a:p>
            <a:pPr marL="457200" indent="-457200">
              <a:buFont typeface="+mj-lt"/>
              <a:buAutoNum type="arabicPeriod"/>
            </a:pPr>
            <a:r>
              <a:rPr lang="en-US" dirty="0">
                <a:solidFill>
                  <a:srgbClr val="0E0E0E"/>
                </a:solidFill>
                <a:effectLst/>
              </a:rPr>
              <a:t>Invertible transformations ensure theoretical guarantees.</a:t>
            </a:r>
          </a:p>
        </p:txBody>
      </p:sp>
    </p:spTree>
    <p:extLst>
      <p:ext uri="{BB962C8B-B14F-4D97-AF65-F5344CB8AC3E}">
        <p14:creationId xmlns:p14="http://schemas.microsoft.com/office/powerpoint/2010/main" val="146142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6D78F-E1B8-D29A-6EFB-AC8BACEA0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79D02-CE0F-A06E-214F-A205E2D92DDE}"/>
              </a:ext>
            </a:extLst>
          </p:cNvPr>
          <p:cNvSpPr>
            <a:spLocks noGrp="1"/>
          </p:cNvSpPr>
          <p:nvPr>
            <p:ph type="title"/>
          </p:nvPr>
        </p:nvSpPr>
        <p:spPr>
          <a:xfrm>
            <a:off x="1480929" y="365125"/>
            <a:ext cx="10231459" cy="1033369"/>
          </a:xfrm>
        </p:spPr>
        <p:txBody>
          <a:bodyPr>
            <a:normAutofit/>
          </a:bodyPr>
          <a:lstStyle/>
          <a:p>
            <a:pPr algn="l"/>
            <a:r>
              <a:rPr lang="en-US" sz="400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Does DAG Work?</a:t>
            </a:r>
          </a:p>
        </p:txBody>
      </p:sp>
      <p:sp>
        <p:nvSpPr>
          <p:cNvPr id="6" name="Content Placeholder 5">
            <a:extLst>
              <a:ext uri="{FF2B5EF4-FFF2-40B4-BE49-F238E27FC236}">
                <a16:creationId xmlns:a16="http://schemas.microsoft.com/office/drawing/2014/main" id="{DFB360AC-CAE5-C58A-E05D-88428016CCAD}"/>
              </a:ext>
            </a:extLst>
          </p:cNvPr>
          <p:cNvSpPr>
            <a:spLocks noGrp="1"/>
          </p:cNvSpPr>
          <p:nvPr>
            <p:ph idx="1"/>
          </p:nvPr>
        </p:nvSpPr>
        <p:spPr>
          <a:xfrm>
            <a:off x="1480930" y="1104901"/>
            <a:ext cx="280636" cy="172570"/>
          </a:xfrm>
        </p:spPr>
        <p:txBody>
          <a:bodyPr>
            <a:normAutofit fontScale="92500" lnSpcReduction="20000"/>
          </a:bodyPr>
          <a:lstStyle/>
          <a:p>
            <a:pPr marL="0" indent="0">
              <a:buNone/>
            </a:pPr>
            <a:r>
              <a:rPr lang="en-US" sz="800" dirty="0"/>
              <a:t>.</a:t>
            </a:r>
          </a:p>
        </p:txBody>
      </p:sp>
      <p:pic>
        <p:nvPicPr>
          <p:cNvPr id="4" name="Picture 3">
            <a:extLst>
              <a:ext uri="{FF2B5EF4-FFF2-40B4-BE49-F238E27FC236}">
                <a16:creationId xmlns:a16="http://schemas.microsoft.com/office/drawing/2014/main" id="{6CF5C14D-077D-68D8-23CC-D58F7E275B56}"/>
              </a:ext>
            </a:extLst>
          </p:cNvPr>
          <p:cNvPicPr>
            <a:picLocks noChangeAspect="1"/>
          </p:cNvPicPr>
          <p:nvPr/>
        </p:nvPicPr>
        <p:blipFill>
          <a:blip r:embed="rId3"/>
          <a:stretch>
            <a:fillRect/>
          </a:stretch>
        </p:blipFill>
        <p:spPr>
          <a:xfrm>
            <a:off x="1480929" y="1615871"/>
            <a:ext cx="9861062" cy="3924300"/>
          </a:xfrm>
          <a:prstGeom prst="rect">
            <a:avLst/>
          </a:prstGeom>
        </p:spPr>
      </p:pic>
      <p:sp>
        <p:nvSpPr>
          <p:cNvPr id="7" name="Rectangle 6">
            <a:extLst>
              <a:ext uri="{FF2B5EF4-FFF2-40B4-BE49-F238E27FC236}">
                <a16:creationId xmlns:a16="http://schemas.microsoft.com/office/drawing/2014/main" id="{E0A5B4EB-FEAE-E877-5DE7-4FBEB9EE03C8}"/>
              </a:ext>
            </a:extLst>
          </p:cNvPr>
          <p:cNvSpPr/>
          <p:nvPr/>
        </p:nvSpPr>
        <p:spPr>
          <a:xfrm>
            <a:off x="7451871" y="4172966"/>
            <a:ext cx="3570026" cy="1307805"/>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3484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3FBF-A949-D49D-2A43-648B10CAB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A5189-C1CA-BE95-83C2-35F62A509AA6}"/>
              </a:ext>
            </a:extLst>
          </p:cNvPr>
          <p:cNvSpPr>
            <a:spLocks noGrp="1"/>
          </p:cNvSpPr>
          <p:nvPr>
            <p:ph type="ctrTitle"/>
          </p:nvPr>
        </p:nvSpPr>
        <p:spPr>
          <a:xfrm>
            <a:off x="1523999" y="1122363"/>
            <a:ext cx="8834847" cy="837066"/>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Does DAG Work?</a:t>
            </a:r>
          </a:p>
        </p:txBody>
      </p:sp>
      <p:sp>
        <p:nvSpPr>
          <p:cNvPr id="4" name="Subtitle 3">
            <a:extLst>
              <a:ext uri="{FF2B5EF4-FFF2-40B4-BE49-F238E27FC236}">
                <a16:creationId xmlns:a16="http://schemas.microsoft.com/office/drawing/2014/main" id="{66D56BAB-3198-A5E5-24BB-1521976F9ED7}"/>
              </a:ext>
            </a:extLst>
          </p:cNvPr>
          <p:cNvSpPr>
            <a:spLocks noGrp="1"/>
          </p:cNvSpPr>
          <p:nvPr>
            <p:ph type="subTitle" idx="1"/>
          </p:nvPr>
        </p:nvSpPr>
        <p:spPr>
          <a:xfrm flipV="1">
            <a:off x="1524000" y="3429000"/>
            <a:ext cx="2120538" cy="173038"/>
          </a:xfrm>
        </p:spPr>
        <p:txBody>
          <a:bodyPr>
            <a:normAutofit fontScale="25000" lnSpcReduction="20000"/>
          </a:bodyPr>
          <a:lstStyle/>
          <a:p>
            <a:endParaRPr lang="en-US" dirty="0"/>
          </a:p>
        </p:txBody>
      </p:sp>
      <p:pic>
        <p:nvPicPr>
          <p:cNvPr id="3" name="Picture 2">
            <a:extLst>
              <a:ext uri="{FF2B5EF4-FFF2-40B4-BE49-F238E27FC236}">
                <a16:creationId xmlns:a16="http://schemas.microsoft.com/office/drawing/2014/main" id="{832066C9-9E79-4A05-DC43-24F9FF27BB33}"/>
              </a:ext>
            </a:extLst>
          </p:cNvPr>
          <p:cNvPicPr>
            <a:picLocks noChangeAspect="1"/>
          </p:cNvPicPr>
          <p:nvPr/>
        </p:nvPicPr>
        <p:blipFill>
          <a:blip r:embed="rId3"/>
          <a:srcRect t="6955"/>
          <a:stretch/>
        </p:blipFill>
        <p:spPr>
          <a:xfrm>
            <a:off x="1052357" y="2601119"/>
            <a:ext cx="11087821" cy="1655762"/>
          </a:xfrm>
          <a:prstGeom prst="rect">
            <a:avLst/>
          </a:prstGeom>
        </p:spPr>
      </p:pic>
    </p:spTree>
    <p:extLst>
      <p:ext uri="{BB962C8B-B14F-4D97-AF65-F5344CB8AC3E}">
        <p14:creationId xmlns:p14="http://schemas.microsoft.com/office/powerpoint/2010/main" val="412335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44A8-B166-3E1D-047A-6DC9A6F4853E}"/>
              </a:ext>
            </a:extLst>
          </p:cNvPr>
          <p:cNvSpPr>
            <a:spLocks noGrp="1"/>
          </p:cNvSpPr>
          <p:nvPr>
            <p:ph type="ctrTitle"/>
          </p:nvPr>
        </p:nvSpPr>
        <p:spPr>
          <a:xfrm>
            <a:off x="1523999" y="1122363"/>
            <a:ext cx="10258698" cy="1372643"/>
          </a:xfrm>
        </p:spPr>
        <p:txBody>
          <a:bodyPr/>
          <a:lstStyle/>
          <a:p>
            <a:r>
              <a:rPr lang="en-US" b="1" dirty="0">
                <a:latin typeface="Open Sans SemiBold" panose="020F0502020204030204" pitchFamily="34" charset="0"/>
                <a:ea typeface="Open Sans SemiBold" panose="020F0502020204030204" pitchFamily="34" charset="0"/>
                <a:cs typeface="Open Sans SemiBold" panose="020F0502020204030204" pitchFamily="34" charset="0"/>
              </a:rPr>
              <a:t>Are all GANs created equal? A large-scale study</a:t>
            </a:r>
          </a:p>
        </p:txBody>
      </p:sp>
      <p:sp>
        <p:nvSpPr>
          <p:cNvPr id="3" name="Subtitle 2">
            <a:extLst>
              <a:ext uri="{FF2B5EF4-FFF2-40B4-BE49-F238E27FC236}">
                <a16:creationId xmlns:a16="http://schemas.microsoft.com/office/drawing/2014/main" id="{C80A2C13-8566-34BA-536E-E345CDB5171C}"/>
              </a:ext>
            </a:extLst>
          </p:cNvPr>
          <p:cNvSpPr>
            <a:spLocks noGrp="1"/>
          </p:cNvSpPr>
          <p:nvPr>
            <p:ph type="subTitle" idx="1"/>
          </p:nvPr>
        </p:nvSpPr>
        <p:spPr>
          <a:xfrm>
            <a:off x="1523999" y="2651760"/>
            <a:ext cx="10144539" cy="2606040"/>
          </a:xfrm>
        </p:spPr>
        <p:txBody>
          <a:bodyPr>
            <a:normAutofit/>
          </a:bodyPr>
          <a:lstStyle/>
          <a:p>
            <a:r>
              <a:rPr lang="en-US" dirty="0"/>
              <a:t>Saransh Bogati</a:t>
            </a:r>
          </a:p>
          <a:p>
            <a:pPr algn="l" rtl="0"/>
            <a:r>
              <a:rPr lang="en-US" b="0" i="0" u="none" strike="noStrike" dirty="0">
                <a:solidFill>
                  <a:srgbClr val="000000"/>
                </a:solidFill>
                <a:effectLst/>
              </a:rPr>
              <a:t>Deepak </a:t>
            </a:r>
            <a:r>
              <a:rPr lang="en-US" b="0" i="0" u="none" strike="noStrike" dirty="0" err="1">
                <a:solidFill>
                  <a:srgbClr val="000000"/>
                </a:solidFill>
                <a:effectLst/>
              </a:rPr>
              <a:t>Dulal</a:t>
            </a:r>
            <a:endParaRPr lang="en-US" dirty="0">
              <a:solidFill>
                <a:srgbClr val="000000"/>
              </a:solidFill>
            </a:endParaRPr>
          </a:p>
          <a:p>
            <a:pPr algn="l" rtl="0"/>
            <a:r>
              <a:rPr lang="en-US" b="0" i="0" dirty="0" err="1">
                <a:solidFill>
                  <a:srgbClr val="000000"/>
                </a:solidFill>
                <a:effectLst/>
              </a:rPr>
              <a:t>Teme</a:t>
            </a:r>
            <a:r>
              <a:rPr lang="en-US" b="0" i="0" dirty="0">
                <a:solidFill>
                  <a:srgbClr val="000000"/>
                </a:solidFill>
                <a:effectLst/>
              </a:rPr>
              <a:t> </a:t>
            </a:r>
            <a:r>
              <a:rPr lang="en-US" b="0" i="0" dirty="0" err="1">
                <a:solidFill>
                  <a:srgbClr val="000000"/>
                </a:solidFill>
                <a:effectLst/>
              </a:rPr>
              <a:t>Oketete</a:t>
            </a:r>
            <a:endParaRPr lang="en-US" b="0" i="0" dirty="0">
              <a:solidFill>
                <a:srgbClr val="000000"/>
              </a:solidFill>
              <a:effectLst/>
            </a:endParaRPr>
          </a:p>
        </p:txBody>
      </p:sp>
    </p:spTree>
    <p:extLst>
      <p:ext uri="{BB962C8B-B14F-4D97-AF65-F5344CB8AC3E}">
        <p14:creationId xmlns:p14="http://schemas.microsoft.com/office/powerpoint/2010/main" val="232724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0A5E1-4BEE-00A4-D115-51D9B1774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A2A70-F972-3C9D-6EED-D8544B09D58A}"/>
              </a:ext>
            </a:extLst>
          </p:cNvPr>
          <p:cNvSpPr>
            <a:spLocks noGrp="1"/>
          </p:cNvSpPr>
          <p:nvPr>
            <p:ph type="ctrTitle"/>
          </p:nvPr>
        </p:nvSpPr>
        <p:spPr>
          <a:xfrm>
            <a:off x="1523999" y="1122363"/>
            <a:ext cx="8508275" cy="732563"/>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Does DAG Work?</a:t>
            </a:r>
          </a:p>
        </p:txBody>
      </p:sp>
      <p:sp>
        <p:nvSpPr>
          <p:cNvPr id="3" name="Subtitle 2">
            <a:extLst>
              <a:ext uri="{FF2B5EF4-FFF2-40B4-BE49-F238E27FC236}">
                <a16:creationId xmlns:a16="http://schemas.microsoft.com/office/drawing/2014/main" id="{EE3E257E-50B4-0729-E448-821AF1F44EEF}"/>
              </a:ext>
            </a:extLst>
          </p:cNvPr>
          <p:cNvSpPr>
            <a:spLocks noGrp="1"/>
          </p:cNvSpPr>
          <p:nvPr>
            <p:ph type="subTitle" idx="1"/>
          </p:nvPr>
        </p:nvSpPr>
        <p:spPr>
          <a:xfrm>
            <a:off x="1524000" y="3602038"/>
            <a:ext cx="1963784" cy="94751"/>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F7B7D3CB-1F0D-C9AC-7B24-28F203BAD717}"/>
              </a:ext>
            </a:extLst>
          </p:cNvPr>
          <p:cNvPicPr>
            <a:picLocks noChangeAspect="1"/>
          </p:cNvPicPr>
          <p:nvPr/>
        </p:nvPicPr>
        <p:blipFill>
          <a:blip r:embed="rId3"/>
          <a:stretch>
            <a:fillRect/>
          </a:stretch>
        </p:blipFill>
        <p:spPr>
          <a:xfrm>
            <a:off x="1079861" y="2036766"/>
            <a:ext cx="5522383" cy="2966309"/>
          </a:xfrm>
          <a:prstGeom prst="rect">
            <a:avLst/>
          </a:prstGeom>
          <a:ln>
            <a:solidFill>
              <a:schemeClr val="accent6"/>
            </a:solidFill>
          </a:ln>
        </p:spPr>
      </p:pic>
      <p:pic>
        <p:nvPicPr>
          <p:cNvPr id="5" name="Picture 4">
            <a:extLst>
              <a:ext uri="{FF2B5EF4-FFF2-40B4-BE49-F238E27FC236}">
                <a16:creationId xmlns:a16="http://schemas.microsoft.com/office/drawing/2014/main" id="{BA02A68E-5B05-0BD4-872C-4AD8ED9AADB7}"/>
              </a:ext>
            </a:extLst>
          </p:cNvPr>
          <p:cNvPicPr>
            <a:picLocks noChangeAspect="1"/>
          </p:cNvPicPr>
          <p:nvPr/>
        </p:nvPicPr>
        <p:blipFill>
          <a:blip r:embed="rId4"/>
          <a:stretch>
            <a:fillRect/>
          </a:stretch>
        </p:blipFill>
        <p:spPr>
          <a:xfrm>
            <a:off x="6493451" y="2036766"/>
            <a:ext cx="5698549" cy="2966309"/>
          </a:xfrm>
          <a:prstGeom prst="rect">
            <a:avLst/>
          </a:prstGeom>
          <a:ln>
            <a:solidFill>
              <a:schemeClr val="accent6"/>
            </a:solidFill>
          </a:ln>
        </p:spPr>
      </p:pic>
    </p:spTree>
    <p:extLst>
      <p:ext uri="{BB962C8B-B14F-4D97-AF65-F5344CB8AC3E}">
        <p14:creationId xmlns:p14="http://schemas.microsoft.com/office/powerpoint/2010/main" val="91284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E831-DD45-C4E2-AB55-9D38D9CA8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51220-690F-E97B-8946-684CC83360C1}"/>
              </a:ext>
            </a:extLst>
          </p:cNvPr>
          <p:cNvSpPr>
            <a:spLocks noGrp="1"/>
          </p:cNvSpPr>
          <p:nvPr>
            <p:ph type="ctrTitle"/>
          </p:nvPr>
        </p:nvSpPr>
        <p:spPr>
          <a:xfrm>
            <a:off x="1524000" y="310245"/>
            <a:ext cx="9670870" cy="751114"/>
          </a:xfrm>
        </p:spPr>
        <p:txBody>
          <a:bodyPr>
            <a:normAutofit/>
          </a:bodyPr>
          <a:lstStyle/>
          <a:p>
            <a:pPr algn="l"/>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Does DAG Work?</a:t>
            </a:r>
          </a:p>
        </p:txBody>
      </p:sp>
      <p:sp>
        <p:nvSpPr>
          <p:cNvPr id="4" name="Subtitle 3">
            <a:extLst>
              <a:ext uri="{FF2B5EF4-FFF2-40B4-BE49-F238E27FC236}">
                <a16:creationId xmlns:a16="http://schemas.microsoft.com/office/drawing/2014/main" id="{522F19C9-38DB-59F4-24D3-EBD388492F6B}"/>
              </a:ext>
            </a:extLst>
          </p:cNvPr>
          <p:cNvSpPr>
            <a:spLocks noGrp="1"/>
          </p:cNvSpPr>
          <p:nvPr>
            <p:ph type="subTitle" idx="1"/>
          </p:nvPr>
        </p:nvSpPr>
        <p:spPr>
          <a:xfrm>
            <a:off x="4970418" y="3429000"/>
            <a:ext cx="1389017" cy="251505"/>
          </a:xfrm>
        </p:spPr>
        <p:txBody>
          <a:bodyPr>
            <a:normAutofit fontScale="55000" lnSpcReduction="20000"/>
          </a:bodyPr>
          <a:lstStyle/>
          <a:p>
            <a:r>
              <a:rPr lang="en-US" dirty="0"/>
              <a:t>.</a:t>
            </a:r>
          </a:p>
        </p:txBody>
      </p:sp>
      <p:pic>
        <p:nvPicPr>
          <p:cNvPr id="3" name="Picture 2">
            <a:extLst>
              <a:ext uri="{FF2B5EF4-FFF2-40B4-BE49-F238E27FC236}">
                <a16:creationId xmlns:a16="http://schemas.microsoft.com/office/drawing/2014/main" id="{B58A4C38-E7AF-407F-6A20-CC39D3D08585}"/>
              </a:ext>
            </a:extLst>
          </p:cNvPr>
          <p:cNvPicPr>
            <a:picLocks noChangeAspect="1"/>
          </p:cNvPicPr>
          <p:nvPr/>
        </p:nvPicPr>
        <p:blipFill>
          <a:blip r:embed="rId3"/>
          <a:srcRect b="3245"/>
          <a:stretch/>
        </p:blipFill>
        <p:spPr>
          <a:xfrm>
            <a:off x="1674878" y="1299755"/>
            <a:ext cx="7534436" cy="5022573"/>
          </a:xfrm>
          <a:prstGeom prst="rect">
            <a:avLst/>
          </a:prstGeom>
        </p:spPr>
      </p:pic>
    </p:spTree>
    <p:extLst>
      <p:ext uri="{BB962C8B-B14F-4D97-AF65-F5344CB8AC3E}">
        <p14:creationId xmlns:p14="http://schemas.microsoft.com/office/powerpoint/2010/main" val="270966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843A2-E04D-021A-10FB-4A79505F6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C7487-1DFE-85A0-FF7B-7C892E23BA4E}"/>
              </a:ext>
            </a:extLst>
          </p:cNvPr>
          <p:cNvSpPr>
            <a:spLocks noGrp="1"/>
          </p:cNvSpPr>
          <p:nvPr>
            <p:ph type="ctrTitle"/>
          </p:nvPr>
        </p:nvSpPr>
        <p:spPr>
          <a:xfrm>
            <a:off x="1523999" y="1122363"/>
            <a:ext cx="8782595" cy="693374"/>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Possible Improved Comparison?</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5AB9CB8F-DF4F-A6F1-05A5-E842935412A1}"/>
              </a:ext>
            </a:extLst>
          </p:cNvPr>
          <p:cNvSpPr>
            <a:spLocks noGrp="1"/>
          </p:cNvSpPr>
          <p:nvPr>
            <p:ph type="subTitle" idx="1"/>
          </p:nvPr>
        </p:nvSpPr>
        <p:spPr>
          <a:xfrm>
            <a:off x="1523999" y="2037806"/>
            <a:ext cx="10144539" cy="3219994"/>
          </a:xfrm>
        </p:spPr>
        <p:txBody>
          <a:bodyPr/>
          <a:lstStyle/>
          <a:p>
            <a:pPr marL="457200" indent="-457200">
              <a:buFont typeface="+mj-lt"/>
              <a:buAutoNum type="arabicPeriod"/>
            </a:pPr>
            <a:r>
              <a:rPr lang="en-US" dirty="0">
                <a:solidFill>
                  <a:srgbClr val="0E0E0E"/>
                </a:solidFill>
                <a:effectLst/>
              </a:rPr>
              <a:t>Clearer &amp; more distinct FID scores between GAN Models</a:t>
            </a:r>
          </a:p>
          <a:p>
            <a:pPr marL="457200" indent="-457200">
              <a:buFont typeface="+mj-lt"/>
              <a:buAutoNum type="arabicPeriod"/>
            </a:pPr>
            <a:r>
              <a:rPr lang="en-US" dirty="0">
                <a:solidFill>
                  <a:srgbClr val="0E0E0E"/>
                </a:solidFill>
              </a:rPr>
              <a:t>Better &amp; Improved dataset</a:t>
            </a:r>
            <a:endParaRPr lang="en-US" dirty="0">
              <a:solidFill>
                <a:srgbClr val="0E0E0E"/>
              </a:solidFill>
              <a:effectLst/>
            </a:endParaRPr>
          </a:p>
        </p:txBody>
      </p:sp>
    </p:spTree>
    <p:extLst>
      <p:ext uri="{BB962C8B-B14F-4D97-AF65-F5344CB8AC3E}">
        <p14:creationId xmlns:p14="http://schemas.microsoft.com/office/powerpoint/2010/main" val="34954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6A676-5918-2816-95D8-611096A15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F4AFB-D1D3-0C17-C1DF-C4616D29B6DD}"/>
              </a:ext>
            </a:extLst>
          </p:cNvPr>
          <p:cNvSpPr>
            <a:spLocks noGrp="1"/>
          </p:cNvSpPr>
          <p:nvPr>
            <p:ph type="ctrTitle"/>
          </p:nvPr>
        </p:nvSpPr>
        <p:spPr>
          <a:xfrm>
            <a:off x="1523999" y="1122363"/>
            <a:ext cx="10144539" cy="915443"/>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Conclusion &amp; Key Takeaways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961858B8-FCFD-93C5-E906-E797091D039C}"/>
              </a:ext>
            </a:extLst>
          </p:cNvPr>
          <p:cNvSpPr>
            <a:spLocks noGrp="1"/>
          </p:cNvSpPr>
          <p:nvPr>
            <p:ph type="subTitle" idx="1"/>
          </p:nvPr>
        </p:nvSpPr>
        <p:spPr>
          <a:xfrm>
            <a:off x="1523999" y="2246811"/>
            <a:ext cx="10144539" cy="3010989"/>
          </a:xfrm>
        </p:spPr>
        <p:txBody>
          <a:bodyPr>
            <a:normAutofit/>
          </a:bodyPr>
          <a:lstStyle/>
          <a:p>
            <a:pPr marL="457200" indent="-457200">
              <a:buFont typeface="+mj-lt"/>
              <a:buAutoNum type="arabicPeriod"/>
            </a:pPr>
            <a:r>
              <a:rPr lang="en-US" dirty="0">
                <a:solidFill>
                  <a:srgbClr val="0E0E0E"/>
                </a:solidFill>
                <a:effectLst/>
              </a:rPr>
              <a:t>GANs are sensitive to hyperparameters.</a:t>
            </a:r>
          </a:p>
          <a:p>
            <a:pPr marL="457200" indent="-457200">
              <a:buFont typeface="+mj-lt"/>
              <a:buAutoNum type="arabicPeriod"/>
            </a:pPr>
            <a:r>
              <a:rPr lang="en-US" dirty="0">
                <a:solidFill>
                  <a:srgbClr val="0E0E0E"/>
                </a:solidFill>
                <a:effectLst/>
              </a:rPr>
              <a:t>Computational budget is critical for comparisons.</a:t>
            </a:r>
          </a:p>
          <a:p>
            <a:pPr marL="457200" indent="-457200">
              <a:buFont typeface="+mj-lt"/>
              <a:buAutoNum type="arabicPeriod"/>
            </a:pPr>
            <a:r>
              <a:rPr lang="en-US" dirty="0">
                <a:solidFill>
                  <a:srgbClr val="0E0E0E"/>
                </a:solidFill>
                <a:effectLst/>
              </a:rPr>
              <a:t>DAG enhances GANs in limited-data scenarios.</a:t>
            </a:r>
          </a:p>
          <a:p>
            <a:pPr marL="457200" indent="-457200">
              <a:buFont typeface="+mj-lt"/>
              <a:buAutoNum type="arabicPeriod"/>
            </a:pPr>
            <a:r>
              <a:rPr lang="en-US" dirty="0">
                <a:solidFill>
                  <a:srgbClr val="0E0E0E"/>
                </a:solidFill>
              </a:rPr>
              <a:t>DAG could improve comparison parameters for GANs</a:t>
            </a:r>
            <a:endParaRPr lang="en-US" dirty="0">
              <a:solidFill>
                <a:srgbClr val="0E0E0E"/>
              </a:solidFill>
              <a:effectLst/>
            </a:endParaRPr>
          </a:p>
        </p:txBody>
      </p:sp>
    </p:spTree>
    <p:extLst>
      <p:ext uri="{BB962C8B-B14F-4D97-AF65-F5344CB8AC3E}">
        <p14:creationId xmlns:p14="http://schemas.microsoft.com/office/powerpoint/2010/main" val="174521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522B-734F-061A-B674-D0B7AB816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B586A-F0EE-2856-EB24-EC09EADA11D5}"/>
              </a:ext>
            </a:extLst>
          </p:cNvPr>
          <p:cNvSpPr>
            <a:spLocks noGrp="1"/>
          </p:cNvSpPr>
          <p:nvPr>
            <p:ph type="ctrTitle"/>
          </p:nvPr>
        </p:nvSpPr>
        <p:spPr>
          <a:xfrm>
            <a:off x="1523999" y="1122363"/>
            <a:ext cx="10144539" cy="810940"/>
          </a:xfrm>
        </p:spPr>
        <p:txBody>
          <a:bodyPr anchor="b">
            <a:normAutofit/>
          </a:bodyPr>
          <a:lstStyle/>
          <a:p>
            <a:r>
              <a:rPr lang="en-US" dirty="0"/>
              <a:t>Thank you!</a:t>
            </a:r>
          </a:p>
        </p:txBody>
      </p:sp>
      <p:sp>
        <p:nvSpPr>
          <p:cNvPr id="13" name="Subtitle 12">
            <a:extLst>
              <a:ext uri="{FF2B5EF4-FFF2-40B4-BE49-F238E27FC236}">
                <a16:creationId xmlns:a16="http://schemas.microsoft.com/office/drawing/2014/main" id="{DE188282-023E-7C75-D597-A0DF8BF6F97C}"/>
              </a:ext>
            </a:extLst>
          </p:cNvPr>
          <p:cNvSpPr>
            <a:spLocks noGrp="1"/>
          </p:cNvSpPr>
          <p:nvPr>
            <p:ph type="subTitle" idx="1"/>
          </p:nvPr>
        </p:nvSpPr>
        <p:spPr>
          <a:xfrm>
            <a:off x="7889358" y="3429001"/>
            <a:ext cx="45719" cy="207334"/>
          </a:xfrm>
        </p:spPr>
        <p:txBody>
          <a:bodyPr>
            <a:normAutofit/>
          </a:bodyPr>
          <a:lstStyle/>
          <a:p>
            <a:r>
              <a:rPr lang="en-US" sz="800" dirty="0"/>
              <a:t>.</a:t>
            </a:r>
          </a:p>
        </p:txBody>
      </p:sp>
    </p:spTree>
    <p:extLst>
      <p:ext uri="{BB962C8B-B14F-4D97-AF65-F5344CB8AC3E}">
        <p14:creationId xmlns:p14="http://schemas.microsoft.com/office/powerpoint/2010/main" val="162870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B51FF-4FCC-534E-E304-4FB0368F8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7E0B8-838A-6BC1-8A38-1AAD225D6FC3}"/>
              </a:ext>
            </a:extLst>
          </p:cNvPr>
          <p:cNvSpPr>
            <a:spLocks noGrp="1"/>
          </p:cNvSpPr>
          <p:nvPr>
            <p:ph type="title"/>
          </p:nvPr>
        </p:nvSpPr>
        <p:spPr>
          <a:xfrm>
            <a:off x="1480929" y="365124"/>
            <a:ext cx="10257183" cy="1202419"/>
          </a:xfrm>
        </p:spPr>
        <p:txBody>
          <a:bodyPr>
            <a:noAutofit/>
          </a:bodyPr>
          <a:lstStyle/>
          <a:p>
            <a:r>
              <a:rPr lang="en-US" sz="4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Problem Definition</a:t>
            </a:r>
          </a:p>
        </p:txBody>
      </p:sp>
      <p:sp>
        <p:nvSpPr>
          <p:cNvPr id="3" name="Subtitle 2">
            <a:extLst>
              <a:ext uri="{FF2B5EF4-FFF2-40B4-BE49-F238E27FC236}">
                <a16:creationId xmlns:a16="http://schemas.microsoft.com/office/drawing/2014/main" id="{90954E14-D862-D27E-8D46-622A249C86C1}"/>
              </a:ext>
            </a:extLst>
          </p:cNvPr>
          <p:cNvSpPr>
            <a:spLocks noGrp="1"/>
          </p:cNvSpPr>
          <p:nvPr>
            <p:ph idx="1"/>
          </p:nvPr>
        </p:nvSpPr>
        <p:spPr>
          <a:xfrm>
            <a:off x="1480929" y="1567543"/>
            <a:ext cx="10257183" cy="4609420"/>
          </a:xfrm>
        </p:spPr>
        <p:txBody>
          <a:bodyPr/>
          <a:lstStyle/>
          <a:p>
            <a:pPr marL="457200" indent="-457200" algn="l">
              <a:buFont typeface="+mj-lt"/>
              <a:buAutoNum type="arabicPeriod"/>
            </a:pPr>
            <a:r>
              <a:rPr lang="en-US" b="0" i="0" dirty="0">
                <a:solidFill>
                  <a:schemeClr val="tx1"/>
                </a:solidFill>
                <a:effectLst/>
              </a:rPr>
              <a:t> GANs are powerful, but which one performs best?</a:t>
            </a:r>
          </a:p>
          <a:p>
            <a:pPr marL="457200" indent="-457200" algn="l">
              <a:buFont typeface="+mj-lt"/>
              <a:buAutoNum type="arabicPeriod"/>
            </a:pPr>
            <a:r>
              <a:rPr lang="en-US" b="0" i="0" dirty="0">
                <a:solidFill>
                  <a:schemeClr val="tx1"/>
                </a:solidFill>
                <a:effectLst/>
              </a:rPr>
              <a:t> Are some GAN algorithms consistently better than others?</a:t>
            </a:r>
          </a:p>
          <a:p>
            <a:pPr marL="457200" indent="-457200" algn="l">
              <a:buFont typeface="+mj-lt"/>
              <a:buAutoNum type="arabicPeriod"/>
            </a:pPr>
            <a:r>
              <a:rPr lang="en-US" dirty="0">
                <a:solidFill>
                  <a:schemeClr val="tx1"/>
                </a:solidFill>
              </a:rPr>
              <a:t> Evaluating GAN is challenging.</a:t>
            </a:r>
          </a:p>
          <a:p>
            <a:pPr marL="457200" indent="-45720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75785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D445B-D754-C6EF-A65E-A102EDD04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4E726-B1F1-B8E4-E816-377E86844A37}"/>
              </a:ext>
            </a:extLst>
          </p:cNvPr>
          <p:cNvSpPr>
            <a:spLocks noGrp="1"/>
          </p:cNvSpPr>
          <p:nvPr>
            <p:ph type="title"/>
          </p:nvPr>
        </p:nvSpPr>
        <p:spPr>
          <a:xfrm>
            <a:off x="1480929" y="365125"/>
            <a:ext cx="10257183" cy="1017599"/>
          </a:xfrm>
        </p:spPr>
        <p:txBody>
          <a:bodyPr>
            <a:normAutofit/>
          </a:bodyPr>
          <a:lstStyle/>
          <a:p>
            <a:r>
              <a:rPr lang="en-US" sz="4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What are GANs?</a:t>
            </a:r>
          </a:p>
        </p:txBody>
      </p:sp>
      <p:sp>
        <p:nvSpPr>
          <p:cNvPr id="3" name="Subtitle 2">
            <a:extLst>
              <a:ext uri="{FF2B5EF4-FFF2-40B4-BE49-F238E27FC236}">
                <a16:creationId xmlns:a16="http://schemas.microsoft.com/office/drawing/2014/main" id="{9560BFC1-FF97-0DFA-0BD2-C427150689FC}"/>
              </a:ext>
            </a:extLst>
          </p:cNvPr>
          <p:cNvSpPr>
            <a:spLocks noGrp="1"/>
          </p:cNvSpPr>
          <p:nvPr>
            <p:ph idx="1"/>
          </p:nvPr>
        </p:nvSpPr>
        <p:spPr>
          <a:xfrm>
            <a:off x="1480929" y="1104900"/>
            <a:ext cx="7374283" cy="5072063"/>
          </a:xfrm>
        </p:spPr>
        <p:txBody>
          <a:bodyPr>
            <a:normAutofit/>
          </a:bodyPr>
          <a:lstStyle/>
          <a:p>
            <a:pPr marL="457200" indent="-457200" algn="just">
              <a:buFont typeface="+mj-lt"/>
              <a:buAutoNum type="arabicPeriod"/>
            </a:pPr>
            <a:endParaRPr lang="en-US" b="0" i="0" dirty="0">
              <a:solidFill>
                <a:schemeClr val="tx1"/>
              </a:solidFill>
              <a:effectLst/>
            </a:endParaRPr>
          </a:p>
          <a:p>
            <a:pPr marL="457200" indent="-457200" algn="just">
              <a:buFont typeface="+mj-lt"/>
              <a:buAutoNum type="arabicPeriod"/>
            </a:pPr>
            <a:r>
              <a:rPr lang="en-US" dirty="0">
                <a:solidFill>
                  <a:schemeClr val="tx1"/>
                </a:solidFill>
              </a:rPr>
              <a:t> </a:t>
            </a:r>
            <a:r>
              <a:rPr lang="en-US" b="1" dirty="0">
                <a:solidFill>
                  <a:schemeClr val="tx1"/>
                </a:solidFill>
              </a:rPr>
              <a:t>G</a:t>
            </a:r>
            <a:r>
              <a:rPr lang="en-US" b="1" i="0" dirty="0">
                <a:solidFill>
                  <a:schemeClr val="tx1"/>
                </a:solidFill>
                <a:effectLst/>
              </a:rPr>
              <a:t>enerative adversarial network</a:t>
            </a:r>
            <a:r>
              <a:rPr lang="en-US" b="0" i="0" dirty="0">
                <a:solidFill>
                  <a:schemeClr val="tx1"/>
                </a:solidFill>
                <a:effectLst/>
              </a:rPr>
              <a:t> (</a:t>
            </a:r>
            <a:r>
              <a:rPr lang="en-US" b="1" i="0" dirty="0">
                <a:solidFill>
                  <a:schemeClr val="tx1"/>
                </a:solidFill>
                <a:effectLst/>
              </a:rPr>
              <a:t>GAN</a:t>
            </a:r>
            <a:r>
              <a:rPr lang="en-US" b="0" i="0" dirty="0">
                <a:solidFill>
                  <a:schemeClr val="tx1"/>
                </a:solidFill>
                <a:effectLst/>
              </a:rPr>
              <a:t>) is a class of </a:t>
            </a:r>
            <a:r>
              <a:rPr lang="en-US" b="0" i="0" u="sng" strike="noStrike" dirty="0">
                <a:solidFill>
                  <a:schemeClr val="tx1"/>
                </a:solidFill>
                <a:effectLst/>
                <a:hlinkClick r:id="rId3" tooltip="Machine learning">
                  <a:extLst>
                    <a:ext uri="{A12FA001-AC4F-418D-AE19-62706E023703}">
                      <ahyp:hlinkClr xmlns:ahyp="http://schemas.microsoft.com/office/drawing/2018/hyperlinkcolor" val="tx"/>
                    </a:ext>
                  </a:extLst>
                </a:hlinkClick>
              </a:rPr>
              <a:t>machine</a:t>
            </a:r>
            <a:r>
              <a:rPr lang="en-US" b="0" i="0" strike="noStrike" dirty="0">
                <a:solidFill>
                  <a:schemeClr val="tx1"/>
                </a:solidFill>
                <a:effectLst/>
                <a:hlinkClick r:id="rId3" tooltip="Machine learning">
                  <a:extLst>
                    <a:ext uri="{A12FA001-AC4F-418D-AE19-62706E023703}">
                      <ahyp:hlinkClr xmlns:ahyp="http://schemas.microsoft.com/office/drawing/2018/hyperlinkcolor" val="tx"/>
                    </a:ext>
                  </a:extLst>
                </a:hlinkClick>
              </a:rPr>
              <a:t> learning</a:t>
            </a:r>
            <a:r>
              <a:rPr lang="en-US" b="0" i="0" dirty="0">
                <a:solidFill>
                  <a:schemeClr val="tx1"/>
                </a:solidFill>
                <a:effectLst/>
              </a:rPr>
              <a:t> frameworks and a prominent framework for approaching </a:t>
            </a:r>
            <a:r>
              <a:rPr lang="en-US" b="0" i="0" u="none" strike="noStrike" dirty="0">
                <a:solidFill>
                  <a:schemeClr val="tx1"/>
                </a:solidFill>
                <a:effectLst/>
                <a:hlinkClick r:id="rId4" tooltip="Generative artificial intelligence">
                  <a:extLst>
                    <a:ext uri="{A12FA001-AC4F-418D-AE19-62706E023703}">
                      <ahyp:hlinkClr xmlns:ahyp="http://schemas.microsoft.com/office/drawing/2018/hyperlinkcolor" val="tx"/>
                    </a:ext>
                  </a:extLst>
                </a:hlinkClick>
              </a:rPr>
              <a:t>generative artificial intelligence</a:t>
            </a:r>
            <a:r>
              <a:rPr lang="en-US" b="0" i="0" dirty="0">
                <a:solidFill>
                  <a:schemeClr val="tx1"/>
                </a:solidFill>
                <a:effectLst/>
              </a:rPr>
              <a:t>.</a:t>
            </a:r>
          </a:p>
          <a:p>
            <a:pPr marL="457200" indent="-457200" algn="just">
              <a:buFont typeface="+mj-lt"/>
              <a:buAutoNum type="arabicPeriod"/>
            </a:pPr>
            <a:r>
              <a:rPr lang="en-US" b="0" i="0" dirty="0">
                <a:solidFill>
                  <a:schemeClr val="tx1"/>
                </a:solidFill>
                <a:effectLst/>
              </a:rPr>
              <a:t> Generator: Creates fake samples.</a:t>
            </a:r>
          </a:p>
          <a:p>
            <a:pPr marL="457200" indent="-457200" algn="just">
              <a:buFont typeface="+mj-lt"/>
              <a:buAutoNum type="arabicPeriod"/>
            </a:pPr>
            <a:r>
              <a:rPr lang="en-US" dirty="0">
                <a:solidFill>
                  <a:schemeClr val="tx1"/>
                </a:solidFill>
              </a:rPr>
              <a:t> Discriminator: Distinguishes real vs fake samples.</a:t>
            </a:r>
          </a:p>
        </p:txBody>
      </p:sp>
      <p:pic>
        <p:nvPicPr>
          <p:cNvPr id="5" name="Picture 4" descr="A diagram of a diagram&#10;&#10;Description automatically generated">
            <a:extLst>
              <a:ext uri="{FF2B5EF4-FFF2-40B4-BE49-F238E27FC236}">
                <a16:creationId xmlns:a16="http://schemas.microsoft.com/office/drawing/2014/main" id="{C64E07BC-E3EB-8495-8D3D-FEBDA1C6128C}"/>
              </a:ext>
            </a:extLst>
          </p:cNvPr>
          <p:cNvPicPr>
            <a:picLocks noChangeAspect="1"/>
          </p:cNvPicPr>
          <p:nvPr/>
        </p:nvPicPr>
        <p:blipFill>
          <a:blip r:embed="rId5"/>
          <a:stretch>
            <a:fillRect/>
          </a:stretch>
        </p:blipFill>
        <p:spPr>
          <a:xfrm>
            <a:off x="8855212" y="1382724"/>
            <a:ext cx="2882900" cy="3365500"/>
          </a:xfrm>
          <a:prstGeom prst="rect">
            <a:avLst/>
          </a:prstGeom>
        </p:spPr>
      </p:pic>
    </p:spTree>
    <p:extLst>
      <p:ext uri="{BB962C8B-B14F-4D97-AF65-F5344CB8AC3E}">
        <p14:creationId xmlns:p14="http://schemas.microsoft.com/office/powerpoint/2010/main" val="359078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A4D8-CCC8-1C27-5E57-A4837FFF1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E7F31-F574-D772-497B-1E39B3E89DA4}"/>
              </a:ext>
            </a:extLst>
          </p:cNvPr>
          <p:cNvSpPr>
            <a:spLocks noGrp="1"/>
          </p:cNvSpPr>
          <p:nvPr>
            <p:ph type="title"/>
          </p:nvPr>
        </p:nvSpPr>
        <p:spPr>
          <a:xfrm>
            <a:off x="1480929" y="365125"/>
            <a:ext cx="10257183" cy="1063389"/>
          </a:xfrm>
        </p:spPr>
        <p:txBody>
          <a:bodyPr>
            <a:normAutofit/>
          </a:bodyPr>
          <a:lstStyle/>
          <a:p>
            <a:pPr algn="just"/>
            <a:r>
              <a:rPr lang="en-US" sz="4000" i="0" dirty="0">
                <a:solidFill>
                  <a:schemeClr val="accent1"/>
                </a:solidFill>
                <a:effectLst/>
              </a:rPr>
              <a:t>Wine forger vs Wine expert</a:t>
            </a:r>
          </a:p>
        </p:txBody>
      </p:sp>
      <p:sp>
        <p:nvSpPr>
          <p:cNvPr id="3" name="Subtitle 2">
            <a:extLst>
              <a:ext uri="{FF2B5EF4-FFF2-40B4-BE49-F238E27FC236}">
                <a16:creationId xmlns:a16="http://schemas.microsoft.com/office/drawing/2014/main" id="{373889CC-23EB-5C30-B8A9-241AF97EB5EF}"/>
              </a:ext>
            </a:extLst>
          </p:cNvPr>
          <p:cNvSpPr>
            <a:spLocks noGrp="1"/>
          </p:cNvSpPr>
          <p:nvPr>
            <p:ph idx="1"/>
          </p:nvPr>
        </p:nvSpPr>
        <p:spPr/>
        <p:txBody>
          <a:bodyPr>
            <a:normAutofit/>
          </a:bodyPr>
          <a:lstStyle/>
          <a:p>
            <a:pPr algn="l"/>
            <a:r>
              <a:rPr lang="en-US" sz="800" b="0" i="0" dirty="0">
                <a:solidFill>
                  <a:schemeClr val="tx1"/>
                </a:solidFill>
                <a:effectLst/>
              </a:rPr>
              <a:t>.</a:t>
            </a:r>
          </a:p>
          <a:p>
            <a:pPr algn="l"/>
            <a:endParaRPr lang="en-US" sz="800" b="0" i="0" dirty="0">
              <a:solidFill>
                <a:schemeClr val="tx1"/>
              </a:solidFill>
              <a:effectLst/>
            </a:endParaRPr>
          </a:p>
        </p:txBody>
      </p:sp>
      <p:pic>
        <p:nvPicPr>
          <p:cNvPr id="5" name="Picture 4" descr="A close-up of a glass of wine&#10;&#10;Description automatically generated">
            <a:extLst>
              <a:ext uri="{FF2B5EF4-FFF2-40B4-BE49-F238E27FC236}">
                <a16:creationId xmlns:a16="http://schemas.microsoft.com/office/drawing/2014/main" id="{3C4BFB75-7512-68CC-267B-B58FC40D3F14}"/>
              </a:ext>
            </a:extLst>
          </p:cNvPr>
          <p:cNvPicPr>
            <a:picLocks noChangeAspect="1"/>
          </p:cNvPicPr>
          <p:nvPr/>
        </p:nvPicPr>
        <p:blipFill>
          <a:blip r:embed="rId3"/>
          <a:stretch>
            <a:fillRect/>
          </a:stretch>
        </p:blipFill>
        <p:spPr>
          <a:xfrm>
            <a:off x="1156009" y="1860698"/>
            <a:ext cx="5101993" cy="1286526"/>
          </a:xfrm>
          <a:prstGeom prst="rect">
            <a:avLst/>
          </a:prstGeom>
        </p:spPr>
      </p:pic>
      <p:pic>
        <p:nvPicPr>
          <p:cNvPr id="7" name="Picture 6" descr="A close-up of a glass of wine&#10;&#10;Description automatically generated">
            <a:extLst>
              <a:ext uri="{FF2B5EF4-FFF2-40B4-BE49-F238E27FC236}">
                <a16:creationId xmlns:a16="http://schemas.microsoft.com/office/drawing/2014/main" id="{03F8D04C-42AE-5DC4-E878-138BDA90B5D6}"/>
              </a:ext>
            </a:extLst>
          </p:cNvPr>
          <p:cNvPicPr>
            <a:picLocks noChangeAspect="1"/>
          </p:cNvPicPr>
          <p:nvPr/>
        </p:nvPicPr>
        <p:blipFill>
          <a:blip r:embed="rId4"/>
          <a:stretch>
            <a:fillRect/>
          </a:stretch>
        </p:blipFill>
        <p:spPr>
          <a:xfrm>
            <a:off x="6385028" y="1807423"/>
            <a:ext cx="5283510" cy="1339801"/>
          </a:xfrm>
          <a:prstGeom prst="rect">
            <a:avLst/>
          </a:prstGeom>
        </p:spPr>
      </p:pic>
      <p:pic>
        <p:nvPicPr>
          <p:cNvPr id="9" name="Picture 8" descr="A diagram of a diagram of a wine production process&#10;&#10;Description automatically generated with medium confidence">
            <a:extLst>
              <a:ext uri="{FF2B5EF4-FFF2-40B4-BE49-F238E27FC236}">
                <a16:creationId xmlns:a16="http://schemas.microsoft.com/office/drawing/2014/main" id="{2A559AD3-0CF5-FCC0-98B5-924C0FD6B798}"/>
              </a:ext>
            </a:extLst>
          </p:cNvPr>
          <p:cNvPicPr>
            <a:picLocks noChangeAspect="1"/>
          </p:cNvPicPr>
          <p:nvPr/>
        </p:nvPicPr>
        <p:blipFill>
          <a:blip r:embed="rId5"/>
          <a:stretch>
            <a:fillRect/>
          </a:stretch>
        </p:blipFill>
        <p:spPr>
          <a:xfrm>
            <a:off x="2913232" y="3296192"/>
            <a:ext cx="5728964" cy="3110712"/>
          </a:xfrm>
          <a:prstGeom prst="rect">
            <a:avLst/>
          </a:prstGeom>
        </p:spPr>
      </p:pic>
      <p:sp>
        <p:nvSpPr>
          <p:cNvPr id="11" name="TextBox 10">
            <a:extLst>
              <a:ext uri="{FF2B5EF4-FFF2-40B4-BE49-F238E27FC236}">
                <a16:creationId xmlns:a16="http://schemas.microsoft.com/office/drawing/2014/main" id="{B59E1C8F-C0A4-B7D5-3389-432BDA5BC0D2}"/>
              </a:ext>
            </a:extLst>
          </p:cNvPr>
          <p:cNvSpPr txBox="1"/>
          <p:nvPr/>
        </p:nvSpPr>
        <p:spPr>
          <a:xfrm>
            <a:off x="3186616" y="6555872"/>
            <a:ext cx="5818768" cy="276999"/>
          </a:xfrm>
          <a:prstGeom prst="rect">
            <a:avLst/>
          </a:prstGeom>
          <a:noFill/>
        </p:spPr>
        <p:txBody>
          <a:bodyPr wrap="square">
            <a:spAutoFit/>
          </a:bodyPr>
          <a:lstStyle/>
          <a:p>
            <a:pPr algn="ctr"/>
            <a:r>
              <a:rPr lang="en-US" sz="1200" i="1" u="sng" dirty="0"/>
              <a:t>Ref: </a:t>
            </a:r>
            <a:r>
              <a:rPr lang="en-US" sz="1200" i="1" u="sng" dirty="0" err="1"/>
              <a:t>datacamp.com</a:t>
            </a:r>
            <a:r>
              <a:rPr lang="en-US" sz="1200" i="1" u="sng" dirty="0"/>
              <a:t>/tutorial/generative-adversarial-networks</a:t>
            </a:r>
          </a:p>
        </p:txBody>
      </p:sp>
    </p:spTree>
    <p:extLst>
      <p:ext uri="{BB962C8B-B14F-4D97-AF65-F5344CB8AC3E}">
        <p14:creationId xmlns:p14="http://schemas.microsoft.com/office/powerpoint/2010/main" val="193975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A9792-CE3D-513D-43CE-CAF0923B0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19F16-ABC1-F6D9-D597-611F1CA3BA50}"/>
              </a:ext>
            </a:extLst>
          </p:cNvPr>
          <p:cNvSpPr>
            <a:spLocks noGrp="1"/>
          </p:cNvSpPr>
          <p:nvPr>
            <p:ph type="ctrTitle"/>
          </p:nvPr>
        </p:nvSpPr>
        <p:spPr>
          <a:xfrm>
            <a:off x="1523999" y="839975"/>
            <a:ext cx="10144539" cy="760225"/>
          </a:xfrm>
        </p:spPr>
        <p:txBody>
          <a:bodyPr/>
          <a:lstStyle/>
          <a:p>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Purpose of GANs</a:t>
            </a:r>
          </a:p>
        </p:txBody>
      </p:sp>
      <p:sp>
        <p:nvSpPr>
          <p:cNvPr id="3" name="Subtitle 2">
            <a:extLst>
              <a:ext uri="{FF2B5EF4-FFF2-40B4-BE49-F238E27FC236}">
                <a16:creationId xmlns:a16="http://schemas.microsoft.com/office/drawing/2014/main" id="{07EE56EE-5762-20ED-A1F5-CCFDF42BD7AE}"/>
              </a:ext>
            </a:extLst>
          </p:cNvPr>
          <p:cNvSpPr>
            <a:spLocks noGrp="1"/>
          </p:cNvSpPr>
          <p:nvPr>
            <p:ph type="subTitle" idx="1"/>
          </p:nvPr>
        </p:nvSpPr>
        <p:spPr>
          <a:xfrm>
            <a:off x="1523999" y="1867989"/>
            <a:ext cx="10144539" cy="3389811"/>
          </a:xfrm>
        </p:spPr>
        <p:txBody>
          <a:bodyPr/>
          <a:lstStyle/>
          <a:p>
            <a:pPr marL="457200" indent="-457200" algn="l">
              <a:buFont typeface="+mj-lt"/>
              <a:buAutoNum type="arabicPeriod"/>
            </a:pPr>
            <a:r>
              <a:rPr lang="en-US" b="1" i="0" dirty="0">
                <a:solidFill>
                  <a:schemeClr val="tx1"/>
                </a:solidFill>
                <a:effectLst/>
              </a:rPr>
              <a:t> Image generation:</a:t>
            </a:r>
            <a:r>
              <a:rPr lang="en-US" b="0" i="0" dirty="0">
                <a:solidFill>
                  <a:schemeClr val="tx1"/>
                </a:solidFill>
                <a:effectLst/>
              </a:rPr>
              <a:t> Synthesizing realistic image.</a:t>
            </a:r>
          </a:p>
          <a:p>
            <a:pPr marL="457200" indent="-457200" algn="l">
              <a:buFont typeface="+mj-lt"/>
              <a:buAutoNum type="arabicPeriod"/>
            </a:pPr>
            <a:r>
              <a:rPr lang="en-US" b="1" i="0" dirty="0">
                <a:solidFill>
                  <a:schemeClr val="tx1"/>
                </a:solidFill>
                <a:effectLst/>
              </a:rPr>
              <a:t> Data augmentation:</a:t>
            </a:r>
            <a:r>
              <a:rPr lang="en-US" b="0" i="0" dirty="0">
                <a:solidFill>
                  <a:schemeClr val="tx1"/>
                </a:solidFill>
                <a:effectLst/>
              </a:rPr>
              <a:t> Enriching datasets.</a:t>
            </a:r>
          </a:p>
          <a:p>
            <a:pPr marL="457200" indent="-457200" algn="l">
              <a:buFont typeface="+mj-lt"/>
              <a:buAutoNum type="arabicPeriod"/>
            </a:pPr>
            <a:r>
              <a:rPr lang="en-US" b="1" dirty="0">
                <a:solidFill>
                  <a:schemeClr val="tx1"/>
                </a:solidFill>
              </a:rPr>
              <a:t> </a:t>
            </a:r>
            <a:r>
              <a:rPr lang="en-US" b="1" i="0" dirty="0">
                <a:solidFill>
                  <a:schemeClr val="tx1"/>
                </a:solidFill>
                <a:effectLst/>
              </a:rPr>
              <a:t>Domain transfer:</a:t>
            </a:r>
            <a:r>
              <a:rPr lang="en-US" b="0" i="0" dirty="0">
                <a:solidFill>
                  <a:schemeClr val="tx1"/>
                </a:solidFill>
                <a:effectLst/>
              </a:rPr>
              <a:t> Applications like sketch to image.</a:t>
            </a:r>
          </a:p>
        </p:txBody>
      </p:sp>
    </p:spTree>
    <p:extLst>
      <p:ext uri="{BB962C8B-B14F-4D97-AF65-F5344CB8AC3E}">
        <p14:creationId xmlns:p14="http://schemas.microsoft.com/office/powerpoint/2010/main" val="166886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059A-C4EC-EED5-AE3F-33480CED5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FFB02-EF13-EA9A-7276-C74D03C52191}"/>
              </a:ext>
            </a:extLst>
          </p:cNvPr>
          <p:cNvSpPr>
            <a:spLocks noGrp="1"/>
          </p:cNvSpPr>
          <p:nvPr>
            <p:ph type="ctrTitle"/>
          </p:nvPr>
        </p:nvSpPr>
        <p:spPr>
          <a:xfrm>
            <a:off x="1523998" y="800797"/>
            <a:ext cx="10144539" cy="578715"/>
          </a:xfrm>
        </p:spPr>
        <p:txBody>
          <a:bodyPr>
            <a:normAutofit fontScale="90000"/>
          </a:bodyPr>
          <a:lstStyle/>
          <a:p>
            <a:pPr algn="l"/>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Example: Image Generation</a:t>
            </a:r>
            <a:endPar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BF0B1A8D-C4C4-917B-59DB-3ECDA938D377}"/>
              </a:ext>
            </a:extLst>
          </p:cNvPr>
          <p:cNvSpPr>
            <a:spLocks noGrp="1"/>
          </p:cNvSpPr>
          <p:nvPr>
            <p:ph type="subTitle" idx="1"/>
          </p:nvPr>
        </p:nvSpPr>
        <p:spPr/>
        <p:txBody>
          <a:bodyPr>
            <a:normAutofit/>
          </a:bodyPr>
          <a:lstStyle/>
          <a:p>
            <a:pPr algn="l"/>
            <a:r>
              <a:rPr lang="en-US" sz="600" b="0" i="0" dirty="0">
                <a:solidFill>
                  <a:schemeClr val="tx1"/>
                </a:solidFill>
                <a:effectLst/>
              </a:rPr>
              <a:t>.</a:t>
            </a:r>
          </a:p>
          <a:p>
            <a:pPr marL="457200" indent="-457200" algn="l">
              <a:buFont typeface="+mj-lt"/>
              <a:buAutoNum type="arabicPeriod"/>
            </a:pPr>
            <a:endParaRPr lang="en-US" sz="600" b="0" i="0" dirty="0">
              <a:solidFill>
                <a:schemeClr val="tx1"/>
              </a:solidFill>
              <a:effectLst/>
            </a:endParaRPr>
          </a:p>
        </p:txBody>
      </p:sp>
      <p:pic>
        <p:nvPicPr>
          <p:cNvPr id="4" name="Picture 3" descr="A collage of a person and person&#10;&#10;Description automatically generated">
            <a:extLst>
              <a:ext uri="{FF2B5EF4-FFF2-40B4-BE49-F238E27FC236}">
                <a16:creationId xmlns:a16="http://schemas.microsoft.com/office/drawing/2014/main" id="{6B9633F3-FCF8-B3C9-CA3A-0EB4B2C8614C}"/>
              </a:ext>
            </a:extLst>
          </p:cNvPr>
          <p:cNvPicPr>
            <a:picLocks noChangeAspect="1"/>
          </p:cNvPicPr>
          <p:nvPr/>
        </p:nvPicPr>
        <p:blipFill>
          <a:blip r:embed="rId3"/>
          <a:stretch>
            <a:fillRect/>
          </a:stretch>
        </p:blipFill>
        <p:spPr>
          <a:xfrm>
            <a:off x="1523999" y="1701078"/>
            <a:ext cx="8497696" cy="4665912"/>
          </a:xfrm>
          <a:prstGeom prst="rect">
            <a:avLst/>
          </a:prstGeom>
        </p:spPr>
      </p:pic>
      <p:sp>
        <p:nvSpPr>
          <p:cNvPr id="6" name="TextBox 5">
            <a:extLst>
              <a:ext uri="{FF2B5EF4-FFF2-40B4-BE49-F238E27FC236}">
                <a16:creationId xmlns:a16="http://schemas.microsoft.com/office/drawing/2014/main" id="{3D1E515A-227A-29C8-0780-9E42E9A78BE3}"/>
              </a:ext>
            </a:extLst>
          </p:cNvPr>
          <p:cNvSpPr txBox="1"/>
          <p:nvPr/>
        </p:nvSpPr>
        <p:spPr>
          <a:xfrm>
            <a:off x="2170305" y="6366990"/>
            <a:ext cx="7067086" cy="276999"/>
          </a:xfrm>
          <a:prstGeom prst="rect">
            <a:avLst/>
          </a:prstGeom>
          <a:noFill/>
        </p:spPr>
        <p:txBody>
          <a:bodyPr wrap="square">
            <a:spAutoFit/>
          </a:bodyPr>
          <a:lstStyle/>
          <a:p>
            <a:pPr algn="ctr"/>
            <a:r>
              <a:rPr lang="en-US" sz="1200" i="1" u="sng" dirty="0">
                <a:latin typeface="Open Sans" panose="020B0606030504020204" pitchFamily="34" charset="0"/>
                <a:ea typeface="Open Sans" panose="020B0606030504020204" pitchFamily="34" charset="0"/>
                <a:cs typeface="Open Sans" panose="020B0606030504020204" pitchFamily="34" charset="0"/>
              </a:rPr>
              <a:t>Ref: https://</a:t>
            </a:r>
            <a:r>
              <a:rPr lang="en-US" sz="1200" i="1" u="sng" dirty="0" err="1">
                <a:latin typeface="Open Sans" panose="020B0606030504020204" pitchFamily="34" charset="0"/>
                <a:ea typeface="Open Sans" panose="020B0606030504020204" pitchFamily="34" charset="0"/>
                <a:cs typeface="Open Sans" panose="020B0606030504020204" pitchFamily="34" charset="0"/>
              </a:rPr>
              <a:t>machinelearningmastery.com</a:t>
            </a:r>
            <a:r>
              <a:rPr lang="en-US" sz="1200" i="1" u="sng" dirty="0">
                <a:latin typeface="Open Sans" panose="020B0606030504020204" pitchFamily="34" charset="0"/>
                <a:ea typeface="Open Sans" panose="020B0606030504020204" pitchFamily="34" charset="0"/>
                <a:cs typeface="Open Sans" panose="020B0606030504020204" pitchFamily="34" charset="0"/>
              </a:rPr>
              <a:t>/impressive-applications-of-generative-adversarial-networks/</a:t>
            </a:r>
          </a:p>
        </p:txBody>
      </p:sp>
    </p:spTree>
    <p:extLst>
      <p:ext uri="{BB962C8B-B14F-4D97-AF65-F5344CB8AC3E}">
        <p14:creationId xmlns:p14="http://schemas.microsoft.com/office/powerpoint/2010/main" val="82766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461B1-626B-A179-25A5-71270FBDD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84F0C-D836-E873-4DA2-504C0078DDEB}"/>
              </a:ext>
            </a:extLst>
          </p:cNvPr>
          <p:cNvSpPr>
            <a:spLocks noGrp="1"/>
          </p:cNvSpPr>
          <p:nvPr>
            <p:ph type="ctrTitle"/>
          </p:nvPr>
        </p:nvSpPr>
        <p:spPr>
          <a:xfrm>
            <a:off x="1523998" y="834980"/>
            <a:ext cx="10144539" cy="867802"/>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Types of GANs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122D8C70-59FD-8809-02AA-F5BE69E59235}"/>
              </a:ext>
            </a:extLst>
          </p:cNvPr>
          <p:cNvSpPr>
            <a:spLocks noGrp="1"/>
          </p:cNvSpPr>
          <p:nvPr>
            <p:ph type="subTitle" idx="1"/>
          </p:nvPr>
        </p:nvSpPr>
        <p:spPr>
          <a:xfrm>
            <a:off x="1523999" y="2111188"/>
            <a:ext cx="10144539" cy="3146612"/>
          </a:xfrm>
        </p:spPr>
        <p:txBody>
          <a:bodyPr>
            <a:normAutofit/>
          </a:bodyPr>
          <a:lstStyle/>
          <a:p>
            <a:pPr marL="457200" indent="-457200" algn="l">
              <a:buFont typeface="+mj-lt"/>
              <a:buAutoNum type="arabicPeriod"/>
            </a:pPr>
            <a:r>
              <a:rPr lang="en-US" b="0" i="0" dirty="0">
                <a:solidFill>
                  <a:schemeClr val="tx1"/>
                </a:solidFill>
                <a:effectLst/>
              </a:rPr>
              <a:t> </a:t>
            </a:r>
            <a:r>
              <a:rPr lang="en-US" b="1" i="0" dirty="0">
                <a:solidFill>
                  <a:schemeClr val="tx1"/>
                </a:solidFill>
                <a:effectLst/>
              </a:rPr>
              <a:t>Original GAN: </a:t>
            </a:r>
            <a:r>
              <a:rPr lang="en-US" b="0" i="0" dirty="0">
                <a:solidFill>
                  <a:schemeClr val="tx1"/>
                </a:solidFill>
                <a:effectLst/>
              </a:rPr>
              <a:t>Binary cross-entropy loss</a:t>
            </a:r>
          </a:p>
          <a:p>
            <a:pPr marL="457200" indent="-457200" algn="l">
              <a:buFont typeface="+mj-lt"/>
              <a:buAutoNum type="arabicPeriod"/>
            </a:pPr>
            <a:r>
              <a:rPr lang="en-US" b="0" i="0" dirty="0">
                <a:solidFill>
                  <a:schemeClr val="tx1"/>
                </a:solidFill>
                <a:effectLst/>
              </a:rPr>
              <a:t> </a:t>
            </a:r>
            <a:r>
              <a:rPr lang="en-US" b="1" i="0" dirty="0">
                <a:solidFill>
                  <a:schemeClr val="tx1"/>
                </a:solidFill>
                <a:effectLst/>
              </a:rPr>
              <a:t>Wasserstein GAN: </a:t>
            </a:r>
            <a:r>
              <a:rPr lang="en-US" b="0" i="0" dirty="0">
                <a:solidFill>
                  <a:schemeClr val="tx1"/>
                </a:solidFill>
                <a:effectLst/>
              </a:rPr>
              <a:t>Optimizes Wasserstein distance.</a:t>
            </a:r>
          </a:p>
          <a:p>
            <a:pPr marL="457200" indent="-457200" algn="l">
              <a:buFont typeface="+mj-lt"/>
              <a:buAutoNum type="arabicPeriod"/>
            </a:pPr>
            <a:r>
              <a:rPr lang="en-US" b="0" i="0" dirty="0">
                <a:solidFill>
                  <a:schemeClr val="tx1"/>
                </a:solidFill>
                <a:effectLst/>
              </a:rPr>
              <a:t> </a:t>
            </a:r>
            <a:r>
              <a:rPr lang="en-US" b="1" i="0" dirty="0">
                <a:solidFill>
                  <a:schemeClr val="tx1"/>
                </a:solidFill>
                <a:effectLst/>
              </a:rPr>
              <a:t>Least Squares GAN: </a:t>
            </a:r>
            <a:r>
              <a:rPr lang="en-US" b="0" i="0" dirty="0">
                <a:solidFill>
                  <a:schemeClr val="tx1"/>
                </a:solidFill>
                <a:effectLst/>
              </a:rPr>
              <a:t>Penalizes outliers with squared error.</a:t>
            </a:r>
          </a:p>
          <a:p>
            <a:pPr marL="457200" indent="-457200" algn="l">
              <a:buFont typeface="+mj-lt"/>
              <a:buAutoNum type="arabicPeriod"/>
            </a:pPr>
            <a:r>
              <a:rPr lang="en-US" b="0" i="0" dirty="0">
                <a:solidFill>
                  <a:schemeClr val="tx1"/>
                </a:solidFill>
                <a:effectLst/>
              </a:rPr>
              <a:t> </a:t>
            </a:r>
            <a:r>
              <a:rPr lang="en-US" b="1" i="0" dirty="0">
                <a:solidFill>
                  <a:schemeClr val="tx1"/>
                </a:solidFill>
                <a:effectLst/>
              </a:rPr>
              <a:t>BEGAN: </a:t>
            </a:r>
            <a:r>
              <a:rPr lang="en-US" b="0" i="0" dirty="0">
                <a:solidFill>
                  <a:schemeClr val="tx1"/>
                </a:solidFill>
                <a:effectLst/>
              </a:rPr>
              <a:t>Balances generator and discriminator using autoencoder loss.</a:t>
            </a:r>
          </a:p>
        </p:txBody>
      </p:sp>
    </p:spTree>
    <p:extLst>
      <p:ext uri="{BB962C8B-B14F-4D97-AF65-F5344CB8AC3E}">
        <p14:creationId xmlns:p14="http://schemas.microsoft.com/office/powerpoint/2010/main" val="330729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B2E2-674D-A2DC-6672-92FC2A482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C629A-4C44-F16E-309C-F4AA0CEEA30A}"/>
              </a:ext>
            </a:extLst>
          </p:cNvPr>
          <p:cNvSpPr>
            <a:spLocks noGrp="1"/>
          </p:cNvSpPr>
          <p:nvPr>
            <p:ph type="ctrTitle"/>
          </p:nvPr>
        </p:nvSpPr>
        <p:spPr>
          <a:xfrm>
            <a:off x="1523999" y="1122363"/>
            <a:ext cx="10144539" cy="706437"/>
          </a:xfrm>
        </p:spPr>
        <p:txBody>
          <a:bodyPr/>
          <a:lstStyle/>
          <a:p>
            <a:r>
              <a:rPr lang="en-US"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Evaluation Metrics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0FD518D3-BAB5-1E11-702D-403EF4D10407}"/>
              </a:ext>
            </a:extLst>
          </p:cNvPr>
          <p:cNvSpPr>
            <a:spLocks noGrp="1"/>
          </p:cNvSpPr>
          <p:nvPr>
            <p:ph type="subTitle" idx="1"/>
          </p:nvPr>
        </p:nvSpPr>
        <p:spPr>
          <a:xfrm>
            <a:off x="1523999" y="1976718"/>
            <a:ext cx="10144539" cy="3281082"/>
          </a:xfrm>
        </p:spPr>
        <p:txBody>
          <a:bodyPr>
            <a:normAutofit/>
          </a:bodyPr>
          <a:lstStyle/>
          <a:p>
            <a:pPr marL="457200" indent="-457200">
              <a:buFont typeface="+mj-lt"/>
              <a:buAutoNum type="arabicPeriod"/>
            </a:pPr>
            <a:r>
              <a:rPr lang="en-US" b="1" dirty="0">
                <a:solidFill>
                  <a:srgbClr val="0E0E0E"/>
                </a:solidFill>
                <a:effectLst/>
              </a:rPr>
              <a:t>Fréchet Inception Distance (FID)</a:t>
            </a:r>
            <a:r>
              <a:rPr lang="en-US" dirty="0">
                <a:solidFill>
                  <a:srgbClr val="0E0E0E"/>
                </a:solidFill>
                <a:effectLst/>
              </a:rPr>
              <a:t>: </a:t>
            </a:r>
          </a:p>
          <a:p>
            <a:pPr marL="914400" lvl="1" indent="-457200" algn="l">
              <a:buFont typeface="Arial" panose="020B0604020202020204" pitchFamily="34" charset="0"/>
              <a:buChar char="•"/>
            </a:pPr>
            <a:r>
              <a:rPr lang="en-US" sz="2400" dirty="0">
                <a:solidFill>
                  <a:srgbClr val="0E0E0E"/>
                </a:solidFill>
                <a:effectLst/>
              </a:rPr>
              <a:t>Primary metric.</a:t>
            </a:r>
          </a:p>
          <a:p>
            <a:pPr marL="914400" lvl="1" indent="-457200" algn="l">
              <a:buFont typeface="Arial" panose="020B0604020202020204" pitchFamily="34" charset="0"/>
              <a:buChar char="•"/>
            </a:pPr>
            <a:r>
              <a:rPr lang="en-US" sz="2400" dirty="0">
                <a:solidFill>
                  <a:srgbClr val="0E0E0E"/>
                </a:solidFill>
                <a:effectLst/>
              </a:rPr>
              <a:t>Real vs. fake data distribution </a:t>
            </a:r>
            <a:r>
              <a:rPr lang="en-US" sz="2400" dirty="0">
                <a:solidFill>
                  <a:srgbClr val="0E0E0E"/>
                </a:solidFill>
              </a:rPr>
              <a:t>by comparing mean &amp; covariance in feature space</a:t>
            </a:r>
          </a:p>
          <a:p>
            <a:pPr marL="914400" lvl="1" indent="-457200" algn="l">
              <a:buFont typeface="Arial" panose="020B0604020202020204" pitchFamily="34" charset="0"/>
              <a:buChar char="•"/>
            </a:pPr>
            <a:r>
              <a:rPr lang="en-US" sz="2400" dirty="0">
                <a:solidFill>
                  <a:srgbClr val="0E0E0E"/>
                </a:solidFill>
                <a:effectLst/>
              </a:rPr>
              <a:t>Lower = Better resemblance.</a:t>
            </a:r>
            <a:endParaRPr lang="en-US" dirty="0">
              <a:solidFill>
                <a:srgbClr val="0E0E0E"/>
              </a:solidFill>
              <a:effectLst/>
            </a:endParaRPr>
          </a:p>
          <a:p>
            <a:pPr marL="457200" indent="-457200">
              <a:buFont typeface="+mj-lt"/>
              <a:buAutoNum type="arabicPeriod"/>
            </a:pPr>
            <a:r>
              <a:rPr lang="en-US" b="1" dirty="0"/>
              <a:t>Precision</a:t>
            </a:r>
            <a:r>
              <a:rPr lang="en-US" dirty="0"/>
              <a:t>: Measures the sample quality.</a:t>
            </a:r>
          </a:p>
          <a:p>
            <a:pPr marL="457200" indent="-457200">
              <a:buFont typeface="+mj-lt"/>
              <a:buAutoNum type="arabicPeriod"/>
            </a:pPr>
            <a:r>
              <a:rPr lang="en-US" b="1" dirty="0"/>
              <a:t>Recall</a:t>
            </a:r>
            <a:r>
              <a:rPr lang="en-US" dirty="0"/>
              <a:t>: Measures the sample diversity.</a:t>
            </a:r>
          </a:p>
          <a:p>
            <a:pPr marL="457200" indent="-457200">
              <a:buFont typeface="+mj-lt"/>
              <a:buAutoNum type="arabicPeriod"/>
            </a:pPr>
            <a:endParaRPr lang="en-US" dirty="0"/>
          </a:p>
        </p:txBody>
      </p:sp>
    </p:spTree>
    <p:extLst>
      <p:ext uri="{BB962C8B-B14F-4D97-AF65-F5344CB8AC3E}">
        <p14:creationId xmlns:p14="http://schemas.microsoft.com/office/powerpoint/2010/main" val="154697444"/>
      </p:ext>
    </p:extLst>
  </p:cSld>
  <p:clrMapOvr>
    <a:masterClrMapping/>
  </p:clrMapOvr>
</p:sld>
</file>

<file path=ppt/theme/theme1.xml><?xml version="1.0" encoding="utf-8"?>
<a:theme xmlns:a="http://schemas.openxmlformats.org/drawingml/2006/main" name="Theme1">
  <a:themeElements>
    <a:clrScheme name="FSU">
      <a:dk1>
        <a:srgbClr val="000000"/>
      </a:dk1>
      <a:lt1>
        <a:srgbClr val="FFFFFF"/>
      </a:lt1>
      <a:dk2>
        <a:srgbClr val="782F40"/>
      </a:dk2>
      <a:lt2>
        <a:srgbClr val="E7E6E6"/>
      </a:lt2>
      <a:accent1>
        <a:srgbClr val="782F40"/>
      </a:accent1>
      <a:accent2>
        <a:srgbClr val="CEB888"/>
      </a:accent2>
      <a:accent3>
        <a:srgbClr val="415563"/>
      </a:accent3>
      <a:accent4>
        <a:srgbClr val="5BB8B2"/>
      </a:accent4>
      <a:accent5>
        <a:srgbClr val="FFC72C"/>
      </a:accent5>
      <a:accent6>
        <a:srgbClr val="A6192E"/>
      </a:accent6>
      <a:hlink>
        <a:srgbClr val="782F40"/>
      </a:hlink>
      <a:folHlink>
        <a:srgbClr val="0000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5C2AE4D-9D63-4B45-9EEE-77C26C127F7C}" vid="{60CF0C7E-7FE4-4869-8E14-041DA7ADA5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3ea1fd6-979a-463e-909e-bb2f2fdcfde5" xsi:nil="true"/>
    <lcf76f155ced4ddcb4097134ff3c332f xmlns="7551912c-87d1-46b1-9dc0-15ca10fd92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588468447371449BAB63944A88B568" ma:contentTypeVersion="14" ma:contentTypeDescription="Create a new document." ma:contentTypeScope="" ma:versionID="f5822371c3ea4a45fee21b5cdb83e6b5">
  <xsd:schema xmlns:xsd="http://www.w3.org/2001/XMLSchema" xmlns:xs="http://www.w3.org/2001/XMLSchema" xmlns:p="http://schemas.microsoft.com/office/2006/metadata/properties" xmlns:ns2="7551912c-87d1-46b1-9dc0-15ca10fd921a" xmlns:ns3="03ea1fd6-979a-463e-909e-bb2f2fdcfde5" targetNamespace="http://schemas.microsoft.com/office/2006/metadata/properties" ma:root="true" ma:fieldsID="6f9efc4a414d036586298f3da10a3916" ns2:_="" ns3:_="">
    <xsd:import namespace="7551912c-87d1-46b1-9dc0-15ca10fd921a"/>
    <xsd:import namespace="03ea1fd6-979a-463e-909e-bb2f2fdcfd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912c-87d1-46b1-9dc0-15ca10fd9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a1fd6-979a-463e-909e-bb2f2fdcfd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65e630a-2803-43a9-9e5a-d2301062e728}" ma:internalName="TaxCatchAll" ma:showField="CatchAllData" ma:web="03ea1fd6-979a-463e-909e-bb2f2fdcf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DA2B7-AFC9-4922-AB39-D1CF35CA49CA}">
  <ds:schemaRefs>
    <ds:schemaRef ds:uri="http://schemas.microsoft.com/sharepoint/v3/contenttype/forms"/>
  </ds:schemaRefs>
</ds:datastoreItem>
</file>

<file path=customXml/itemProps2.xml><?xml version="1.0" encoding="utf-8"?>
<ds:datastoreItem xmlns:ds="http://schemas.openxmlformats.org/officeDocument/2006/customXml" ds:itemID="{2329BE45-B160-4729-9796-DCDAC4D248FD}">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dcmitype/"/>
    <ds:schemaRef ds:uri="03ea1fd6-979a-463e-909e-bb2f2fdcfde5"/>
    <ds:schemaRef ds:uri="7551912c-87d1-46b1-9dc0-15ca10fd921a"/>
    <ds:schemaRef ds:uri="http://purl.org/dc/terms/"/>
  </ds:schemaRefs>
</ds:datastoreItem>
</file>

<file path=customXml/itemProps3.xml><?xml version="1.0" encoding="utf-8"?>
<ds:datastoreItem xmlns:ds="http://schemas.openxmlformats.org/officeDocument/2006/customXml" ds:itemID="{BCC493C6-04D2-4D10-97A6-7A11F6288147}">
  <ds:schemaRefs>
    <ds:schemaRef ds:uri="03ea1fd6-979a-463e-909e-bb2f2fdcfde5"/>
    <ds:schemaRef ds:uri="7551912c-87d1-46b1-9dc0-15ca10fd9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6485</TotalTime>
  <Words>3502</Words>
  <Application>Microsoft Office PowerPoint</Application>
  <PresentationFormat>Widescreen</PresentationFormat>
  <Paragraphs>237</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.AppleSystemUIFont</vt:lpstr>
      <vt:lpstr>__fkGroteskNeue_598ab8</vt:lpstr>
      <vt:lpstr>Aptos</vt:lpstr>
      <vt:lpstr>Arial</vt:lpstr>
      <vt:lpstr>Helvetica</vt:lpstr>
      <vt:lpstr>Open Sans</vt:lpstr>
      <vt:lpstr>Open Sans Light</vt:lpstr>
      <vt:lpstr>Open Sans SemiBold</vt:lpstr>
      <vt:lpstr>Theme1</vt:lpstr>
      <vt:lpstr>Advanced Data Mining (CAP 5778)</vt:lpstr>
      <vt:lpstr>Are all GANs created equal? A large-scale study</vt:lpstr>
      <vt:lpstr>Problem Definition</vt:lpstr>
      <vt:lpstr>What are GANs?</vt:lpstr>
      <vt:lpstr>Wine forger vs Wine expert</vt:lpstr>
      <vt:lpstr>Purpose of GANs</vt:lpstr>
      <vt:lpstr>Example: Image Generation</vt:lpstr>
      <vt:lpstr>Types of GANs</vt:lpstr>
      <vt:lpstr>Evaluation Metrics</vt:lpstr>
      <vt:lpstr>Main Experiment Setup</vt:lpstr>
      <vt:lpstr>Key Findings</vt:lpstr>
      <vt:lpstr>Results</vt:lpstr>
      <vt:lpstr>Key Challenges in Evaluating GANs</vt:lpstr>
      <vt:lpstr>Data Augmentation for GANs</vt:lpstr>
      <vt:lpstr>Toy Example</vt:lpstr>
      <vt:lpstr>Toy Example</vt:lpstr>
      <vt:lpstr>DAG Framework</vt:lpstr>
      <vt:lpstr>Does DAG Work?</vt:lpstr>
      <vt:lpstr>Does DAG Work?</vt:lpstr>
      <vt:lpstr>Does DAG Work?</vt:lpstr>
      <vt:lpstr>Does DAG Work?</vt:lpstr>
      <vt:lpstr>Possible Improved Comparison?</vt:lpstr>
      <vt:lpstr>Conclusion &amp; 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Grab</dc:creator>
  <cp:lastModifiedBy>Deepak Dulal</cp:lastModifiedBy>
  <cp:revision>89</cp:revision>
  <dcterms:created xsi:type="dcterms:W3CDTF">2024-03-13T12:25:39Z</dcterms:created>
  <dcterms:modified xsi:type="dcterms:W3CDTF">2024-11-21T03:15:27Z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0x01010090588468447371449BAB63944A88B568</vt:lpwstr>
  </property>
  <property fmtid="{D5CDD505-2E9C-101B-9397-08002B2CF9AE}" pid="3" name="MediaServiceImageTags">
    <vt:lpwstr/>
  </property>
</Properties>
</file>