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90" r:id="rId10"/>
    <p:sldId id="264" r:id="rId11"/>
    <p:sldId id="295" r:id="rId12"/>
    <p:sldId id="266" r:id="rId13"/>
    <p:sldId id="294" r:id="rId14"/>
    <p:sldId id="296" r:id="rId15"/>
    <p:sldId id="297" r:id="rId16"/>
    <p:sldId id="293" r:id="rId17"/>
    <p:sldId id="308" r:id="rId18"/>
    <p:sldId id="267" r:id="rId19"/>
    <p:sldId id="30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303" r:id="rId28"/>
    <p:sldId id="298" r:id="rId29"/>
    <p:sldId id="271" r:id="rId30"/>
    <p:sldId id="272" r:id="rId31"/>
    <p:sldId id="304" r:id="rId32"/>
    <p:sldId id="305" r:id="rId33"/>
    <p:sldId id="299" r:id="rId34"/>
    <p:sldId id="300" r:id="rId35"/>
    <p:sldId id="301" r:id="rId36"/>
    <p:sldId id="306" r:id="rId37"/>
    <p:sldId id="307" r:id="rId38"/>
    <p:sldId id="280" r:id="rId39"/>
    <p:sldId id="281" r:id="rId40"/>
    <p:sldId id="282" r:id="rId41"/>
    <p:sldId id="279" r:id="rId42"/>
    <p:sldId id="283" r:id="rId43"/>
    <p:sldId id="284" r:id="rId44"/>
    <p:sldId id="285" r:id="rId45"/>
    <p:sldId id="286" r:id="rId46"/>
    <p:sldId id="287" r:id="rId47"/>
    <p:sldId id="269" r:id="rId48"/>
    <p:sldId id="288" r:id="rId49"/>
    <p:sldId id="289" r:id="rId50"/>
    <p:sldId id="291" r:id="rId51"/>
    <p:sldId id="292" r:id="rId52"/>
    <p:sldId id="258" r:id="rId53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libri Light" panose="020F0302020204030204" pitchFamily="34" charset="0"/>
      <p:regular r:id="rId58"/>
      <p: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4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8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8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8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2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4BF2-C405-4B94-9807-A032C814F089}" type="datetimeFigureOut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E39F-3592-4DAC-9F66-1D45EC5B8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9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Mathematics of Regression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endParaRPr lang="en-US" dirty="0" smtClean="0"/>
          </a:p>
          <a:p>
            <a:r>
              <a:rPr lang="en-US" dirty="0" smtClean="0"/>
              <a:t>Introduction to Artificial Intelligence</a:t>
            </a:r>
            <a:br>
              <a:rPr lang="en-US" dirty="0" smtClean="0"/>
            </a:br>
            <a:r>
              <a:rPr lang="en-US" dirty="0" smtClean="0"/>
              <a:t>(CAP 4601)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3" y="3905543"/>
            <a:ext cx="3485714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56960"/>
              </p:ext>
            </p:extLst>
          </p:nvPr>
        </p:nvGraphicFramePr>
        <p:xfrm>
          <a:off x="1403350" y="1690688"/>
          <a:ext cx="93853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3" imgW="9385200" imgH="2920680" progId="Equation.DSMT4">
                  <p:embed/>
                </p:oleObj>
              </mc:Choice>
              <mc:Fallback>
                <p:oleObj name="Equation" r:id="rId3" imgW="938520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690688"/>
                        <a:ext cx="93853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5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95597"/>
              </p:ext>
            </p:extLst>
          </p:nvPr>
        </p:nvGraphicFramePr>
        <p:xfrm>
          <a:off x="4972050" y="2305050"/>
          <a:ext cx="22479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3" imgW="2247840" imgH="2247840" progId="Equation.DSMT4">
                  <p:embed/>
                </p:oleObj>
              </mc:Choice>
              <mc:Fallback>
                <p:oleObj name="Equation" r:id="rId3" imgW="224784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2050" y="2305050"/>
                        <a:ext cx="22479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0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5" cy="4351338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87827"/>
              </p:ext>
            </p:extLst>
          </p:nvPr>
        </p:nvGraphicFramePr>
        <p:xfrm>
          <a:off x="2317750" y="3810794"/>
          <a:ext cx="222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4" imgW="2222280" imgH="380880" progId="Equation.DSMT4">
                  <p:embed/>
                </p:oleObj>
              </mc:Choice>
              <mc:Fallback>
                <p:oleObj name="Equation" r:id="rId4" imgW="2222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750" y="3810794"/>
                        <a:ext cx="2222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Parabolas:</a:t>
            </a:r>
            <a:br>
              <a:rPr lang="en-US" dirty="0" smtClean="0"/>
            </a:br>
            <a:r>
              <a:rPr lang="en-US" dirty="0" smtClean="0"/>
              <a:t>Sum of Squared Differences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5" cy="4351337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29705"/>
              </p:ext>
            </p:extLst>
          </p:nvPr>
        </p:nvGraphicFramePr>
        <p:xfrm>
          <a:off x="1123950" y="2057400"/>
          <a:ext cx="46101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4" imgW="4609800" imgH="3886200" progId="Equation.DSMT4">
                  <p:embed/>
                </p:oleObj>
              </mc:Choice>
              <mc:Fallback>
                <p:oleObj name="Equation" r:id="rId4" imgW="460980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3950" y="2057400"/>
                        <a:ext cx="46101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Parabolas:</a:t>
            </a:r>
            <a:br>
              <a:rPr lang="en-US" dirty="0" smtClean="0"/>
            </a:br>
            <a:r>
              <a:rPr lang="en-US" dirty="0" smtClean="0"/>
              <a:t>Biased Sample Variance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4" cy="4351337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13721"/>
              </p:ext>
            </p:extLst>
          </p:nvPr>
        </p:nvGraphicFramePr>
        <p:xfrm>
          <a:off x="1022350" y="1752600"/>
          <a:ext cx="48133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4" imgW="4813200" imgH="4495680" progId="Equation.DSMT4">
                  <p:embed/>
                </p:oleObj>
              </mc:Choice>
              <mc:Fallback>
                <p:oleObj name="Equation" r:id="rId4" imgW="4813200" imgH="449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2350" y="1752600"/>
                        <a:ext cx="48133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0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Parabolas:</a:t>
            </a:r>
            <a:br>
              <a:rPr lang="en-US" dirty="0" smtClean="0"/>
            </a:br>
            <a:r>
              <a:rPr lang="en-US" dirty="0" smtClean="0"/>
              <a:t>Unbiased Sample Variance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4" cy="4351336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40750"/>
              </p:ext>
            </p:extLst>
          </p:nvPr>
        </p:nvGraphicFramePr>
        <p:xfrm>
          <a:off x="749300" y="1752600"/>
          <a:ext cx="5359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4" imgW="5359320" imgH="4495680" progId="Equation.DSMT4">
                  <p:embed/>
                </p:oleObj>
              </mc:Choice>
              <mc:Fallback>
                <p:oleObj name="Equation" r:id="rId4" imgW="5359320" imgH="449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" y="1752600"/>
                        <a:ext cx="53594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and Unbiased Sample Variance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22672"/>
              </p:ext>
            </p:extLst>
          </p:nvPr>
        </p:nvGraphicFramePr>
        <p:xfrm>
          <a:off x="800100" y="2033588"/>
          <a:ext cx="10591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3" imgW="10591560" imgH="4419360" progId="Equation.DSMT4">
                  <p:embed/>
                </p:oleObj>
              </mc:Choice>
              <mc:Fallback>
                <p:oleObj name="Equation" r:id="rId3" imgW="10591560" imgH="441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2033588"/>
                        <a:ext cx="105918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3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Biased: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Unbiased: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49655"/>
              </p:ext>
            </p:extLst>
          </p:nvPr>
        </p:nvGraphicFramePr>
        <p:xfrm>
          <a:off x="5994400" y="2616994"/>
          <a:ext cx="55372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3" imgW="5537160" imgH="2768400" progId="Equation.DSMT4">
                  <p:embed/>
                </p:oleObj>
              </mc:Choice>
              <mc:Fallback>
                <p:oleObj name="Equation" r:id="rId3" imgW="5537160" imgH="27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4400" y="2616994"/>
                        <a:ext cx="55372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27882"/>
              </p:ext>
            </p:extLst>
          </p:nvPr>
        </p:nvGraphicFramePr>
        <p:xfrm>
          <a:off x="1066800" y="2616994"/>
          <a:ext cx="47244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5" imgW="4724280" imgH="2768400" progId="Equation.DSMT4">
                  <p:embed/>
                </p:oleObj>
              </mc:Choice>
              <mc:Fallback>
                <p:oleObj name="Equation" r:id="rId5" imgW="4724280" imgH="27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616994"/>
                        <a:ext cx="47244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5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Data:</a:t>
            </a:r>
            <a:br>
              <a:rPr lang="en-US" dirty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{-2.70238,2.43155},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2.18612,1.63634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{0.405141,3.84976},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{-1.03072,2.7144},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{1.10033,2.89639},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{-1.63906,2.56916},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{2.27983,4.57127},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{-0.836348,2.70824},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{-2.90988,0.685828},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{-0.104817,2.95222},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{-0.226538,2.24849},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{-2.64364,1.28981},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{-0.00953108,2.84022},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{0.336282,3.86626},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{4.12633,5.94993},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{1.70053,4.51368},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{-1.4793,1.99986},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{0.0467884,3.91811},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{-1.70285,2.12758},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{-3.61035,1.26436},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{2.08504,3.94459},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{4.23512,4.80965},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{2.70993,4.30984},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{-2.72741,1.97363},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{-0.418723,2.55797}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5" cy="4351337"/>
          </a:xfrm>
        </p:spPr>
      </p:pic>
    </p:spTree>
    <p:extLst>
      <p:ext uri="{BB962C8B-B14F-4D97-AF65-F5344CB8AC3E}">
        <p14:creationId xmlns:p14="http://schemas.microsoft.com/office/powerpoint/2010/main" val="9717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Data:</a:t>
            </a:r>
            <a:br>
              <a:rPr lang="en-US" dirty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{-2.70238,2.43155},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2.18612,1.63634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{0.405141,3.84976},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{-1.03072,2.7144},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{1.10033,2.89639},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{-1.63906,2.56916},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{2.27983,4.57127},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{-0.836348,2.70824},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{-2.90988,0.685828},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{-0.104817,2.95222},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{-0.226538,2.24849},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{-2.64364,1.28981},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{-0.00953108,2.84022},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{0.336282,3.86626},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{4.12633,5.94993},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{1.70053,4.51368},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{-1.4793,1.99986},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{0.0467884,3.91811},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{-1.70285,2.12758},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{-3.61035,1.26436},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{2.08504,3.94459},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{4.23512,4.80965},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{2.70993,4.30984},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{-2.72741,1.97363},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{-0.418723,2.55797}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31" y="1825625"/>
            <a:ext cx="4100737" cy="4351338"/>
          </a:xfrm>
        </p:spPr>
      </p:pic>
    </p:spTree>
    <p:extLst>
      <p:ext uri="{BB962C8B-B14F-4D97-AF65-F5344CB8AC3E}">
        <p14:creationId xmlns:p14="http://schemas.microsoft.com/office/powerpoint/2010/main" val="18631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Sum of Parabolas</a:t>
            </a:r>
          </a:p>
          <a:p>
            <a:r>
              <a:rPr lang="en-US" sz="1600" dirty="0" smtClean="0"/>
              <a:t>Minima: Weighted Sample Mean</a:t>
            </a:r>
          </a:p>
          <a:p>
            <a:r>
              <a:rPr lang="en-US" sz="1600" dirty="0" smtClean="0"/>
              <a:t>Sample Mean</a:t>
            </a:r>
          </a:p>
          <a:p>
            <a:r>
              <a:rPr lang="en-US" sz="1600" dirty="0" smtClean="0"/>
              <a:t>Sum of Squared Differences, Biased </a:t>
            </a:r>
            <a:r>
              <a:rPr lang="en-US" sz="1600" dirty="0"/>
              <a:t>Sample </a:t>
            </a:r>
            <a:r>
              <a:rPr lang="en-US" sz="1600" dirty="0" smtClean="0"/>
              <a:t>Variance, and Unbiased Sample Variance</a:t>
            </a:r>
          </a:p>
          <a:p>
            <a:r>
              <a:rPr lang="en-US" sz="1600" dirty="0" smtClean="0"/>
              <a:t>Biased and Unbiased Sample Standard Deviation</a:t>
            </a:r>
          </a:p>
          <a:p>
            <a:r>
              <a:rPr lang="en-US" sz="1600" dirty="0" smtClean="0"/>
              <a:t>Sum of </a:t>
            </a:r>
            <a:r>
              <a:rPr lang="en-US" sz="1600" dirty="0" err="1" smtClean="0"/>
              <a:t>2D</a:t>
            </a:r>
            <a:r>
              <a:rPr lang="en-US" sz="1600" dirty="0" smtClean="0"/>
              <a:t> Parabolas</a:t>
            </a:r>
          </a:p>
          <a:p>
            <a:r>
              <a:rPr lang="en-US" sz="1600" dirty="0" err="1" smtClean="0"/>
              <a:t>2D</a:t>
            </a:r>
            <a:r>
              <a:rPr lang="en-US" sz="1600" dirty="0" smtClean="0"/>
              <a:t> Sample Mean</a:t>
            </a:r>
          </a:p>
          <a:p>
            <a:r>
              <a:rPr lang="en-US" sz="1600" dirty="0" smtClean="0"/>
              <a:t>Sum of the Product of Differences, Biased Sample Covariance, and Unbiased Sample Covariance</a:t>
            </a:r>
          </a:p>
          <a:p>
            <a:r>
              <a:rPr lang="en-US" sz="1600" dirty="0" smtClean="0"/>
              <a:t>Line</a:t>
            </a:r>
          </a:p>
          <a:p>
            <a:r>
              <a:rPr lang="en-US" sz="1600" dirty="0" smtClean="0"/>
              <a:t>Linear Regression</a:t>
            </a:r>
          </a:p>
          <a:p>
            <a:r>
              <a:rPr lang="en-US" sz="1600" dirty="0" smtClean="0"/>
              <a:t>Minima</a:t>
            </a:r>
            <a:r>
              <a:rPr lang="en-US" sz="1600" dirty="0"/>
              <a:t>: Sum of Squared Differences </a:t>
            </a:r>
            <a:r>
              <a:rPr lang="en-US" sz="1600" dirty="0" smtClean="0"/>
              <a:t>and </a:t>
            </a:r>
            <a:r>
              <a:rPr lang="en-US" sz="1600" dirty="0"/>
              <a:t>Sum of the Product of Differences</a:t>
            </a:r>
            <a:endParaRPr lang="en-US" sz="1600" dirty="0" smtClean="0"/>
          </a:p>
          <a:p>
            <a:r>
              <a:rPr lang="en-US" sz="1600" dirty="0" smtClean="0"/>
              <a:t>Independent Variable Bias</a:t>
            </a:r>
          </a:p>
          <a:p>
            <a:r>
              <a:rPr lang="en-US" sz="1600" dirty="0" smtClean="0"/>
              <a:t>Online Mean</a:t>
            </a:r>
          </a:p>
          <a:p>
            <a:r>
              <a:rPr lang="en-US" sz="1600" dirty="0" smtClean="0"/>
              <a:t>One Way To Program Simple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9876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Parabolas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Parabola: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31" y="1825625"/>
            <a:ext cx="4100737" cy="4351338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4089"/>
              </p:ext>
            </p:extLst>
          </p:nvPr>
        </p:nvGraphicFramePr>
        <p:xfrm>
          <a:off x="1282700" y="3652044"/>
          <a:ext cx="4292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4" imgW="4292280" imgH="698400" progId="Equation.DSMT4">
                  <p:embed/>
                </p:oleObj>
              </mc:Choice>
              <mc:Fallback>
                <p:oleObj name="Equation" r:id="rId4" imgW="42922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700" y="3652044"/>
                        <a:ext cx="42926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</a:t>
            </a:r>
            <a:r>
              <a:rPr lang="en-US" dirty="0" err="1" smtClean="0"/>
              <a:t>2D</a:t>
            </a:r>
            <a:r>
              <a:rPr lang="en-US" dirty="0" smtClean="0"/>
              <a:t> Parabolas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85503"/>
              </p:ext>
            </p:extLst>
          </p:nvPr>
        </p:nvGraphicFramePr>
        <p:xfrm>
          <a:off x="438150" y="1690688"/>
          <a:ext cx="11315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3" imgW="11315520" imgH="1168200" progId="Equation.DSMT4">
                  <p:embed/>
                </p:oleObj>
              </mc:Choice>
              <mc:Fallback>
                <p:oleObj name="Equation" r:id="rId3" imgW="1131552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" y="1690688"/>
                        <a:ext cx="113157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31820"/>
              </p:ext>
            </p:extLst>
          </p:nvPr>
        </p:nvGraphicFramePr>
        <p:xfrm>
          <a:off x="1003300" y="3391853"/>
          <a:ext cx="10185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5" imgW="10185120" imgH="2590560" progId="Equation.DSMT4">
                  <p:embed/>
                </p:oleObj>
              </mc:Choice>
              <mc:Fallback>
                <p:oleObj name="Equation" r:id="rId5" imgW="10185120" imgH="259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300" y="3391853"/>
                        <a:ext cx="101854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0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: First Derivative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09420"/>
              </p:ext>
            </p:extLst>
          </p:nvPr>
        </p:nvGraphicFramePr>
        <p:xfrm>
          <a:off x="1625600" y="1690688"/>
          <a:ext cx="89408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3" imgW="8940600" imgH="5130720" progId="Equation.DSMT4">
                  <p:embed/>
                </p:oleObj>
              </mc:Choice>
              <mc:Fallback>
                <p:oleObj name="Equation" r:id="rId3" imgW="8940600" imgH="5130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5600" y="1690688"/>
                        <a:ext cx="89408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3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: First Derivative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55627"/>
              </p:ext>
            </p:extLst>
          </p:nvPr>
        </p:nvGraphicFramePr>
        <p:xfrm>
          <a:off x="1536700" y="1684338"/>
          <a:ext cx="9118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3" imgW="9118440" imgH="5143320" progId="Equation.DSMT4">
                  <p:embed/>
                </p:oleObj>
              </mc:Choice>
              <mc:Fallback>
                <p:oleObj name="Equation" r:id="rId3" imgW="9118440" imgH="5143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1684338"/>
                        <a:ext cx="91186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5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: Second Derivative (Hessian Matrix)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44217"/>
              </p:ext>
            </p:extLst>
          </p:nvPr>
        </p:nvGraphicFramePr>
        <p:xfrm>
          <a:off x="460375" y="1676400"/>
          <a:ext cx="11087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3" imgW="11086920" imgH="4800600" progId="Equation.DSMT4">
                  <p:embed/>
                </p:oleObj>
              </mc:Choice>
              <mc:Fallback>
                <p:oleObj name="Equation" r:id="rId3" imgW="11086920" imgH="480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375" y="1676400"/>
                        <a:ext cx="110871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3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Extrema</a:t>
            </a:r>
            <a:r>
              <a:rPr lang="en-US" dirty="0" smtClean="0"/>
              <a:t>: </a:t>
            </a:r>
            <a:r>
              <a:rPr lang="en-US" dirty="0"/>
              <a:t>Second Derivative (Hessian Matrix)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81381"/>
              </p:ext>
            </p:extLst>
          </p:nvPr>
        </p:nvGraphicFramePr>
        <p:xfrm>
          <a:off x="1425575" y="2235200"/>
          <a:ext cx="91567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3" imgW="9156600" imgH="3682800" progId="Equation.DSMT4">
                  <p:embed/>
                </p:oleObj>
              </mc:Choice>
              <mc:Fallback>
                <p:oleObj name="Equation" r:id="rId3" imgW="9156600" imgH="368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5575" y="2235200"/>
                        <a:ext cx="9156700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9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Minima: Sample Mean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7975"/>
              </p:ext>
            </p:extLst>
          </p:nvPr>
        </p:nvGraphicFramePr>
        <p:xfrm>
          <a:off x="3149600" y="1690688"/>
          <a:ext cx="58928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3" imgW="5892480" imgH="4216320" progId="Equation.DSMT4">
                  <p:embed/>
                </p:oleObj>
              </mc:Choice>
              <mc:Fallback>
                <p:oleObj name="Equation" r:id="rId3" imgW="5892480" imgH="4216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9600" y="1690688"/>
                        <a:ext cx="5892800" cy="421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1" y="1825625"/>
            <a:ext cx="410073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8" y="1825625"/>
            <a:ext cx="4256743" cy="4351338"/>
          </a:xfrm>
        </p:spPr>
      </p:pic>
    </p:spTree>
    <p:extLst>
      <p:ext uri="{BB962C8B-B14F-4D97-AF65-F5344CB8AC3E}">
        <p14:creationId xmlns:p14="http://schemas.microsoft.com/office/powerpoint/2010/main" val="42214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31" y="1905361"/>
            <a:ext cx="4100737" cy="4191865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15557"/>
              </p:ext>
            </p:extLst>
          </p:nvPr>
        </p:nvGraphicFramePr>
        <p:xfrm>
          <a:off x="1187450" y="2680494"/>
          <a:ext cx="44831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4" imgW="4483080" imgH="2641320" progId="Equation.DSMT4">
                  <p:embed/>
                </p:oleObj>
              </mc:Choice>
              <mc:Fallback>
                <p:oleObj name="Equation" r:id="rId4" imgW="4483080" imgH="26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2680494"/>
                        <a:ext cx="4483100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8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Parabolas: 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1" y="1825625"/>
            <a:ext cx="410073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8" y="1861098"/>
            <a:ext cx="4256743" cy="4280391"/>
          </a:xfrm>
        </p:spPr>
      </p:pic>
    </p:spTree>
    <p:extLst>
      <p:ext uri="{BB962C8B-B14F-4D97-AF65-F5344CB8AC3E}">
        <p14:creationId xmlns:p14="http://schemas.microsoft.com/office/powerpoint/2010/main" val="2652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22" y="1825625"/>
            <a:ext cx="4514356" cy="4351338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0.255193,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2.23273,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3.85555,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4.49383,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4.90807,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6.24521,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6.41867,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8.09172,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8.61902,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9.39342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Parabolas: 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1" y="1825625"/>
            <a:ext cx="410073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8" y="1861098"/>
            <a:ext cx="4256743" cy="4280391"/>
          </a:xfrm>
        </p:spPr>
      </p:pic>
    </p:spTree>
    <p:extLst>
      <p:ext uri="{BB962C8B-B14F-4D97-AF65-F5344CB8AC3E}">
        <p14:creationId xmlns:p14="http://schemas.microsoft.com/office/powerpoint/2010/main" val="1697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Squared Differences: 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1" y="1825625"/>
            <a:ext cx="4327297" cy="4351338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95378"/>
              </p:ext>
            </p:extLst>
          </p:nvPr>
        </p:nvGraphicFramePr>
        <p:xfrm>
          <a:off x="1676400" y="1716088"/>
          <a:ext cx="3505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4" imgW="3504960" imgH="4572000" progId="Equation.DSMT4">
                  <p:embed/>
                </p:oleObj>
              </mc:Choice>
              <mc:Fallback>
                <p:oleObj name="Equation" r:id="rId4" imgW="3504960" imgH="457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716088"/>
                        <a:ext cx="35052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9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Squared Differences: 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1" y="1825625"/>
            <a:ext cx="4327297" cy="4351337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97908"/>
              </p:ext>
            </p:extLst>
          </p:nvPr>
        </p:nvGraphicFramePr>
        <p:xfrm>
          <a:off x="1651000" y="1690688"/>
          <a:ext cx="35560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4" imgW="3555720" imgH="4622760" progId="Equation.DSMT4">
                  <p:embed/>
                </p:oleObj>
              </mc:Choice>
              <mc:Fallback>
                <p:oleObj name="Equation" r:id="rId4" imgW="3555720" imgH="4622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1000" y="1690688"/>
                        <a:ext cx="35560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8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the Product of Differences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40" y="1825625"/>
            <a:ext cx="4122319" cy="4351337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96946"/>
              </p:ext>
            </p:extLst>
          </p:nvPr>
        </p:nvGraphicFramePr>
        <p:xfrm>
          <a:off x="1149350" y="1690688"/>
          <a:ext cx="45593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4" imgW="4559040" imgH="4622760" progId="Equation.DSMT4">
                  <p:embed/>
                </p:oleObj>
              </mc:Choice>
              <mc:Fallback>
                <p:oleObj name="Equation" r:id="rId4" imgW="4559040" imgH="4622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9350" y="1690688"/>
                        <a:ext cx="45593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3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the Product of </a:t>
            </a:r>
            <a:r>
              <a:rPr lang="en-US" dirty="0" smtClean="0"/>
              <a:t>Differences: 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0" y="1825625"/>
            <a:ext cx="4122319" cy="435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29" y="1825625"/>
            <a:ext cx="4268342" cy="4351337"/>
          </a:xfrm>
        </p:spPr>
      </p:pic>
    </p:spTree>
    <p:extLst>
      <p:ext uri="{BB962C8B-B14F-4D97-AF65-F5344CB8AC3E}">
        <p14:creationId xmlns:p14="http://schemas.microsoft.com/office/powerpoint/2010/main" val="28302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the Product of </a:t>
            </a:r>
            <a:r>
              <a:rPr lang="en-US" dirty="0" smtClean="0"/>
              <a:t>Differences: 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0" y="1825625"/>
            <a:ext cx="4122319" cy="4351337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29" y="1825625"/>
            <a:ext cx="4268342" cy="4351337"/>
          </a:xfrm>
        </p:spPr>
      </p:pic>
    </p:spTree>
    <p:extLst>
      <p:ext uri="{BB962C8B-B14F-4D97-AF65-F5344CB8AC3E}">
        <p14:creationId xmlns:p14="http://schemas.microsoft.com/office/powerpoint/2010/main" val="29838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the Product of Differences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Biased Sample Covariance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40" y="1825625"/>
            <a:ext cx="4122319" cy="4351338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0783"/>
              </p:ext>
            </p:extLst>
          </p:nvPr>
        </p:nvGraphicFramePr>
        <p:xfrm>
          <a:off x="387350" y="1739900"/>
          <a:ext cx="60833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4" imgW="6083280" imgH="4520880" progId="Equation.DSMT4">
                  <p:embed/>
                </p:oleObj>
              </mc:Choice>
              <mc:Fallback>
                <p:oleObj name="Equation" r:id="rId4" imgW="6083280" imgH="452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1739900"/>
                        <a:ext cx="608330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3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the Product of Differences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Unbiased Sample Covariance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40" y="1825625"/>
            <a:ext cx="4122319" cy="4351338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42107"/>
              </p:ext>
            </p:extLst>
          </p:nvPr>
        </p:nvGraphicFramePr>
        <p:xfrm>
          <a:off x="114300" y="1739900"/>
          <a:ext cx="66294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4" imgW="6629400" imgH="4520880" progId="Equation.DSMT4">
                  <p:embed/>
                </p:oleObj>
              </mc:Choice>
              <mc:Fallback>
                <p:oleObj name="Equation" r:id="rId4" imgW="6629400" imgH="452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" y="1739900"/>
                        <a:ext cx="662940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1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96" y="1825625"/>
            <a:ext cx="4245207" cy="4351338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06214"/>
              </p:ext>
            </p:extLst>
          </p:nvPr>
        </p:nvGraphicFramePr>
        <p:xfrm>
          <a:off x="1308100" y="2376488"/>
          <a:ext cx="4241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4" imgW="4241520" imgH="3251160" progId="Equation.DSMT4">
                  <p:embed/>
                </p:oleObj>
              </mc:Choice>
              <mc:Fallback>
                <p:oleObj name="Equation" r:id="rId4" imgW="4241520" imgH="325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100" y="2376488"/>
                        <a:ext cx="4241800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5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Regression: Parabolas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1" y="1825625"/>
            <a:ext cx="410073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31" y="1825625"/>
            <a:ext cx="4100737" cy="4351337"/>
          </a:xfrm>
        </p:spPr>
      </p:pic>
    </p:spTree>
    <p:extLst>
      <p:ext uri="{BB962C8B-B14F-4D97-AF65-F5344CB8AC3E}">
        <p14:creationId xmlns:p14="http://schemas.microsoft.com/office/powerpoint/2010/main" val="10149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35" y="1825625"/>
            <a:ext cx="4291730" cy="4351337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83288"/>
              </p:ext>
            </p:extLst>
          </p:nvPr>
        </p:nvGraphicFramePr>
        <p:xfrm>
          <a:off x="996950" y="2147888"/>
          <a:ext cx="48641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4" imgW="4863960" imgH="3708360" progId="Equation.DSMT4">
                  <p:embed/>
                </p:oleObj>
              </mc:Choice>
              <mc:Fallback>
                <p:oleObj name="Equation" r:id="rId4" imgW="486396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950" y="2147888"/>
                        <a:ext cx="48641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6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Regression: Parabolas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28" y="1825625"/>
            <a:ext cx="4256743" cy="435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8" y="1825625"/>
            <a:ext cx="4256743" cy="4351337"/>
          </a:xfrm>
        </p:spPr>
      </p:pic>
    </p:spTree>
    <p:extLst>
      <p:ext uri="{BB962C8B-B14F-4D97-AF65-F5344CB8AC3E}">
        <p14:creationId xmlns:p14="http://schemas.microsoft.com/office/powerpoint/2010/main" val="30684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48294"/>
              </p:ext>
            </p:extLst>
          </p:nvPr>
        </p:nvGraphicFramePr>
        <p:xfrm>
          <a:off x="2851150" y="1690688"/>
          <a:ext cx="64897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3" imgW="6489360" imgH="3962160" progId="Equation.DSMT4">
                  <p:embed/>
                </p:oleObj>
              </mc:Choice>
              <mc:Fallback>
                <p:oleObj name="Equation" r:id="rId3" imgW="6489360" imgH="396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1150" y="1690688"/>
                        <a:ext cx="64897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3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12" y="1690688"/>
            <a:ext cx="6603175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3282"/>
              </p:ext>
            </p:extLst>
          </p:nvPr>
        </p:nvGraphicFramePr>
        <p:xfrm>
          <a:off x="1797050" y="1690688"/>
          <a:ext cx="85979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3" imgW="8597880" imgH="3860640" progId="Equation.DSMT4">
                  <p:embed/>
                </p:oleObj>
              </mc:Choice>
              <mc:Fallback>
                <p:oleObj name="Equation" r:id="rId3" imgW="8597880" imgH="386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050" y="1690688"/>
                        <a:ext cx="8597900" cy="386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1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Minima: Scaled Variance &amp; Covariance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72541"/>
              </p:ext>
            </p:extLst>
          </p:nvPr>
        </p:nvGraphicFramePr>
        <p:xfrm>
          <a:off x="2197100" y="1304608"/>
          <a:ext cx="77978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3" imgW="7797600" imgH="5054400" progId="Equation.DSMT4">
                  <p:embed/>
                </p:oleObj>
              </mc:Choice>
              <mc:Fallback>
                <p:oleObj name="Equation" r:id="rId3" imgW="7797600" imgH="505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7100" y="1304608"/>
                        <a:ext cx="7797800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8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Minima:</a:t>
            </a:r>
            <a:br>
              <a:rPr lang="en-US" dirty="0" smtClean="0"/>
            </a:br>
            <a:r>
              <a:rPr lang="en-US" sz="3100" dirty="0" smtClean="0"/>
              <a:t>Sum of Squared Differences </a:t>
            </a:r>
            <a:r>
              <a:rPr lang="en-US" sz="3100" dirty="0"/>
              <a:t>&amp; </a:t>
            </a:r>
            <a:r>
              <a:rPr lang="en-US" sz="3100" dirty="0" smtClean="0"/>
              <a:t>Sum of the Product of Differences</a:t>
            </a:r>
            <a:endParaRPr lang="en-US" sz="3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18347"/>
              </p:ext>
            </p:extLst>
          </p:nvPr>
        </p:nvGraphicFramePr>
        <p:xfrm>
          <a:off x="488950" y="1690688"/>
          <a:ext cx="112141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3" imgW="11214000" imgH="5041800" progId="Equation.DSMT4">
                  <p:embed/>
                </p:oleObj>
              </mc:Choice>
              <mc:Fallback>
                <p:oleObj name="Equation" r:id="rId3" imgW="11214000" imgH="504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690688"/>
                        <a:ext cx="11214100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6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235045"/>
              </p:ext>
            </p:extLst>
          </p:nvPr>
        </p:nvGraphicFramePr>
        <p:xfrm>
          <a:off x="1682750" y="1690688"/>
          <a:ext cx="88265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3" imgW="8826480" imgH="4406760" progId="Equation.DSMT4">
                  <p:embed/>
                </p:oleObj>
              </mc:Choice>
              <mc:Fallback>
                <p:oleObj name="Equation" r:id="rId3" imgW="8826480" imgH="440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0" y="1690688"/>
                        <a:ext cx="8826500" cy="440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Slope: </a:t>
            </a:r>
            <a:r>
              <a:rPr lang="en-US" dirty="0" smtClean="0"/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0.543745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Mean</a:t>
            </a:r>
            <a:r>
              <a:rPr lang="en-US" dirty="0"/>
              <a:t>: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{-0.208094,2.98517}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Equation: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5" cy="4351337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69497"/>
              </p:ext>
            </p:extLst>
          </p:nvPr>
        </p:nvGraphicFramePr>
        <p:xfrm>
          <a:off x="1143000" y="4537710"/>
          <a:ext cx="457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4" imgW="4572000" imgH="469800" progId="Equation.DSMT4">
                  <p:embed/>
                </p:oleObj>
              </mc:Choice>
              <mc:Fallback>
                <p:oleObj name="Equation" r:id="rId4" imgW="4572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537710"/>
                        <a:ext cx="4572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0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12" y="1825625"/>
            <a:ext cx="4315375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5" cy="4351338"/>
          </a:xfrm>
        </p:spPr>
      </p:pic>
    </p:spTree>
    <p:extLst>
      <p:ext uri="{BB962C8B-B14F-4D97-AF65-F5344CB8AC3E}">
        <p14:creationId xmlns:p14="http://schemas.microsoft.com/office/powerpoint/2010/main" val="3530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12" y="1825625"/>
            <a:ext cx="4315375" cy="435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12" y="1825625"/>
            <a:ext cx="4315375" cy="4351338"/>
          </a:xfrm>
        </p:spPr>
      </p:pic>
    </p:spTree>
    <p:extLst>
      <p:ext uri="{BB962C8B-B14F-4D97-AF65-F5344CB8AC3E}">
        <p14:creationId xmlns:p14="http://schemas.microsoft.com/office/powerpoint/2010/main" val="17269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35" y="1825625"/>
            <a:ext cx="4291730" cy="4351338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each datum, place a parabola centered on that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Mean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064001"/>
              </p:ext>
            </p:extLst>
          </p:nvPr>
        </p:nvGraphicFramePr>
        <p:xfrm>
          <a:off x="425450" y="1214438"/>
          <a:ext cx="113411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3" imgW="11341080" imgH="5410080" progId="Equation.DSMT4">
                  <p:embed/>
                </p:oleObj>
              </mc:Choice>
              <mc:Fallback>
                <p:oleObj name="Equation" r:id="rId3" imgW="11341080" imgH="5410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1214438"/>
                        <a:ext cx="113411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0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Program</a:t>
            </a:r>
            <a:br>
              <a:rPr lang="en-US" dirty="0" smtClean="0"/>
            </a:br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Filename: main.cpp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To compile and run on linprog4.cs.fsu.edu: g++47 -o main.exe main.cpp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11 -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O3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-Wall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Wextra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-static &amp;&amp; ./main.exe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&amp; operator &lt;&lt; (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&amp; o, char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( &amp; c )[n] ) { for (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&lt; n - 1; ++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c[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]; return o;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T,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 &gt;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&amp; operator &lt;&lt; (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&amp; o, T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( &amp; v )[n]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auto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::begin( v ); auto end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::end( v ); o &lt;&lt; '{'; if (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!= end ) { o &lt;&lt; *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; for ( ++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!= end; ++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) o &lt;&lt; ',' &lt;&lt; *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; } o &lt;&lt; '}'; return 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using number = double;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dimensions { X, Y, DIMENSIONS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points[][ DIMENSIONS ]{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{-2.70238,2.43155}, {-2.18612,1.63634}, {0.405141,3.84976},{-1.03072,2.7144}, {1.10033,2.89639},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{-1.63906,2.56916}, {2.27983,4.57127}, {-0.836348,2.70824}, {-2.90988,0.685828}, {-0.104817,2.95222},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{-0.226538,2.24849}, {-2.64364,1.28981}, {-0.00953108,2.84022}, {0.336282,3.86626}, {4.12633,5.94993},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{1.70053,4.51368}, {-1.4793,1.99986}, {0.0467884,3.91811}, {-1.70285,2.12758}, {-3.61035,1.26436},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{2.08504,3.94459}, {4.23512,4.80965}, {2.70993,4.30984}, {-2.72741,1.97363}, {-0.418723,2.55797}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mean[ DIMENSIONS ]{ 0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n{ 1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for ( auto &amp; point : points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mean[ X ] = ( mean[ X ] * ( n - 1 ) + point[ X ] ) / 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mean[ Y ] = ( mean[ Y ] * ( n - 1 ) + point[ Y ] ) / 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++n;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"mean: " &lt;&lt; mean &lt;&lt; '\n';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residuals[ DIMENSIONS ]{ 0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sum_of_product_of_differences_xy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{ 0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sum_of_squared_differences_xx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{ 0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for ( auto &amp; point : points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residuals[ X ] = point[ X ] - mean[ X 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residuals[ Y ] = point[ Y ] - mean[ Y 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sum_of_product_of_differences_xy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+= residuals[ X ] * residuals[ Y 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sum_of_squared_differences_xx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+= residuals[ X ] * residuals[ X 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w{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sum_of_product_of_differences_xy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sum_of_squared_differences_xx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"w: " &lt;&lt; w &lt;&lt; '\n';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m{ w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b{ - w * mean[ X ] + mean[ Y ]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"y = " &lt;&lt; m &lt;&lt; " * x + " &lt;&lt; b &lt;&lt; '\n';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73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sum of parabolas is a parabola.</a:t>
            </a:r>
          </a:p>
          <a:p>
            <a:r>
              <a:rPr lang="en-US" dirty="0" smtClean="0"/>
              <a:t>Parabolas produce a global minima.</a:t>
            </a:r>
          </a:p>
          <a:p>
            <a:r>
              <a:rPr lang="en-US" dirty="0" smtClean="0"/>
              <a:t>Parabolas can be used to produce Means and Linear Regressions from Variances and </a:t>
            </a:r>
            <a:r>
              <a:rPr lang="en-US" dirty="0" err="1" smtClean="0"/>
              <a:t>Covariances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presented, Linear Regression is biased toward the independent variable; moreover, the type of Linear Regression cannot produce a line that is straight up and down regardless of the data.</a:t>
            </a:r>
          </a:p>
          <a:p>
            <a:r>
              <a:rPr lang="en-US" dirty="0" smtClean="0"/>
              <a:t>The Online Mean can be used to calculate the mean of an unknown amount of data or the mean of continuously generated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</a:t>
            </a:r>
            <a:r>
              <a:rPr lang="en-US" dirty="0" smtClean="0"/>
              <a:t>Parabolas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52265"/>
              </p:ext>
            </p:extLst>
          </p:nvPr>
        </p:nvGraphicFramePr>
        <p:xfrm>
          <a:off x="3244850" y="1690688"/>
          <a:ext cx="57023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3" imgW="5702040" imgH="2730240" progId="Equation.DSMT4">
                  <p:embed/>
                </p:oleObj>
              </mc:Choice>
              <mc:Fallback>
                <p:oleObj name="Equation" r:id="rId3" imgW="570204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4850" y="1690688"/>
                        <a:ext cx="57023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9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</a:t>
            </a:r>
            <a:r>
              <a:rPr lang="en-US" dirty="0" smtClean="0"/>
              <a:t>Parabolas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0134"/>
              </p:ext>
            </p:extLst>
          </p:nvPr>
        </p:nvGraphicFramePr>
        <p:xfrm>
          <a:off x="520700" y="1690688"/>
          <a:ext cx="114046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3" imgW="11404440" imgH="5155920" progId="Equation.DSMT4">
                  <p:embed/>
                </p:oleObj>
              </mc:Choice>
              <mc:Fallback>
                <p:oleObj name="Equation" r:id="rId3" imgW="11404440" imgH="515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1690688"/>
                        <a:ext cx="11404600" cy="515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4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Minima: Weighted Sample Mean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520543"/>
              </p:ext>
            </p:extLst>
          </p:nvPr>
        </p:nvGraphicFramePr>
        <p:xfrm>
          <a:off x="1701800" y="1722438"/>
          <a:ext cx="87884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3" imgW="8788320" imgH="4483080" progId="Equation.DSMT4">
                  <p:embed/>
                </p:oleObj>
              </mc:Choice>
              <mc:Fallback>
                <p:oleObj name="Equation" r:id="rId3" imgW="8788320" imgH="4483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800" y="1722438"/>
                        <a:ext cx="8788400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7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Minima: Weighted Sample Mean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6929"/>
              </p:ext>
            </p:extLst>
          </p:nvPr>
        </p:nvGraphicFramePr>
        <p:xfrm>
          <a:off x="1860550" y="2592388"/>
          <a:ext cx="8470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3" imgW="8470800" imgH="2743200" progId="Equation.DSMT4">
                  <p:embed/>
                </p:oleObj>
              </mc:Choice>
              <mc:Fallback>
                <p:oleObj name="Equation" r:id="rId3" imgW="847080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0550" y="2592388"/>
                        <a:ext cx="84709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2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525</Words>
  <Application>Microsoft Office PowerPoint</Application>
  <PresentationFormat>Widescreen</PresentationFormat>
  <Paragraphs>131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Calibri</vt:lpstr>
      <vt:lpstr>Arial</vt:lpstr>
      <vt:lpstr>Calibri Light</vt:lpstr>
      <vt:lpstr>Courier New</vt:lpstr>
      <vt:lpstr>Office Theme</vt:lpstr>
      <vt:lpstr>Equation</vt:lpstr>
      <vt:lpstr>Introduction to the Mathematics of Regression Part 1</vt:lpstr>
      <vt:lpstr>Agenda</vt:lpstr>
      <vt:lpstr>Data</vt:lpstr>
      <vt:lpstr>Parabola</vt:lpstr>
      <vt:lpstr>Parabolas</vt:lpstr>
      <vt:lpstr>Sum of Parabolas</vt:lpstr>
      <vt:lpstr>Sum of Parabolas</vt:lpstr>
      <vt:lpstr>Minima: Weighted Sample Mean</vt:lpstr>
      <vt:lpstr>Minima: Weighted Sample Mean</vt:lpstr>
      <vt:lpstr>Sample Mean</vt:lpstr>
      <vt:lpstr>Sample Mean</vt:lpstr>
      <vt:lpstr>Sample Mean</vt:lpstr>
      <vt:lpstr>Sum of Parabolas: Sum of Squared Differences</vt:lpstr>
      <vt:lpstr>Sum of Parabolas: Biased Sample Variance</vt:lpstr>
      <vt:lpstr>Sum of Parabolas: Unbiased Sample Variance</vt:lpstr>
      <vt:lpstr>Biased and Unbiased Sample Variance</vt:lpstr>
      <vt:lpstr>Sample Standard Deviation</vt:lpstr>
      <vt:lpstr>Data</vt:lpstr>
      <vt:lpstr>Data</vt:lpstr>
      <vt:lpstr>2D Parabolas</vt:lpstr>
      <vt:lpstr>Sum of 2D Parabolas</vt:lpstr>
      <vt:lpstr>Extrema: First Derivative</vt:lpstr>
      <vt:lpstr>Extrema: First Derivative</vt:lpstr>
      <vt:lpstr>Extrema: Second Derivative (Hessian Matrix)</vt:lpstr>
      <vt:lpstr>Extrema: Second Derivative (Hessian Matrix)</vt:lpstr>
      <vt:lpstr>Minima: Sample Mean</vt:lpstr>
      <vt:lpstr>Sample Mean</vt:lpstr>
      <vt:lpstr>Sample Mean</vt:lpstr>
      <vt:lpstr>Sum of Parabolas: x</vt:lpstr>
      <vt:lpstr>Sum of Parabolas: y</vt:lpstr>
      <vt:lpstr>Sum of Squared Differences: x</vt:lpstr>
      <vt:lpstr>Sum of Squared Differences: y</vt:lpstr>
      <vt:lpstr>Sum of the Product of Differences</vt:lpstr>
      <vt:lpstr>Sum of the Product of Differences: x</vt:lpstr>
      <vt:lpstr>Sum of the Product of Differences: y</vt:lpstr>
      <vt:lpstr>Sum of the Product of Differences: Biased Sample Covariance</vt:lpstr>
      <vt:lpstr>Sum of the Product of Differences: Unbiased Sample Covariance</vt:lpstr>
      <vt:lpstr>Line</vt:lpstr>
      <vt:lpstr>Linear Regression: Parabolas</vt:lpstr>
      <vt:lpstr>Linear Regression: Parabolas</vt:lpstr>
      <vt:lpstr>Linear Regression</vt:lpstr>
      <vt:lpstr>Linear Regression</vt:lpstr>
      <vt:lpstr>Linear Regression</vt:lpstr>
      <vt:lpstr>Minima: Scaled Variance &amp; Covariance</vt:lpstr>
      <vt:lpstr>Minima: Sum of Squared Differences &amp; Sum of the Product of Differences</vt:lpstr>
      <vt:lpstr>Linear Regression</vt:lpstr>
      <vt:lpstr>Linear Regression</vt:lpstr>
      <vt:lpstr>Independent Variable Bias</vt:lpstr>
      <vt:lpstr>Independent Variable Bias</vt:lpstr>
      <vt:lpstr>Online Mean</vt:lpstr>
      <vt:lpstr>One Way To Program Simple Linear Regression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Mathematics of Regression Part 1</dc:title>
  <dc:creator>Joshua Burkholder</dc:creator>
  <cp:lastModifiedBy>Joshua Burkholder</cp:lastModifiedBy>
  <cp:revision>137</cp:revision>
  <dcterms:created xsi:type="dcterms:W3CDTF">2013-05-17T04:36:44Z</dcterms:created>
  <dcterms:modified xsi:type="dcterms:W3CDTF">2013-05-22T12:03:52Z</dcterms:modified>
</cp:coreProperties>
</file>