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3" r:id="rId7"/>
    <p:sldId id="264" r:id="rId8"/>
    <p:sldId id="257" r:id="rId9"/>
    <p:sldId id="265" r:id="rId10"/>
    <p:sldId id="266" r:id="rId11"/>
    <p:sldId id="267" r:id="rId12"/>
    <p:sldId id="268" r:id="rId13"/>
    <p:sldId id="273" r:id="rId14"/>
    <p:sldId id="271" r:id="rId15"/>
    <p:sldId id="270" r:id="rId16"/>
    <p:sldId id="272" r:id="rId17"/>
    <p:sldId id="299" r:id="rId18"/>
    <p:sldId id="300" r:id="rId19"/>
    <p:sldId id="306" r:id="rId20"/>
    <p:sldId id="305" r:id="rId21"/>
    <p:sldId id="307" r:id="rId22"/>
    <p:sldId id="324" r:id="rId23"/>
    <p:sldId id="274" r:id="rId24"/>
    <p:sldId id="275" r:id="rId25"/>
    <p:sldId id="276" r:id="rId26"/>
    <p:sldId id="277" r:id="rId27"/>
    <p:sldId id="279" r:id="rId28"/>
    <p:sldId id="278" r:id="rId29"/>
    <p:sldId id="280" r:id="rId30"/>
    <p:sldId id="281" r:id="rId31"/>
    <p:sldId id="282" r:id="rId32"/>
    <p:sldId id="284" r:id="rId33"/>
    <p:sldId id="285" r:id="rId34"/>
    <p:sldId id="287" r:id="rId35"/>
    <p:sldId id="289" r:id="rId36"/>
    <p:sldId id="290" r:id="rId37"/>
    <p:sldId id="291" r:id="rId38"/>
    <p:sldId id="302" r:id="rId39"/>
    <p:sldId id="303" r:id="rId40"/>
    <p:sldId id="304" r:id="rId41"/>
    <p:sldId id="318" r:id="rId42"/>
    <p:sldId id="319" r:id="rId43"/>
    <p:sldId id="320" r:id="rId44"/>
    <p:sldId id="321" r:id="rId45"/>
    <p:sldId id="322" r:id="rId46"/>
    <p:sldId id="323" r:id="rId47"/>
    <p:sldId id="310" r:id="rId48"/>
    <p:sldId id="311" r:id="rId49"/>
    <p:sldId id="308" r:id="rId50"/>
    <p:sldId id="312" r:id="rId51"/>
    <p:sldId id="313" r:id="rId52"/>
    <p:sldId id="314" r:id="rId53"/>
    <p:sldId id="326" r:id="rId54"/>
    <p:sldId id="315" r:id="rId55"/>
    <p:sldId id="316" r:id="rId56"/>
    <p:sldId id="317" r:id="rId57"/>
    <p:sldId id="327" r:id="rId58"/>
    <p:sldId id="301" r:id="rId59"/>
  </p:sldIdLst>
  <p:sldSz cx="12192000" cy="6858000"/>
  <p:notesSz cx="6858000" cy="9144000"/>
  <p:embeddedFontLs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Cambria Math" panose="02040503050406030204" pitchFamily="18" charset="0"/>
      <p:regular r:id="rId64"/>
    </p:embeddedFont>
    <p:embeddedFont>
      <p:font typeface="Calibri Light" panose="020F0302020204030204" pitchFamily="34" charset="0"/>
      <p:regular r:id="rId65"/>
      <p:italic r:id="rId6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4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66.wmf"/><Relationship Id="rId4" Type="http://schemas.openxmlformats.org/officeDocument/2006/relationships/image" Target="../media/image62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66.wmf"/><Relationship Id="rId4" Type="http://schemas.openxmlformats.org/officeDocument/2006/relationships/image" Target="../media/image6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FA24-4EC9-4BD8-B3BC-F2D099824D02}" type="datetimeFigureOut">
              <a:rPr lang="en-US" smtClean="0"/>
              <a:t>5/25/2013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039E-1B41-4AAE-AB27-7EB40699D3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07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FA24-4EC9-4BD8-B3BC-F2D099824D02}" type="datetimeFigureOut">
              <a:rPr lang="en-US" smtClean="0"/>
              <a:t>5/25/2013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039E-1B41-4AAE-AB27-7EB40699D3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462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FA24-4EC9-4BD8-B3BC-F2D099824D02}" type="datetimeFigureOut">
              <a:rPr lang="en-US" smtClean="0"/>
              <a:t>5/25/2013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039E-1B41-4AAE-AB27-7EB40699D3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6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FA24-4EC9-4BD8-B3BC-F2D099824D02}" type="datetimeFigureOut">
              <a:rPr lang="en-US" smtClean="0"/>
              <a:t>5/25/2013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039E-1B41-4AAE-AB27-7EB40699D3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06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FA24-4EC9-4BD8-B3BC-F2D099824D02}" type="datetimeFigureOut">
              <a:rPr lang="en-US" smtClean="0"/>
              <a:t>5/25/2013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039E-1B41-4AAE-AB27-7EB40699D3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159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FA24-4EC9-4BD8-B3BC-F2D099824D02}" type="datetimeFigureOut">
              <a:rPr lang="en-US" smtClean="0"/>
              <a:t>5/25/2013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039E-1B41-4AAE-AB27-7EB40699D3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72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FA24-4EC9-4BD8-B3BC-F2D099824D02}" type="datetimeFigureOut">
              <a:rPr lang="en-US" smtClean="0"/>
              <a:t>5/25/2013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039E-1B41-4AAE-AB27-7EB40699D3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0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FA24-4EC9-4BD8-B3BC-F2D099824D02}" type="datetimeFigureOut">
              <a:rPr lang="en-US" smtClean="0"/>
              <a:t>5/25/2013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039E-1B41-4AAE-AB27-7EB40699D3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06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FA24-4EC9-4BD8-B3BC-F2D099824D02}" type="datetimeFigureOut">
              <a:rPr lang="en-US" smtClean="0"/>
              <a:t>5/25/2013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039E-1B41-4AAE-AB27-7EB40699D3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085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FA24-4EC9-4BD8-B3BC-F2D099824D02}" type="datetimeFigureOut">
              <a:rPr lang="en-US" smtClean="0"/>
              <a:t>5/25/2013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039E-1B41-4AAE-AB27-7EB40699D3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FA24-4EC9-4BD8-B3BC-F2D099824D02}" type="datetimeFigureOut">
              <a:rPr lang="en-US" smtClean="0"/>
              <a:t>5/25/2013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039E-1B41-4AAE-AB27-7EB40699D3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99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FFA24-4EC9-4BD8-B3BC-F2D099824D02}" type="datetimeFigureOut">
              <a:rPr lang="en-US" smtClean="0"/>
              <a:t>5/25/2013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5039E-1B41-4AAE-AB27-7EB40699D3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3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5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9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8.wmf"/><Relationship Id="rId4" Type="http://schemas.openxmlformats.org/officeDocument/2006/relationships/image" Target="../media/image20.png"/><Relationship Id="rId9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png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1.png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28.pn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18.wmf"/><Relationship Id="rId4" Type="http://schemas.openxmlformats.org/officeDocument/2006/relationships/image" Target="../media/image29.png"/><Relationship Id="rId9" Type="http://schemas.openxmlformats.org/officeDocument/2006/relationships/oleObject" Target="../embeddings/oleObject1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30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18.wmf"/><Relationship Id="rId4" Type="http://schemas.openxmlformats.org/officeDocument/2006/relationships/image" Target="../media/image31.png"/><Relationship Id="rId9" Type="http://schemas.openxmlformats.org/officeDocument/2006/relationships/oleObject" Target="../embeddings/oleObject2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3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38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58.png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57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3.png"/><Relationship Id="rId7" Type="http://schemas.openxmlformats.org/officeDocument/2006/relationships/image" Target="../media/image60.wmf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43.bin"/><Relationship Id="rId11" Type="http://schemas.openxmlformats.org/officeDocument/2006/relationships/oleObject" Target="../embeddings/oleObject45.bin"/><Relationship Id="rId5" Type="http://schemas.openxmlformats.org/officeDocument/2006/relationships/image" Target="../media/image59.wmf"/><Relationship Id="rId10" Type="http://schemas.openxmlformats.org/officeDocument/2006/relationships/image" Target="../media/image61.wmf"/><Relationship Id="rId4" Type="http://schemas.openxmlformats.org/officeDocument/2006/relationships/oleObject" Target="../embeddings/oleObject42.bin"/><Relationship Id="rId9" Type="http://schemas.openxmlformats.org/officeDocument/2006/relationships/oleObject" Target="../embeddings/oleObject4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50.bin"/><Relationship Id="rId3" Type="http://schemas.openxmlformats.org/officeDocument/2006/relationships/image" Target="../media/image67.png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61.wmf"/><Relationship Id="rId4" Type="http://schemas.openxmlformats.org/officeDocument/2006/relationships/image" Target="../media/image68.png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6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55.bin"/><Relationship Id="rId3" Type="http://schemas.openxmlformats.org/officeDocument/2006/relationships/image" Target="../media/image69.png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61.wmf"/><Relationship Id="rId4" Type="http://schemas.openxmlformats.org/officeDocument/2006/relationships/image" Target="../media/image70.png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66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71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74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7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75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77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79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81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87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the Mathematics of Classification</a:t>
            </a:r>
            <a:br>
              <a:rPr lang="en-US" dirty="0" smtClean="0"/>
            </a:br>
            <a:r>
              <a:rPr lang="en-US" dirty="0" smtClean="0"/>
              <a:t>Part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by</a:t>
            </a:r>
          </a:p>
          <a:p>
            <a:endParaRPr lang="en-US" dirty="0" smtClean="0"/>
          </a:p>
          <a:p>
            <a:r>
              <a:rPr lang="en-US" dirty="0" smtClean="0"/>
              <a:t>for</a:t>
            </a:r>
          </a:p>
          <a:p>
            <a:r>
              <a:rPr lang="en-US" dirty="0" smtClean="0"/>
              <a:t>Introduction to Artificial Intelligence</a:t>
            </a:r>
            <a:br>
              <a:rPr lang="en-US" dirty="0" smtClean="0"/>
            </a:br>
            <a:r>
              <a:rPr lang="en-US" dirty="0" smtClean="0"/>
              <a:t>(CAP 4601)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143" y="3905810"/>
            <a:ext cx="3485714" cy="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Set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7" y="1825625"/>
            <a:ext cx="3986886" cy="4351338"/>
          </a:xfr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869714"/>
              </p:ext>
            </p:extLst>
          </p:nvPr>
        </p:nvGraphicFramePr>
        <p:xfrm>
          <a:off x="5949950" y="1544638"/>
          <a:ext cx="5626100" cy="491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" name="Equation" r:id="rId4" imgW="5626080" imgH="4914720" progId="Equation.DSMT4">
                  <p:embed/>
                </p:oleObj>
              </mc:Choice>
              <mc:Fallback>
                <p:oleObj name="Equation" r:id="rId4" imgW="5626080" imgH="4914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49950" y="1544638"/>
                        <a:ext cx="5626100" cy="491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333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Set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7" y="1825625"/>
            <a:ext cx="3986886" cy="4351338"/>
          </a:xfr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898145"/>
              </p:ext>
            </p:extLst>
          </p:nvPr>
        </p:nvGraphicFramePr>
        <p:xfrm>
          <a:off x="6921500" y="3303588"/>
          <a:ext cx="36830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Equation" r:id="rId4" imgW="3682800" imgH="1396800" progId="Equation.DSMT4">
                  <p:embed/>
                </p:oleObj>
              </mc:Choice>
              <mc:Fallback>
                <p:oleObj name="Equation" r:id="rId4" imgW="3682800" imgH="139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21500" y="3303588"/>
                        <a:ext cx="3683000" cy="139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981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Set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7" y="1825625"/>
            <a:ext cx="3986886" cy="4351337"/>
          </a:xfr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622979"/>
              </p:ext>
            </p:extLst>
          </p:nvPr>
        </p:nvGraphicFramePr>
        <p:xfrm>
          <a:off x="6819900" y="1792288"/>
          <a:ext cx="38862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6" name="Equation" r:id="rId4" imgW="3886200" imgH="4419360" progId="Equation.DSMT4">
                  <p:embed/>
                </p:oleObj>
              </mc:Choice>
              <mc:Fallback>
                <p:oleObj name="Equation" r:id="rId4" imgW="3886200" imgH="441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19900" y="1792288"/>
                        <a:ext cx="3886200" cy="44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143774"/>
              </p:ext>
            </p:extLst>
          </p:nvPr>
        </p:nvGraphicFramePr>
        <p:xfrm>
          <a:off x="4538663" y="5529263"/>
          <a:ext cx="20574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7" name="Equation" r:id="rId6" imgW="2057400" imgH="1193760" progId="Equation.DSMT4">
                  <p:embed/>
                </p:oleObj>
              </mc:Choice>
              <mc:Fallback>
                <p:oleObj name="Equation" r:id="rId6" imgW="2057400" imgH="1193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38663" y="5529263"/>
                        <a:ext cx="20574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907396"/>
              </p:ext>
            </p:extLst>
          </p:nvPr>
        </p:nvGraphicFramePr>
        <p:xfrm>
          <a:off x="688975" y="5529263"/>
          <a:ext cx="20574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8" name="Equation" r:id="rId8" imgW="2057400" imgH="1193760" progId="Equation.DSMT4">
                  <p:embed/>
                </p:oleObj>
              </mc:Choice>
              <mc:Fallback>
                <p:oleObj name="Equation" r:id="rId8" imgW="2057400" imgH="1193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8975" y="5529263"/>
                        <a:ext cx="20574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758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Set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7" y="1825625"/>
            <a:ext cx="3986886" cy="43513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688" y="1825625"/>
            <a:ext cx="4412624" cy="4351338"/>
          </a:xfr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550380"/>
              </p:ext>
            </p:extLst>
          </p:nvPr>
        </p:nvGraphicFramePr>
        <p:xfrm>
          <a:off x="8401050" y="1309688"/>
          <a:ext cx="927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1" name="Equation" r:id="rId5" imgW="927000" imgH="380880" progId="Equation.DSMT4">
                  <p:embed/>
                </p:oleObj>
              </mc:Choice>
              <mc:Fallback>
                <p:oleObj name="Equation" r:id="rId5" imgW="9270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01050" y="1309688"/>
                        <a:ext cx="9271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602838"/>
              </p:ext>
            </p:extLst>
          </p:nvPr>
        </p:nvGraphicFramePr>
        <p:xfrm>
          <a:off x="9328150" y="3688874"/>
          <a:ext cx="927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2" name="Equation" r:id="rId7" imgW="927000" imgH="380880" progId="Equation.DSMT4">
                  <p:embed/>
                </p:oleObj>
              </mc:Choice>
              <mc:Fallback>
                <p:oleObj name="Equation" r:id="rId7" imgW="9270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328150" y="3688874"/>
                        <a:ext cx="9271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116649"/>
              </p:ext>
            </p:extLst>
          </p:nvPr>
        </p:nvGraphicFramePr>
        <p:xfrm>
          <a:off x="7478869" y="3688874"/>
          <a:ext cx="927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3" name="Equation" r:id="rId9" imgW="927000" imgH="380880" progId="Equation.DSMT4">
                  <p:embed/>
                </p:oleObj>
              </mc:Choice>
              <mc:Fallback>
                <p:oleObj name="Equation" r:id="rId9" imgW="9270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78869" y="3688874"/>
                        <a:ext cx="9271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62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Vector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7" y="1825625"/>
            <a:ext cx="3986886" cy="4351338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688" y="1825625"/>
            <a:ext cx="4412624" cy="4351338"/>
          </a:xfrm>
        </p:spPr>
      </p:pic>
    </p:spTree>
    <p:extLst>
      <p:ext uri="{BB962C8B-B14F-4D97-AF65-F5344CB8AC3E}">
        <p14:creationId xmlns:p14="http://schemas.microsoft.com/office/powerpoint/2010/main" val="7357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214145"/>
              </p:ext>
            </p:extLst>
          </p:nvPr>
        </p:nvGraphicFramePr>
        <p:xfrm>
          <a:off x="5969000" y="1715294"/>
          <a:ext cx="55880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" name="Equation" r:id="rId3" imgW="5587920" imgH="4572000" progId="Equation.DSMT4">
                  <p:embed/>
                </p:oleObj>
              </mc:Choice>
              <mc:Fallback>
                <p:oleObj name="Equation" r:id="rId3" imgW="5587920" imgH="4572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69000" y="1715294"/>
                        <a:ext cx="5588000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 of a </a:t>
            </a:r>
            <a:r>
              <a:rPr lang="en-US" dirty="0" smtClean="0"/>
              <a:t>Plane:</a:t>
            </a:r>
            <a:br>
              <a:rPr lang="en-US" dirty="0" smtClean="0"/>
            </a:br>
            <a:r>
              <a:rPr lang="en-US" dirty="0" smtClean="0"/>
              <a:t>Origin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88" y="1825625"/>
            <a:ext cx="4412624" cy="4351338"/>
          </a:xfrm>
        </p:spPr>
      </p:pic>
    </p:spTree>
    <p:extLst>
      <p:ext uri="{BB962C8B-B14F-4D97-AF65-F5344CB8AC3E}">
        <p14:creationId xmlns:p14="http://schemas.microsoft.com/office/powerpoint/2010/main" val="27128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848844"/>
              </p:ext>
            </p:extLst>
          </p:nvPr>
        </p:nvGraphicFramePr>
        <p:xfrm>
          <a:off x="5969000" y="1715294"/>
          <a:ext cx="55880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" name="Equation" r:id="rId3" imgW="5587920" imgH="4572000" progId="Equation.DSMT4">
                  <p:embed/>
                </p:oleObj>
              </mc:Choice>
              <mc:Fallback>
                <p:oleObj name="Equation" r:id="rId3" imgW="5587920" imgH="4572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69000" y="1715294"/>
                        <a:ext cx="5588000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Equation of a </a:t>
            </a:r>
            <a:r>
              <a:rPr lang="en-US" dirty="0" smtClean="0"/>
              <a:t>Plane:</a:t>
            </a:r>
            <a:br>
              <a:rPr lang="en-US" dirty="0" smtClean="0"/>
            </a:br>
            <a:r>
              <a:rPr lang="en-US" dirty="0" smtClean="0"/>
              <a:t>Normal Vector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88" y="1825625"/>
            <a:ext cx="4412624" cy="4351338"/>
          </a:xfrm>
        </p:spPr>
      </p:pic>
    </p:spTree>
    <p:extLst>
      <p:ext uri="{BB962C8B-B14F-4D97-AF65-F5344CB8AC3E}">
        <p14:creationId xmlns:p14="http://schemas.microsoft.com/office/powerpoint/2010/main" val="141520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Vector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the (1,0)?  Why not (5,0)?  Or something else?</a:t>
            </a:r>
          </a:p>
          <a:p>
            <a:pPr lvl="1"/>
            <a:r>
              <a:rPr lang="en-US" dirty="0" smtClean="0"/>
              <a:t>Because it’s “normalized” (i.e. its magnitude is equal to one) and that property has desirable qualities that we’ll discuss later.  For now, here is the definition of normalized: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367853"/>
              </p:ext>
            </p:extLst>
          </p:nvPr>
        </p:nvGraphicFramePr>
        <p:xfrm>
          <a:off x="1485900" y="3303588"/>
          <a:ext cx="92202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2" name="Equation" r:id="rId3" imgW="9219960" imgH="1396800" progId="Equation.DSMT4">
                  <p:embed/>
                </p:oleObj>
              </mc:Choice>
              <mc:Fallback>
                <p:oleObj name="Equation" r:id="rId3" imgW="9219960" imgH="139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85900" y="3303588"/>
                        <a:ext cx="9220200" cy="139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806785"/>
              </p:ext>
            </p:extLst>
          </p:nvPr>
        </p:nvGraphicFramePr>
        <p:xfrm>
          <a:off x="2355850" y="5051425"/>
          <a:ext cx="74803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3" name="Equation" r:id="rId5" imgW="7480080" imgH="774360" progId="Equation.DSMT4">
                  <p:embed/>
                </p:oleObj>
              </mc:Choice>
              <mc:Fallback>
                <p:oleObj name="Equation" r:id="rId5" imgW="748008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051425"/>
                        <a:ext cx="74803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002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Vector:</a:t>
            </a:r>
            <a:br>
              <a:rPr lang="en-US" dirty="0" smtClean="0"/>
            </a:br>
            <a:r>
              <a:rPr lang="en-US" dirty="0" smtClean="0"/>
              <a:t>Normalized in 2D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72342"/>
              </p:ext>
            </p:extLst>
          </p:nvPr>
        </p:nvGraphicFramePr>
        <p:xfrm>
          <a:off x="673100" y="1957388"/>
          <a:ext cx="5816600" cy="477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0" name="Equation" r:id="rId3" imgW="5816520" imgH="4775040" progId="Equation.DSMT4">
                  <p:embed/>
                </p:oleObj>
              </mc:Choice>
              <mc:Fallback>
                <p:oleObj name="Equation" r:id="rId3" imgW="5816520" imgH="4775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3100" y="1957388"/>
                        <a:ext cx="5816600" cy="477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269119"/>
              </p:ext>
            </p:extLst>
          </p:nvPr>
        </p:nvGraphicFramePr>
        <p:xfrm>
          <a:off x="6292850" y="2846388"/>
          <a:ext cx="567690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1" name="Equation" r:id="rId5" imgW="5676840" imgH="2997000" progId="Equation.DSMT4">
                  <p:embed/>
                </p:oleObj>
              </mc:Choice>
              <mc:Fallback>
                <p:oleObj name="Equation" r:id="rId5" imgW="5676840" imgH="299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92850" y="2846388"/>
                        <a:ext cx="5676900" cy="299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268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Vector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7" y="1825625"/>
            <a:ext cx="3986886" cy="4351338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688" y="1825625"/>
            <a:ext cx="4412624" cy="4351338"/>
          </a:xfrm>
        </p:spPr>
      </p:pic>
    </p:spTree>
    <p:extLst>
      <p:ext uri="{BB962C8B-B14F-4D97-AF65-F5344CB8AC3E}">
        <p14:creationId xmlns:p14="http://schemas.microsoft.com/office/powerpoint/2010/main" val="206134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Statement</a:t>
            </a:r>
          </a:p>
          <a:p>
            <a:r>
              <a:rPr lang="en-US" dirty="0" smtClean="0"/>
              <a:t>Equation of a Plane</a:t>
            </a:r>
          </a:p>
          <a:p>
            <a:r>
              <a:rPr lang="en-US" dirty="0" smtClean="0"/>
              <a:t>Level Set</a:t>
            </a:r>
          </a:p>
          <a:p>
            <a:r>
              <a:rPr lang="en-US" dirty="0" smtClean="0"/>
              <a:t>Normal Vector</a:t>
            </a:r>
          </a:p>
          <a:p>
            <a:r>
              <a:rPr lang="en-US" dirty="0" smtClean="0"/>
              <a:t>Functions</a:t>
            </a:r>
          </a:p>
          <a:p>
            <a:r>
              <a:rPr lang="en-US" dirty="0" smtClean="0"/>
              <a:t>Rotation</a:t>
            </a:r>
          </a:p>
          <a:p>
            <a:r>
              <a:rPr lang="en-US" dirty="0" smtClean="0"/>
              <a:t>Composition of Functions</a:t>
            </a:r>
          </a:p>
          <a:p>
            <a:r>
              <a:rPr lang="en-US" dirty="0" smtClean="0"/>
              <a:t>Level Set</a:t>
            </a:r>
          </a:p>
          <a:p>
            <a:r>
              <a:rPr lang="en-US" dirty="0" smtClean="0"/>
              <a:t>If Statement</a:t>
            </a:r>
          </a:p>
          <a:p>
            <a:r>
              <a:rPr lang="en-US" dirty="0" smtClean="0"/>
              <a:t>Translation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Vector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7" y="1825625"/>
            <a:ext cx="3986886" cy="43513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688" y="1825625"/>
            <a:ext cx="4412624" cy="4351338"/>
          </a:xfr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550380"/>
              </p:ext>
            </p:extLst>
          </p:nvPr>
        </p:nvGraphicFramePr>
        <p:xfrm>
          <a:off x="8401050" y="1309688"/>
          <a:ext cx="927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6" name="Equation" r:id="rId5" imgW="927000" imgH="380880" progId="Equation.DSMT4">
                  <p:embed/>
                </p:oleObj>
              </mc:Choice>
              <mc:Fallback>
                <p:oleObj name="Equation" r:id="rId5" imgW="9270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01050" y="1309688"/>
                        <a:ext cx="9271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602838"/>
              </p:ext>
            </p:extLst>
          </p:nvPr>
        </p:nvGraphicFramePr>
        <p:xfrm>
          <a:off x="9328150" y="3688874"/>
          <a:ext cx="927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7" name="Equation" r:id="rId7" imgW="927000" imgH="380880" progId="Equation.DSMT4">
                  <p:embed/>
                </p:oleObj>
              </mc:Choice>
              <mc:Fallback>
                <p:oleObj name="Equation" r:id="rId7" imgW="9270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328150" y="3688874"/>
                        <a:ext cx="9271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116649"/>
              </p:ext>
            </p:extLst>
          </p:nvPr>
        </p:nvGraphicFramePr>
        <p:xfrm>
          <a:off x="7478869" y="3688874"/>
          <a:ext cx="927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8" name="Equation" r:id="rId9" imgW="927000" imgH="380880" progId="Equation.DSMT4">
                  <p:embed/>
                </p:oleObj>
              </mc:Choice>
              <mc:Fallback>
                <p:oleObj name="Equation" r:id="rId9" imgW="9270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78869" y="3688874"/>
                        <a:ext cx="9271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865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Vector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7" y="1825625"/>
            <a:ext cx="3986886" cy="43513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688" y="1825625"/>
            <a:ext cx="4412623" cy="4351337"/>
          </a:xfr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0587"/>
              </p:ext>
            </p:extLst>
          </p:nvPr>
        </p:nvGraphicFramePr>
        <p:xfrm>
          <a:off x="8401050" y="1309688"/>
          <a:ext cx="927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0" name="Equation" r:id="rId5" imgW="927000" imgH="380880" progId="Equation.DSMT4">
                  <p:embed/>
                </p:oleObj>
              </mc:Choice>
              <mc:Fallback>
                <p:oleObj name="Equation" r:id="rId5" imgW="9270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01050" y="1309688"/>
                        <a:ext cx="9271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095509"/>
              </p:ext>
            </p:extLst>
          </p:nvPr>
        </p:nvGraphicFramePr>
        <p:xfrm>
          <a:off x="9328150" y="3688874"/>
          <a:ext cx="927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1" name="Equation" r:id="rId7" imgW="927000" imgH="380880" progId="Equation.DSMT4">
                  <p:embed/>
                </p:oleObj>
              </mc:Choice>
              <mc:Fallback>
                <p:oleObj name="Equation" r:id="rId7" imgW="9270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328150" y="3688874"/>
                        <a:ext cx="9271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36562"/>
              </p:ext>
            </p:extLst>
          </p:nvPr>
        </p:nvGraphicFramePr>
        <p:xfrm>
          <a:off x="7478869" y="3688874"/>
          <a:ext cx="927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2" name="Equation" r:id="rId9" imgW="927000" imgH="380880" progId="Equation.DSMT4">
                  <p:embed/>
                </p:oleObj>
              </mc:Choice>
              <mc:Fallback>
                <p:oleObj name="Equation" r:id="rId9" imgW="9270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78869" y="3688874"/>
                        <a:ext cx="9271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79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Vector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instance: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518111"/>
              </p:ext>
            </p:extLst>
          </p:nvPr>
        </p:nvGraphicFramePr>
        <p:xfrm>
          <a:off x="3314700" y="2008188"/>
          <a:ext cx="5562600" cy="398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Equation" r:id="rId3" imgW="5562360" imgH="3987720" progId="Equation.DSMT4">
                  <p:embed/>
                </p:oleObj>
              </mc:Choice>
              <mc:Fallback>
                <p:oleObj name="Equation" r:id="rId3" imgW="5562360" imgH="3987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14700" y="2008188"/>
                        <a:ext cx="5562600" cy="398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068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134425"/>
              </p:ext>
            </p:extLst>
          </p:nvPr>
        </p:nvGraphicFramePr>
        <p:xfrm>
          <a:off x="381000" y="1970088"/>
          <a:ext cx="11430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" name="Equation" r:id="rId3" imgW="11430000" imgH="4063680" progId="Equation.DSMT4">
                  <p:embed/>
                </p:oleObj>
              </mc:Choice>
              <mc:Fallback>
                <p:oleObj name="Equation" r:id="rId3" imgW="11430000" imgH="4063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970088"/>
                        <a:ext cx="114300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348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616961"/>
              </p:ext>
            </p:extLst>
          </p:nvPr>
        </p:nvGraphicFramePr>
        <p:xfrm>
          <a:off x="2984500" y="1970088"/>
          <a:ext cx="6223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" name="Equation" r:id="rId3" imgW="6222960" imgH="4063680" progId="Equation.DSMT4">
                  <p:embed/>
                </p:oleObj>
              </mc:Choice>
              <mc:Fallback>
                <p:oleObj name="Equation" r:id="rId3" imgW="6222960" imgH="4063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4500" y="1970088"/>
                        <a:ext cx="62230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609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271" y="1825625"/>
            <a:ext cx="4363458" cy="4351338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271" y="1825625"/>
            <a:ext cx="4363458" cy="4351337"/>
          </a:xfrm>
        </p:spPr>
      </p:pic>
    </p:spTree>
    <p:extLst>
      <p:ext uri="{BB962C8B-B14F-4D97-AF65-F5344CB8AC3E}">
        <p14:creationId xmlns:p14="http://schemas.microsoft.com/office/powerpoint/2010/main" val="273741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2D Rotation Matrix: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Multiplicative Inverse of a </a:t>
            </a:r>
            <a:br>
              <a:rPr lang="en-US" dirty="0" smtClean="0"/>
            </a:br>
            <a:r>
              <a:rPr lang="en-US" dirty="0" err="1" smtClean="0"/>
              <a:t>2D</a:t>
            </a:r>
            <a:r>
              <a:rPr lang="en-US" dirty="0" smtClean="0"/>
              <a:t> Rotation Matrix: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51800"/>
              </p:ext>
            </p:extLst>
          </p:nvPr>
        </p:nvGraphicFramePr>
        <p:xfrm>
          <a:off x="1282700" y="2705894"/>
          <a:ext cx="42926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" name="Equation" r:id="rId3" imgW="4292280" imgH="2590560" progId="Equation.DSMT4">
                  <p:embed/>
                </p:oleObj>
              </mc:Choice>
              <mc:Fallback>
                <p:oleObj name="Equation" r:id="rId3" imgW="4292280" imgH="259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2700" y="2705894"/>
                        <a:ext cx="4292600" cy="259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141743"/>
              </p:ext>
            </p:extLst>
          </p:nvPr>
        </p:nvGraphicFramePr>
        <p:xfrm>
          <a:off x="6197600" y="3010694"/>
          <a:ext cx="51308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" name="Equation" r:id="rId5" imgW="5130720" imgH="1981080" progId="Equation.DSMT4">
                  <p:embed/>
                </p:oleObj>
              </mc:Choice>
              <mc:Fallback>
                <p:oleObj name="Equation" r:id="rId5" imgW="5130720" imgH="1981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7600" y="3010694"/>
                        <a:ext cx="5130800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492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2D Rotation Matrix: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Multiplicative Inverse of a </a:t>
            </a:r>
            <a:br>
              <a:rPr lang="en-US" dirty="0"/>
            </a:br>
            <a:r>
              <a:rPr lang="en-US" dirty="0" err="1"/>
              <a:t>2D</a:t>
            </a:r>
            <a:r>
              <a:rPr lang="en-US" dirty="0"/>
              <a:t> Rotation Matrix: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270768"/>
              </p:ext>
            </p:extLst>
          </p:nvPr>
        </p:nvGraphicFramePr>
        <p:xfrm>
          <a:off x="1612900" y="3316288"/>
          <a:ext cx="36322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4" name="Equation" r:id="rId3" imgW="3632040" imgH="1371600" progId="Equation.DSMT4">
                  <p:embed/>
                </p:oleObj>
              </mc:Choice>
              <mc:Fallback>
                <p:oleObj name="Equation" r:id="rId3" imgW="363204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2900" y="3316288"/>
                        <a:ext cx="36322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778777"/>
              </p:ext>
            </p:extLst>
          </p:nvPr>
        </p:nvGraphicFramePr>
        <p:xfrm>
          <a:off x="6946900" y="3316288"/>
          <a:ext cx="36322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5" name="Equation" r:id="rId5" imgW="3632040" imgH="1371600" progId="Equation.DSMT4">
                  <p:embed/>
                </p:oleObj>
              </mc:Choice>
              <mc:Fallback>
                <p:oleObj name="Equation" r:id="rId5" imgW="363204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46900" y="3316288"/>
                        <a:ext cx="36322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856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2D</a:t>
            </a:r>
            <a:r>
              <a:rPr lang="en-US" dirty="0"/>
              <a:t> </a:t>
            </a:r>
            <a:r>
              <a:rPr lang="en-US" dirty="0" smtClean="0"/>
              <a:t>Parametric Rotation: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745917"/>
              </p:ext>
            </p:extLst>
          </p:nvPr>
        </p:nvGraphicFramePr>
        <p:xfrm>
          <a:off x="3263900" y="3315494"/>
          <a:ext cx="56642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4" name="Equation" r:id="rId3" imgW="5663880" imgH="1371600" progId="Equation.DSMT4">
                  <p:embed/>
                </p:oleObj>
              </mc:Choice>
              <mc:Fallback>
                <p:oleObj name="Equation" r:id="rId3" imgW="566388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63900" y="3315494"/>
                        <a:ext cx="56642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627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2D Function Rotation: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372673"/>
              </p:ext>
            </p:extLst>
          </p:nvPr>
        </p:nvGraphicFramePr>
        <p:xfrm>
          <a:off x="1346200" y="2295208"/>
          <a:ext cx="9499600" cy="375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9" name="Equation" r:id="rId3" imgW="9499320" imgH="3759120" progId="Equation.DSMT4">
                  <p:embed/>
                </p:oleObj>
              </mc:Choice>
              <mc:Fallback>
                <p:oleObj name="Equation" r:id="rId3" imgW="9499320" imgH="3759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6200" y="2295208"/>
                        <a:ext cx="9499600" cy="375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988958"/>
              </p:ext>
            </p:extLst>
          </p:nvPr>
        </p:nvGraphicFramePr>
        <p:xfrm>
          <a:off x="1569720" y="6105843"/>
          <a:ext cx="2197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0" name="Equation" r:id="rId5" imgW="2197080" imgH="571320" progId="Equation.DSMT4">
                  <p:embed/>
                </p:oleObj>
              </mc:Choice>
              <mc:Fallback>
                <p:oleObj name="Equation" r:id="rId5" imgW="219708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69720" y="6105843"/>
                        <a:ext cx="21971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716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Courier New" panose="02070309020205020404" pitchFamily="49" charset="0"/>
              </a:rPr>
              <a:t>Given some information</a:t>
            </a:r>
          </a:p>
          <a:p>
            <a:pPr lvl="1"/>
            <a:r>
              <a:rPr lang="en-US" dirty="0" smtClean="0">
                <a:cs typeface="Courier New" panose="02070309020205020404" pitchFamily="49" charset="0"/>
              </a:rPr>
              <a:t>Let’s say: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double f[] = { </a:t>
            </a: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y }</a:t>
            </a:r>
            <a:endParaRPr lang="en-US" dirty="0" smtClean="0">
              <a:cs typeface="Courier New" panose="02070309020205020404" pitchFamily="49" charset="0"/>
            </a:endParaRPr>
          </a:p>
          <a:p>
            <a:r>
              <a:rPr lang="en-US" dirty="0" smtClean="0">
                <a:cs typeface="Courier New" panose="02070309020205020404" pitchFamily="49" charset="0"/>
              </a:rPr>
              <a:t>We want to classify that information</a:t>
            </a:r>
          </a:p>
          <a:p>
            <a:pPr lvl="1"/>
            <a:r>
              <a:rPr lang="en-US" dirty="0" smtClean="0">
                <a:cs typeface="Courier New" panose="02070309020205020404" pitchFamily="49" charset="0"/>
              </a:rPr>
              <a:t>Let’s say: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 &lt;= 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f[0]</a:t>
            </a:r>
            <a:r>
              <a:rPr lang="en-US" dirty="0" smtClean="0">
                <a:cs typeface="Courier New" panose="02070309020205020404" pitchFamily="49" charset="0"/>
              </a:rPr>
              <a:t>  . . . so either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 smtClean="0">
                <a:cs typeface="Courier New" panose="02070309020205020404" pitchFamily="49" charset="0"/>
              </a:rPr>
              <a:t> or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</a:p>
          <a:p>
            <a:r>
              <a:rPr lang="en-US" dirty="0" smtClean="0">
                <a:cs typeface="Courier New" panose="02070309020205020404" pitchFamily="49" charset="0"/>
              </a:rPr>
              <a:t>Based on that classification, we want to do something</a:t>
            </a:r>
          </a:p>
          <a:p>
            <a:pPr lvl="1"/>
            <a:r>
              <a:rPr lang="en-US" dirty="0" smtClean="0">
                <a:cs typeface="Courier New" panose="02070309020205020404" pitchFamily="49" charset="0"/>
              </a:rPr>
              <a:t>Let’s say:</a:t>
            </a:r>
            <a:br>
              <a:rPr lang="en-US" dirty="0" smtClean="0"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( 0 &lt;= 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f[0]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) {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// Do stuff because 0 &lt;= 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f[0]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is true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else {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// Do other stuff because 0 &lt;= 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f[0]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is false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5953974" y="3282806"/>
            <a:ext cx="28405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0" i="0" u="none" strike="noStrike" dirty="0" smtClean="0">
                <a:latin typeface="Courier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91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Functions: Composition of Functions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879250"/>
              </p:ext>
            </p:extLst>
          </p:nvPr>
        </p:nvGraphicFramePr>
        <p:xfrm>
          <a:off x="933450" y="1690688"/>
          <a:ext cx="10223500" cy="46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8" name="Equation" r:id="rId3" imgW="10223280" imgH="4622760" progId="Equation.DSMT4">
                  <p:embed/>
                </p:oleObj>
              </mc:Choice>
              <mc:Fallback>
                <p:oleObj name="Equation" r:id="rId3" imgW="10223280" imgH="4622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3450" y="1690688"/>
                        <a:ext cx="10223500" cy="462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961808"/>
              </p:ext>
            </p:extLst>
          </p:nvPr>
        </p:nvGraphicFramePr>
        <p:xfrm>
          <a:off x="3295650" y="3265488"/>
          <a:ext cx="5499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9" name="Equation" r:id="rId5" imgW="5499000" imgH="571320" progId="Equation.DSMT4">
                  <p:embed/>
                </p:oleObj>
              </mc:Choice>
              <mc:Fallback>
                <p:oleObj name="Equation" r:id="rId5" imgW="549900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95650" y="3265488"/>
                        <a:ext cx="54991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358266"/>
              </p:ext>
            </p:extLst>
          </p:nvPr>
        </p:nvGraphicFramePr>
        <p:xfrm>
          <a:off x="8037830" y="4860449"/>
          <a:ext cx="2794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0" name="Equation" r:id="rId7" imgW="2793960" imgH="571320" progId="Equation.DSMT4">
                  <p:embed/>
                </p:oleObj>
              </mc:Choice>
              <mc:Fallback>
                <p:oleObj name="Equation" r:id="rId7" imgW="279396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37830" y="4860449"/>
                        <a:ext cx="27940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902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271" y="1825625"/>
            <a:ext cx="4363457" cy="4351337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271" y="1825625"/>
            <a:ext cx="4363458" cy="43513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Functions: 30 Degree 2D Rotation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73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271" y="1825625"/>
            <a:ext cx="4363458" cy="4351338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271" y="1825625"/>
            <a:ext cx="4363458" cy="43513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Functions: 30 Degree 2D Rotation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23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Functions: 30 Degree 2D Rotation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609776"/>
              </p:ext>
            </p:extLst>
          </p:nvPr>
        </p:nvGraphicFramePr>
        <p:xfrm>
          <a:off x="3073400" y="2299494"/>
          <a:ext cx="6045200" cy="340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8" name="Equation" r:id="rId3" imgW="6045120" imgH="3403440" progId="Equation.DSMT4">
                  <p:embed/>
                </p:oleObj>
              </mc:Choice>
              <mc:Fallback>
                <p:oleObj name="Equation" r:id="rId3" imgW="6045120" imgH="3403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73400" y="2299494"/>
                        <a:ext cx="6045200" cy="340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609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Functions: 30 Degree 2D Rotation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85" y="1825625"/>
            <a:ext cx="3877429" cy="4351338"/>
          </a:xfr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131549"/>
              </p:ext>
            </p:extLst>
          </p:nvPr>
        </p:nvGraphicFramePr>
        <p:xfrm>
          <a:off x="5949950" y="1544638"/>
          <a:ext cx="5626100" cy="491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Equation" r:id="rId4" imgW="5626080" imgH="4914720" progId="Equation.DSMT4">
                  <p:embed/>
                </p:oleObj>
              </mc:Choice>
              <mc:Fallback>
                <p:oleObj name="Equation" r:id="rId4" imgW="5626080" imgH="4914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49950" y="1544638"/>
                        <a:ext cx="5626100" cy="491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592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Functions: 30 Degree 2D Rotation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85" y="1825625"/>
            <a:ext cx="3877429" cy="4351338"/>
          </a:xfr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672433"/>
              </p:ext>
            </p:extLst>
          </p:nvPr>
        </p:nvGraphicFramePr>
        <p:xfrm>
          <a:off x="6870700" y="3430588"/>
          <a:ext cx="3784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" name="Equation" r:id="rId4" imgW="3784320" imgH="1143000" progId="Equation.DSMT4">
                  <p:embed/>
                </p:oleObj>
              </mc:Choice>
              <mc:Fallback>
                <p:oleObj name="Equation" r:id="rId4" imgW="378432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70700" y="3430588"/>
                        <a:ext cx="37846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043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Functions: 30 Degree 2D Rotation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85" y="1825625"/>
            <a:ext cx="3877429" cy="4351338"/>
          </a:xfr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517967"/>
              </p:ext>
            </p:extLst>
          </p:nvPr>
        </p:nvGraphicFramePr>
        <p:xfrm>
          <a:off x="324946" y="5306060"/>
          <a:ext cx="17653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6" name="Equation" r:id="rId4" imgW="1765080" imgH="1320480" progId="Equation.DSMT4">
                  <p:embed/>
                </p:oleObj>
              </mc:Choice>
              <mc:Fallback>
                <p:oleObj name="Equation" r:id="rId4" imgW="1765080" imgH="1320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4946" y="5306060"/>
                        <a:ext cx="1765300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335242"/>
              </p:ext>
            </p:extLst>
          </p:nvPr>
        </p:nvGraphicFramePr>
        <p:xfrm>
          <a:off x="4330700" y="5306060"/>
          <a:ext cx="17653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7" name="Equation" r:id="rId6" imgW="1765080" imgH="1320480" progId="Equation.DSMT4">
                  <p:embed/>
                </p:oleObj>
              </mc:Choice>
              <mc:Fallback>
                <p:oleObj name="Equation" r:id="rId6" imgW="1765080" imgH="1320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30700" y="5306060"/>
                        <a:ext cx="1765300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957037"/>
              </p:ext>
            </p:extLst>
          </p:nvPr>
        </p:nvGraphicFramePr>
        <p:xfrm>
          <a:off x="6591300" y="1550988"/>
          <a:ext cx="4343400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8" name="Equation" r:id="rId8" imgW="4343400" imgH="4902120" progId="Equation.DSMT4">
                  <p:embed/>
                </p:oleObj>
              </mc:Choice>
              <mc:Fallback>
                <p:oleObj name="Equation" r:id="rId8" imgW="4343400" imgH="4902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91300" y="1550988"/>
                        <a:ext cx="4343400" cy="490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60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Functions: 30 Degree 2D Rotation/Level Set</a:t>
            </a:r>
            <a:endParaRPr lang="en-US" dirty="0"/>
          </a:p>
        </p:txBody>
      </p:sp>
      <p:pic>
        <p:nvPicPr>
          <p:cNvPr id="9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886" y="1825625"/>
            <a:ext cx="4400228" cy="4351338"/>
          </a:xfr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444973"/>
              </p:ext>
            </p:extLst>
          </p:nvPr>
        </p:nvGraphicFramePr>
        <p:xfrm>
          <a:off x="9054948" y="3247628"/>
          <a:ext cx="1765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0" name="Equation" r:id="rId4" imgW="1765080" imgH="787320" progId="Equation.DSMT4">
                  <p:embed/>
                </p:oleObj>
              </mc:Choice>
              <mc:Fallback>
                <p:oleObj name="Equation" r:id="rId4" imgW="176508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54948" y="3247628"/>
                        <a:ext cx="17653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318606"/>
              </p:ext>
            </p:extLst>
          </p:nvPr>
        </p:nvGraphicFramePr>
        <p:xfrm>
          <a:off x="6883248" y="4035028"/>
          <a:ext cx="1765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1" name="Equation" r:id="rId6" imgW="1765080" imgH="787320" progId="Equation.DSMT4">
                  <p:embed/>
                </p:oleObj>
              </mc:Choice>
              <mc:Fallback>
                <p:oleObj name="Equation" r:id="rId6" imgW="176508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83248" y="4035028"/>
                        <a:ext cx="17653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85" y="1825625"/>
            <a:ext cx="3877429" cy="4351338"/>
          </a:xfr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295414"/>
              </p:ext>
            </p:extLst>
          </p:nvPr>
        </p:nvGraphicFramePr>
        <p:xfrm>
          <a:off x="325438" y="5572125"/>
          <a:ext cx="1765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2" name="Equation" r:id="rId9" imgW="1765080" imgH="787320" progId="Equation.DSMT4">
                  <p:embed/>
                </p:oleObj>
              </mc:Choice>
              <mc:Fallback>
                <p:oleObj name="Equation" r:id="rId9" imgW="176508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5438" y="5572125"/>
                        <a:ext cx="17653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184413"/>
              </p:ext>
            </p:extLst>
          </p:nvPr>
        </p:nvGraphicFramePr>
        <p:xfrm>
          <a:off x="4330700" y="5572125"/>
          <a:ext cx="1765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3" name="Equation" r:id="rId11" imgW="1765080" imgH="787320" progId="Equation.DSMT4">
                  <p:embed/>
                </p:oleObj>
              </mc:Choice>
              <mc:Fallback>
                <p:oleObj name="Equation" r:id="rId11" imgW="176508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30700" y="5572125"/>
                        <a:ext cx="17653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660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Sets / Normal Vector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85" y="1825625"/>
            <a:ext cx="3877429" cy="43513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688" y="1825625"/>
            <a:ext cx="4412624" cy="4351338"/>
          </a:xfrm>
        </p:spPr>
      </p:pic>
    </p:spTree>
    <p:extLst>
      <p:ext uri="{BB962C8B-B14F-4D97-AF65-F5344CB8AC3E}">
        <p14:creationId xmlns:p14="http://schemas.microsoft.com/office/powerpoint/2010/main" val="27870241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Sets / Normal Vector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85" y="1825625"/>
            <a:ext cx="3877429" cy="43513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688" y="1825625"/>
            <a:ext cx="4412624" cy="4351337"/>
          </a:xfr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694797"/>
              </p:ext>
            </p:extLst>
          </p:nvPr>
        </p:nvGraphicFramePr>
        <p:xfrm>
          <a:off x="9126068" y="3247628"/>
          <a:ext cx="1765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Equation" r:id="rId5" imgW="1765080" imgH="787320" progId="Equation.DSMT4">
                  <p:embed/>
                </p:oleObj>
              </mc:Choice>
              <mc:Fallback>
                <p:oleObj name="Equation" r:id="rId5" imgW="176508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6068" y="3247628"/>
                        <a:ext cx="17653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502099"/>
              </p:ext>
            </p:extLst>
          </p:nvPr>
        </p:nvGraphicFramePr>
        <p:xfrm>
          <a:off x="6883248" y="4035028"/>
          <a:ext cx="1765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Equation" r:id="rId7" imgW="1765080" imgH="787320" progId="Equation.DSMT4">
                  <p:embed/>
                </p:oleObj>
              </mc:Choice>
              <mc:Fallback>
                <p:oleObj name="Equation" r:id="rId7" imgW="176508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83248" y="4035028"/>
                        <a:ext cx="17653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183664"/>
              </p:ext>
            </p:extLst>
          </p:nvPr>
        </p:nvGraphicFramePr>
        <p:xfrm>
          <a:off x="325438" y="5572125"/>
          <a:ext cx="1765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" name="Equation" r:id="rId9" imgW="1765080" imgH="787320" progId="Equation.DSMT4">
                  <p:embed/>
                </p:oleObj>
              </mc:Choice>
              <mc:Fallback>
                <p:oleObj name="Equation" r:id="rId9" imgW="176508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5438" y="5572125"/>
                        <a:ext cx="17653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826690"/>
              </p:ext>
            </p:extLst>
          </p:nvPr>
        </p:nvGraphicFramePr>
        <p:xfrm>
          <a:off x="4330700" y="5572125"/>
          <a:ext cx="1765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9" name="Equation" r:id="rId11" imgW="1765080" imgH="787320" progId="Equation.DSMT4">
                  <p:embed/>
                </p:oleObj>
              </mc:Choice>
              <mc:Fallback>
                <p:oleObj name="Equation" r:id="rId11" imgW="176508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30700" y="5572125"/>
                        <a:ext cx="17653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503105"/>
              </p:ext>
            </p:extLst>
          </p:nvPr>
        </p:nvGraphicFramePr>
        <p:xfrm>
          <a:off x="7034848" y="1203325"/>
          <a:ext cx="1346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0" name="Equation" r:id="rId13" imgW="1346040" imgH="622080" progId="Equation.DSMT4">
                  <p:embed/>
                </p:oleObj>
              </mc:Choice>
              <mc:Fallback>
                <p:oleObj name="Equation" r:id="rId13" imgW="134604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034848" y="1203325"/>
                        <a:ext cx="13462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8213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Courier New" panose="02070309020205020404" pitchFamily="49" charset="0"/>
              </a:rPr>
              <a:t>Given some information</a:t>
            </a:r>
          </a:p>
          <a:p>
            <a:pPr lvl="1"/>
            <a:r>
              <a:rPr lang="en-US" dirty="0" smtClean="0">
                <a:cs typeface="Courier New" panose="02070309020205020404" pitchFamily="49" charset="0"/>
              </a:rPr>
              <a:t>Let’s say: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 = { </a:t>
            </a: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y }</a:t>
            </a:r>
            <a:endParaRPr lang="en-US" dirty="0" smtClean="0">
              <a:cs typeface="Courier New" panose="02070309020205020404" pitchFamily="49" charset="0"/>
            </a:endParaRPr>
          </a:p>
          <a:p>
            <a:r>
              <a:rPr lang="en-US" dirty="0" smtClean="0">
                <a:cs typeface="Courier New" panose="02070309020205020404" pitchFamily="49" charset="0"/>
              </a:rPr>
              <a:t>We want to classify that information</a:t>
            </a:r>
          </a:p>
          <a:p>
            <a:pPr lvl="1"/>
            <a:r>
              <a:rPr lang="en-US" dirty="0" smtClean="0">
                <a:cs typeface="Courier New" panose="02070309020205020404" pitchFamily="49" charset="0"/>
              </a:rPr>
              <a:t>Let’s say: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 &lt;= </a:t>
            </a: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>
                <a:cs typeface="Courier New" panose="02070309020205020404" pitchFamily="49" charset="0"/>
              </a:rPr>
              <a:t>  . . . so either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 smtClean="0">
                <a:cs typeface="Courier New" panose="02070309020205020404" pitchFamily="49" charset="0"/>
              </a:rPr>
              <a:t> or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</a:p>
          <a:p>
            <a:r>
              <a:rPr lang="en-US" dirty="0" smtClean="0">
                <a:cs typeface="Courier New" panose="02070309020205020404" pitchFamily="49" charset="0"/>
              </a:rPr>
              <a:t>Based on that classification, we want to do something</a:t>
            </a:r>
          </a:p>
          <a:p>
            <a:pPr lvl="1"/>
            <a:r>
              <a:rPr lang="en-US" dirty="0" smtClean="0">
                <a:cs typeface="Courier New" panose="02070309020205020404" pitchFamily="49" charset="0"/>
              </a:rPr>
              <a:t>Let’s say:</a:t>
            </a:r>
            <a:br>
              <a:rPr lang="en-US" dirty="0" smtClean="0"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( 0 &lt;= </a:t>
            </a: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) {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// Do stuff because 0 &lt;= </a:t>
            </a: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is true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else {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// Do other stuff because 0 &lt;= </a:t>
            </a: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is false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5953974" y="3282806"/>
            <a:ext cx="28405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0" i="0" u="none" strike="noStrike" dirty="0" smtClean="0">
                <a:latin typeface="Courier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29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Sets / Normal Vector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85" y="1825625"/>
            <a:ext cx="3877428" cy="43513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688" y="1825625"/>
            <a:ext cx="4412623" cy="4351337"/>
          </a:xfr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132608"/>
              </p:ext>
            </p:extLst>
          </p:nvPr>
        </p:nvGraphicFramePr>
        <p:xfrm>
          <a:off x="9126068" y="3247628"/>
          <a:ext cx="1765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0" name="Equation" r:id="rId5" imgW="1765080" imgH="787320" progId="Equation.DSMT4">
                  <p:embed/>
                </p:oleObj>
              </mc:Choice>
              <mc:Fallback>
                <p:oleObj name="Equation" r:id="rId5" imgW="176508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6068" y="3247628"/>
                        <a:ext cx="17653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907485"/>
              </p:ext>
            </p:extLst>
          </p:nvPr>
        </p:nvGraphicFramePr>
        <p:xfrm>
          <a:off x="6883248" y="4035028"/>
          <a:ext cx="1765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name="Equation" r:id="rId7" imgW="1765080" imgH="787320" progId="Equation.DSMT4">
                  <p:embed/>
                </p:oleObj>
              </mc:Choice>
              <mc:Fallback>
                <p:oleObj name="Equation" r:id="rId7" imgW="176508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83248" y="4035028"/>
                        <a:ext cx="17653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118459"/>
              </p:ext>
            </p:extLst>
          </p:nvPr>
        </p:nvGraphicFramePr>
        <p:xfrm>
          <a:off x="325438" y="5572125"/>
          <a:ext cx="1765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name="Equation" r:id="rId9" imgW="1765080" imgH="787320" progId="Equation.DSMT4">
                  <p:embed/>
                </p:oleObj>
              </mc:Choice>
              <mc:Fallback>
                <p:oleObj name="Equation" r:id="rId9" imgW="176508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5438" y="5572125"/>
                        <a:ext cx="17653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86053"/>
              </p:ext>
            </p:extLst>
          </p:nvPr>
        </p:nvGraphicFramePr>
        <p:xfrm>
          <a:off x="4330700" y="5572125"/>
          <a:ext cx="1765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3" name="Equation" r:id="rId11" imgW="1765080" imgH="787320" progId="Equation.DSMT4">
                  <p:embed/>
                </p:oleObj>
              </mc:Choice>
              <mc:Fallback>
                <p:oleObj name="Equation" r:id="rId11" imgW="176508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30700" y="5572125"/>
                        <a:ext cx="17653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503960"/>
              </p:ext>
            </p:extLst>
          </p:nvPr>
        </p:nvGraphicFramePr>
        <p:xfrm>
          <a:off x="7034848" y="1203325"/>
          <a:ext cx="1346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4" name="Equation" r:id="rId13" imgW="1346040" imgH="622080" progId="Equation.DSMT4">
                  <p:embed/>
                </p:oleObj>
              </mc:Choice>
              <mc:Fallback>
                <p:oleObj name="Equation" r:id="rId13" imgW="134604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034848" y="1203325"/>
                        <a:ext cx="13462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65368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Statement: 30 Degree 2D Rotation/Level Set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104942"/>
              </p:ext>
            </p:extLst>
          </p:nvPr>
        </p:nvGraphicFramePr>
        <p:xfrm>
          <a:off x="2203450" y="1423988"/>
          <a:ext cx="7785100" cy="515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" name="Equation" r:id="rId3" imgW="7785000" imgH="5155920" progId="Equation.DSMT4">
                  <p:embed/>
                </p:oleObj>
              </mc:Choice>
              <mc:Fallback>
                <p:oleObj name="Equation" r:id="rId3" imgW="7785000" imgH="515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3450" y="1423988"/>
                        <a:ext cx="7785100" cy="515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08077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Statement: 30 Degree 2D Rotation/Level Set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( 0 &lt;= ( sqrt(3)/2 )*</a:t>
            </a: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( 1/2 )*</a:t>
            </a: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) {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// Do stuff because the conditional is true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else {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// Do stuff because the conditional is false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8444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Statement: 30 Degree 2D Rotation/Level Set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( 0 &lt;= ( sqrt(3)/2 )*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f[0]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( 1/2 )*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f[1]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) {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// Do stuff because the conditional is true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else {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// Do stuff because the conditional is false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5901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Statement: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 smtClean="0"/>
                  <a:t> Degree 2D Rotation/Level Set</a:t>
                </a:r>
                <a:endParaRPr lang="en-US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double theta = 30 * (PI/180)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( 0 &lt;= cos(theta)*</a:t>
            </a: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sin(theta)*</a:t>
            </a: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) {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// Do stuff because the conditional is true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else {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// Do stuff because the conditional is false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5020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Statement: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 smtClean="0"/>
                  <a:t> Degree 2D Rotation/Level Set</a:t>
                </a:r>
                <a:endParaRPr lang="en-US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( 0 &lt;= cos(theta)*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f[0]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sin(theta)*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f[1]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) {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// Do stuff because the conditional is true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else {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// Do stuff because the conditional is false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4121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Statement: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 smtClean="0"/>
                  <a:t> Degree 2D Rotation/Level Set</a:t>
                </a:r>
                <a:endParaRPr lang="en-US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/*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Filename: main.cpp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To compile and run on linprog4.cs.fsu.edu: g++47 -o main.exe main.cpp -std=c++11 -O3 -Wall -Wextra -Werror -static &amp;&amp; ./main.exe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 &lt;iostream&gt;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 &lt;cmath&gt;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 main 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double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PI{ 3.1415926535897932385 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double x{ 7.59389 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double y{ -5.7927 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double f[]{ x, y 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double theta{ 30 * ( PI/180 ) 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if ( 0 &lt;= </a:t>
            </a:r>
            <a:r>
              <a:rPr lang="en-US" sz="1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cos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theta ) * f[ 0 ] + sin( theta ) * f[ 1 ] 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std::cout &lt;&lt; "true -&gt; blue\n";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} else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std::cout &lt;&lt; "false -&gt; red\n";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397982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271" y="1825625"/>
            <a:ext cx="4363458" cy="43513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286" y="1893357"/>
            <a:ext cx="4571428" cy="4215873"/>
          </a:xfrm>
        </p:spPr>
      </p:pic>
    </p:spTree>
    <p:extLst>
      <p:ext uri="{BB962C8B-B14F-4D97-AF65-F5344CB8AC3E}">
        <p14:creationId xmlns:p14="http://schemas.microsoft.com/office/powerpoint/2010/main" val="40143607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2D</a:t>
            </a:r>
            <a:r>
              <a:rPr lang="en-US" dirty="0" smtClean="0"/>
              <a:t> Translation Vector: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468104"/>
              </p:ext>
            </p:extLst>
          </p:nvPr>
        </p:nvGraphicFramePr>
        <p:xfrm>
          <a:off x="5645150" y="2781300"/>
          <a:ext cx="9017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0" name="Equation" r:id="rId3" imgW="901440" imgH="1295280" progId="Equation.DSMT4">
                  <p:embed/>
                </p:oleObj>
              </mc:Choice>
              <mc:Fallback>
                <p:oleObj name="Equation" r:id="rId3" imgW="901440" imgH="1295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45150" y="2781300"/>
                        <a:ext cx="90170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3625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2D</a:t>
            </a:r>
            <a:r>
              <a:rPr lang="en-US" dirty="0" smtClean="0"/>
              <a:t> Translation Vector: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Additive Inverse of the</a:t>
            </a:r>
            <a:br>
              <a:rPr lang="en-US" dirty="0" smtClean="0"/>
            </a:br>
            <a:r>
              <a:rPr lang="en-US" dirty="0" err="1" smtClean="0"/>
              <a:t>2D</a:t>
            </a:r>
            <a:r>
              <a:rPr lang="en-US" dirty="0" smtClean="0"/>
              <a:t> Translation Vector: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829743"/>
              </p:ext>
            </p:extLst>
          </p:nvPr>
        </p:nvGraphicFramePr>
        <p:xfrm>
          <a:off x="1784350" y="3353594"/>
          <a:ext cx="32893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6" name="Equation" r:id="rId3" imgW="3288960" imgH="1295280" progId="Equation.DSMT4">
                  <p:embed/>
                </p:oleObj>
              </mc:Choice>
              <mc:Fallback>
                <p:oleObj name="Equation" r:id="rId3" imgW="3288960" imgH="1295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84350" y="3353594"/>
                        <a:ext cx="328930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298624"/>
              </p:ext>
            </p:extLst>
          </p:nvPr>
        </p:nvGraphicFramePr>
        <p:xfrm>
          <a:off x="7124700" y="3354388"/>
          <a:ext cx="32766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7" name="Equation" r:id="rId5" imgW="3276360" imgH="1295280" progId="Equation.DSMT4">
                  <p:embed/>
                </p:oleObj>
              </mc:Choice>
              <mc:Fallback>
                <p:oleObj name="Equation" r:id="rId5" imgW="3276360" imgH="1295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24700" y="3354388"/>
                        <a:ext cx="327660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4457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Statement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86" y="1825625"/>
            <a:ext cx="4400228" cy="435133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Given:</a:t>
            </a:r>
            <a:br>
              <a:rPr lang="en-US" dirty="0" smtClean="0"/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{-4.68306,  4.355  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 1.52441,  4.36277},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 7.59389, -5.7927 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{-2.79211,  4.16882},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 0.834487, 9.66578},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{-3.53218, -5.89357},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{-0.368558,-9.04035},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{-5.7306,  -7.24471},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{1.00427,  -5.10584},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{-5.10852,  7.87084}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5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2D</a:t>
            </a:r>
            <a:r>
              <a:rPr lang="en-US" dirty="0" smtClean="0"/>
              <a:t> Parametric Translation: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183807"/>
              </p:ext>
            </p:extLst>
          </p:nvPr>
        </p:nvGraphicFramePr>
        <p:xfrm>
          <a:off x="4451350" y="3353594"/>
          <a:ext cx="32893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1" name="Equation" r:id="rId3" imgW="3288960" imgH="1295280" progId="Equation.DSMT4">
                  <p:embed/>
                </p:oleObj>
              </mc:Choice>
              <mc:Fallback>
                <p:oleObj name="Equation" r:id="rId3" imgW="3288960" imgH="1295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51350" y="3353594"/>
                        <a:ext cx="328930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30032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2D</a:t>
            </a:r>
            <a:r>
              <a:rPr lang="en-US" dirty="0" smtClean="0"/>
              <a:t> Function Translation: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587040"/>
              </p:ext>
            </p:extLst>
          </p:nvPr>
        </p:nvGraphicFramePr>
        <p:xfrm>
          <a:off x="3892550" y="3133725"/>
          <a:ext cx="44069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9" name="Equation" r:id="rId3" imgW="4406760" imgH="2082600" progId="Equation.DSMT4">
                  <p:embed/>
                </p:oleObj>
              </mc:Choice>
              <mc:Fallback>
                <p:oleObj name="Equation" r:id="rId3" imgW="4406760" imgH="20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92550" y="3133725"/>
                        <a:ext cx="4406900" cy="208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871737"/>
              </p:ext>
            </p:extLst>
          </p:nvPr>
        </p:nvGraphicFramePr>
        <p:xfrm>
          <a:off x="4125913" y="5395913"/>
          <a:ext cx="2184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0" name="Equation" r:id="rId5" imgW="2184120" imgH="482400" progId="Equation.DSMT4">
                  <p:embed/>
                </p:oleObj>
              </mc:Choice>
              <mc:Fallback>
                <p:oleObj name="Equation" r:id="rId5" imgW="21841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25913" y="5395913"/>
                        <a:ext cx="21844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51423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Functions: Composition of Functions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583468"/>
              </p:ext>
            </p:extLst>
          </p:nvPr>
        </p:nvGraphicFramePr>
        <p:xfrm>
          <a:off x="3479800" y="2147888"/>
          <a:ext cx="5130800" cy="37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2" name="Equation" r:id="rId3" imgW="5130720" imgH="3708360" progId="Equation.DSMT4">
                  <p:embed/>
                </p:oleObj>
              </mc:Choice>
              <mc:Fallback>
                <p:oleObj name="Equation" r:id="rId3" imgW="5130720" imgH="3708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9800" y="2147888"/>
                        <a:ext cx="5130800" cy="370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208923"/>
              </p:ext>
            </p:extLst>
          </p:nvPr>
        </p:nvGraphicFramePr>
        <p:xfrm>
          <a:off x="1085850" y="3654425"/>
          <a:ext cx="10020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3" name="Equation" r:id="rId5" imgW="10020240" imgH="571320" progId="Equation.DSMT4">
                  <p:embed/>
                </p:oleObj>
              </mc:Choice>
              <mc:Fallback>
                <p:oleObj name="Equation" r:id="rId5" imgW="1002024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5850" y="3654425"/>
                        <a:ext cx="100203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80288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Functions: Composition of Functions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602117"/>
              </p:ext>
            </p:extLst>
          </p:nvPr>
        </p:nvGraphicFramePr>
        <p:xfrm>
          <a:off x="2667000" y="1373188"/>
          <a:ext cx="67564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2" name="Equation" r:id="rId3" imgW="6756120" imgH="5257800" progId="Equation.DSMT4">
                  <p:embed/>
                </p:oleObj>
              </mc:Choice>
              <mc:Fallback>
                <p:oleObj name="Equation" r:id="rId3" imgW="6756120" imgH="525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000" y="1373188"/>
                        <a:ext cx="6756400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53724"/>
              </p:ext>
            </p:extLst>
          </p:nvPr>
        </p:nvGraphicFramePr>
        <p:xfrm>
          <a:off x="1085850" y="3481388"/>
          <a:ext cx="10020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3" name="Equation" r:id="rId5" imgW="10020240" imgH="571320" progId="Equation.DSMT4">
                  <p:embed/>
                </p:oleObj>
              </mc:Choice>
              <mc:Fallback>
                <p:oleObj name="Equation" r:id="rId5" imgW="1002024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5850" y="3481388"/>
                        <a:ext cx="100203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90280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Functions:</a:t>
            </a:r>
            <a:br>
              <a:rPr lang="en-US" dirty="0" smtClean="0"/>
            </a:br>
            <a:r>
              <a:rPr lang="en-US" dirty="0" smtClean="0"/>
              <a:t>(5,3) </a:t>
            </a:r>
            <a:r>
              <a:rPr lang="en-US" dirty="0" err="1" smtClean="0"/>
              <a:t>2D</a:t>
            </a:r>
            <a:r>
              <a:rPr lang="en-US" dirty="0" smtClean="0"/>
              <a:t> Translation of 30 </a:t>
            </a:r>
            <a:r>
              <a:rPr lang="en-US" dirty="0"/>
              <a:t>Degree </a:t>
            </a:r>
            <a:r>
              <a:rPr lang="en-US" dirty="0" err="1"/>
              <a:t>2D</a:t>
            </a:r>
            <a:r>
              <a:rPr lang="en-US" dirty="0"/>
              <a:t> Rotation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271" y="1825625"/>
            <a:ext cx="4363458" cy="4351338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271" y="1825625"/>
            <a:ext cx="4363458" cy="4351338"/>
          </a:xfrm>
        </p:spPr>
      </p:pic>
    </p:spTree>
    <p:extLst>
      <p:ext uri="{BB962C8B-B14F-4D97-AF65-F5344CB8AC3E}">
        <p14:creationId xmlns:p14="http://schemas.microsoft.com/office/powerpoint/2010/main" val="4221142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Functions:</a:t>
            </a:r>
            <a:br>
              <a:rPr lang="en-US" dirty="0" smtClean="0"/>
            </a:br>
            <a:r>
              <a:rPr lang="en-US" dirty="0" smtClean="0"/>
              <a:t>(5,3) </a:t>
            </a:r>
            <a:r>
              <a:rPr lang="en-US" dirty="0" err="1" smtClean="0"/>
              <a:t>2D</a:t>
            </a:r>
            <a:r>
              <a:rPr lang="en-US" dirty="0" smtClean="0"/>
              <a:t> Translation of 30 </a:t>
            </a:r>
            <a:r>
              <a:rPr lang="en-US" dirty="0"/>
              <a:t>Degree </a:t>
            </a:r>
            <a:r>
              <a:rPr lang="en-US" dirty="0" err="1"/>
              <a:t>2D</a:t>
            </a:r>
            <a:r>
              <a:rPr lang="en-US" dirty="0"/>
              <a:t> Rotation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271" y="1825625"/>
            <a:ext cx="4363458" cy="4351337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286" y="1893357"/>
            <a:ext cx="4571428" cy="4215873"/>
          </a:xfrm>
        </p:spPr>
      </p:pic>
    </p:spTree>
    <p:extLst>
      <p:ext uri="{BB962C8B-B14F-4D97-AF65-F5344CB8AC3E}">
        <p14:creationId xmlns:p14="http://schemas.microsoft.com/office/powerpoint/2010/main" val="8742608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Functions:</a:t>
            </a:r>
            <a:br>
              <a:rPr lang="en-US" dirty="0" smtClean="0"/>
            </a:br>
            <a:r>
              <a:rPr lang="en-US" dirty="0" smtClean="0"/>
              <a:t>(5,3) </a:t>
            </a:r>
            <a:r>
              <a:rPr lang="en-US" dirty="0" err="1" smtClean="0"/>
              <a:t>2D</a:t>
            </a:r>
            <a:r>
              <a:rPr lang="en-US" dirty="0" smtClean="0"/>
              <a:t> Translation of 30 </a:t>
            </a:r>
            <a:r>
              <a:rPr lang="en-US" dirty="0"/>
              <a:t>Degree </a:t>
            </a:r>
            <a:r>
              <a:rPr lang="en-US" dirty="0" err="1"/>
              <a:t>2D</a:t>
            </a:r>
            <a:r>
              <a:rPr lang="en-US" dirty="0"/>
              <a:t> Rotation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271" y="1825625"/>
            <a:ext cx="4363458" cy="4351338"/>
          </a:xfrm>
        </p:spPr>
      </p:pic>
      <p:pic>
        <p:nvPicPr>
          <p:cNvPr id="7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86" y="1893357"/>
            <a:ext cx="4571428" cy="4215873"/>
          </a:xfrm>
        </p:spPr>
      </p:pic>
    </p:spTree>
    <p:extLst>
      <p:ext uri="{BB962C8B-B14F-4D97-AF65-F5344CB8AC3E}">
        <p14:creationId xmlns:p14="http://schemas.microsoft.com/office/powerpoint/2010/main" val="18998010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Functions:</a:t>
            </a:r>
            <a:br>
              <a:rPr lang="en-US" dirty="0"/>
            </a:br>
            <a:r>
              <a:rPr lang="en-US" dirty="0"/>
              <a:t>(5,3) </a:t>
            </a:r>
            <a:r>
              <a:rPr lang="en-US" dirty="0" err="1"/>
              <a:t>2D</a:t>
            </a:r>
            <a:r>
              <a:rPr lang="en-US" dirty="0"/>
              <a:t> Translation of 30 Degree </a:t>
            </a:r>
            <a:r>
              <a:rPr lang="en-US" dirty="0" err="1"/>
              <a:t>2D</a:t>
            </a:r>
            <a:r>
              <a:rPr lang="en-US" dirty="0"/>
              <a:t> Rotation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083112"/>
              </p:ext>
            </p:extLst>
          </p:nvPr>
        </p:nvGraphicFramePr>
        <p:xfrm>
          <a:off x="2895600" y="1943100"/>
          <a:ext cx="64008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Equation" r:id="rId3" imgW="6400800" imgH="4572000" progId="Equation.DSMT4">
                  <p:embed/>
                </p:oleObj>
              </mc:Choice>
              <mc:Fallback>
                <p:oleObj name="Equation" r:id="rId3" imgW="6400800" imgH="4572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5600" y="1943100"/>
                        <a:ext cx="6400800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66162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Either Level Sets or Normal Vectors can be used for linear classification.</a:t>
            </a:r>
          </a:p>
          <a:p>
            <a:r>
              <a:rPr lang="en-US" dirty="0" smtClean="0"/>
              <a:t>Both Levels Sets and Normal Vectors convert information into Real Numbers in order to classify that data based on negative, zero, or positive values.</a:t>
            </a:r>
          </a:p>
          <a:p>
            <a:r>
              <a:rPr lang="en-US" dirty="0" smtClean="0"/>
              <a:t>Rotations and Translations are some of the types of linear transformations that allow for Level Sets and Normal Vectors to be modified to change the way data is classified.</a:t>
            </a:r>
          </a:p>
          <a:p>
            <a:r>
              <a:rPr lang="en-US" dirty="0" smtClean="0"/>
              <a:t>Order of applying Rotations and Translations matters.  If you want to rotate a function around its translation point, apply the Rotation first followed by the Translation.  If you want to rotate a function around the origin, apply the Translation first followed by the Rotation.</a:t>
            </a:r>
          </a:p>
          <a:p>
            <a:r>
              <a:rPr lang="en-US" dirty="0" smtClean="0"/>
              <a:t>Levels Sets and Normal Vectors can be used for Binary Space Partitioning.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79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Statement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Given:</a:t>
            </a:r>
            <a:br>
              <a:rPr lang="en-US" dirty="0" smtClean="0"/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{-4.68306,  4.355  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 1.52441,  4.36277},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 7.59389, -5.7927 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{-2.79211,  4.16882},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 0.834487, 9.66578},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{-3.53218, -5.89357},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{-0.368558,-9.04035},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{-5.7306,  -7.24471},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{1.00427,  -5.10584},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{-5.10852,  7.87084}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86" y="1825625"/>
            <a:ext cx="4400228" cy="4351338"/>
          </a:xfrm>
        </p:spPr>
      </p:pic>
    </p:spTree>
    <p:extLst>
      <p:ext uri="{BB962C8B-B14F-4D97-AF65-F5344CB8AC3E}">
        <p14:creationId xmlns:p14="http://schemas.microsoft.com/office/powerpoint/2010/main" val="279919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Statement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Given:</a:t>
            </a:r>
            <a:br>
              <a:rPr lang="en-US" dirty="0" smtClean="0"/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{-4.68306,  4.355  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 1.52441,  4.36277},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 7.59389, -5.7927 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{-2.79211,  4.16882},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 0.834487, 9.66578},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{-3.53218, -5.89357},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{-0.368558,-9.04035},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{-5.7306,  -7.24471},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{1.00427,  -5.10584},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{-5.10852,  7.87084}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86" y="1825625"/>
            <a:ext cx="4400228" cy="4351337"/>
          </a:xfrm>
        </p:spPr>
      </p:pic>
    </p:spTree>
    <p:extLst>
      <p:ext uri="{BB962C8B-B14F-4D97-AF65-F5344CB8AC3E}">
        <p14:creationId xmlns:p14="http://schemas.microsoft.com/office/powerpoint/2010/main" val="289252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651565"/>
              </p:ext>
            </p:extLst>
          </p:nvPr>
        </p:nvGraphicFramePr>
        <p:xfrm>
          <a:off x="825500" y="1828800"/>
          <a:ext cx="10541000" cy="439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Equation" r:id="rId3" imgW="10540800" imgH="4394160" progId="Equation.DSMT4">
                  <p:embed/>
                </p:oleObj>
              </mc:Choice>
              <mc:Fallback>
                <p:oleObj name="Equation" r:id="rId3" imgW="10540800" imgH="4394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5500" y="1828800"/>
                        <a:ext cx="10541000" cy="439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 of a Plane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3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 of a Plane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7" y="1825625"/>
            <a:ext cx="3986886" cy="4351338"/>
          </a:xfr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524077"/>
              </p:ext>
            </p:extLst>
          </p:nvPr>
        </p:nvGraphicFramePr>
        <p:xfrm>
          <a:off x="5969000" y="1716088"/>
          <a:ext cx="55880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Equation" r:id="rId4" imgW="5587920" imgH="4572000" progId="Equation.DSMT4">
                  <p:embed/>
                </p:oleObj>
              </mc:Choice>
              <mc:Fallback>
                <p:oleObj name="Equation" r:id="rId4" imgW="5587920" imgH="4572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69000" y="1716088"/>
                        <a:ext cx="5588000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850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680</Words>
  <Application>Microsoft Office PowerPoint</Application>
  <PresentationFormat>Widescreen</PresentationFormat>
  <Paragraphs>151</Paragraphs>
  <Slides>58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Calibri</vt:lpstr>
      <vt:lpstr>Cambria Math</vt:lpstr>
      <vt:lpstr>Arial</vt:lpstr>
      <vt:lpstr>Calibri Light</vt:lpstr>
      <vt:lpstr>Courier New</vt:lpstr>
      <vt:lpstr>Courier</vt:lpstr>
      <vt:lpstr>Office Theme</vt:lpstr>
      <vt:lpstr>Equation</vt:lpstr>
      <vt:lpstr>Introduction to the Mathematics of Classification Part 1</vt:lpstr>
      <vt:lpstr>Agenda</vt:lpstr>
      <vt:lpstr>If Statement</vt:lpstr>
      <vt:lpstr>If Statement</vt:lpstr>
      <vt:lpstr>If Statement</vt:lpstr>
      <vt:lpstr>If Statement</vt:lpstr>
      <vt:lpstr>If Statement</vt:lpstr>
      <vt:lpstr>Equation of a Plane</vt:lpstr>
      <vt:lpstr>Equation of a Plane</vt:lpstr>
      <vt:lpstr>Level Set</vt:lpstr>
      <vt:lpstr>Level Set</vt:lpstr>
      <vt:lpstr>Level Set</vt:lpstr>
      <vt:lpstr>Level Set</vt:lpstr>
      <vt:lpstr>Normal Vector</vt:lpstr>
      <vt:lpstr>Equation of a Plane: Origin</vt:lpstr>
      <vt:lpstr>Equation of a Plane: Normal Vector</vt:lpstr>
      <vt:lpstr>Normal Vector</vt:lpstr>
      <vt:lpstr>Normal Vector: Normalized in 2D</vt:lpstr>
      <vt:lpstr>Normal Vector</vt:lpstr>
      <vt:lpstr>Normal Vector</vt:lpstr>
      <vt:lpstr>Normal Vector</vt:lpstr>
      <vt:lpstr>Normal Vector</vt:lpstr>
      <vt:lpstr>Functions</vt:lpstr>
      <vt:lpstr>Functions</vt:lpstr>
      <vt:lpstr>Rotation</vt:lpstr>
      <vt:lpstr>Rotation</vt:lpstr>
      <vt:lpstr>Rotation</vt:lpstr>
      <vt:lpstr>Functions</vt:lpstr>
      <vt:lpstr>Functions</vt:lpstr>
      <vt:lpstr>Functions: Composition of Functions</vt:lpstr>
      <vt:lpstr>Functions: 30 Degree 2D Rotation</vt:lpstr>
      <vt:lpstr>Functions: 30 Degree 2D Rotation</vt:lpstr>
      <vt:lpstr>Functions: 30 Degree 2D Rotation</vt:lpstr>
      <vt:lpstr>Functions: 30 Degree 2D Rotation</vt:lpstr>
      <vt:lpstr>Functions: 30 Degree 2D Rotation</vt:lpstr>
      <vt:lpstr>Functions: 30 Degree 2D Rotation</vt:lpstr>
      <vt:lpstr>Functions: 30 Degree 2D Rotation/Level Set</vt:lpstr>
      <vt:lpstr>Level Sets / Normal Vector</vt:lpstr>
      <vt:lpstr>Level Sets / Normal Vector</vt:lpstr>
      <vt:lpstr>Level Sets / Normal Vector</vt:lpstr>
      <vt:lpstr>If Statement: 30 Degree 2D Rotation/Level Set</vt:lpstr>
      <vt:lpstr>If Statement: 30 Degree 2D Rotation/Level Set</vt:lpstr>
      <vt:lpstr>If Statement: 30 Degree 2D Rotation/Level Set</vt:lpstr>
      <vt:lpstr>If Statement: θ Degree 2D Rotation/Level Set</vt:lpstr>
      <vt:lpstr>If Statement: θ Degree 2D Rotation/Level Set</vt:lpstr>
      <vt:lpstr>If Statement: θ Degree 2D Rotation/Level Set</vt:lpstr>
      <vt:lpstr>Translation</vt:lpstr>
      <vt:lpstr>Translation</vt:lpstr>
      <vt:lpstr>Translation</vt:lpstr>
      <vt:lpstr>Translation</vt:lpstr>
      <vt:lpstr>Translation</vt:lpstr>
      <vt:lpstr>Functions: Composition of Functions</vt:lpstr>
      <vt:lpstr>Functions: Composition of Functions</vt:lpstr>
      <vt:lpstr>Functions: (5,3) 2D Translation of 30 Degree 2D Rotation</vt:lpstr>
      <vt:lpstr>Functions: (5,3) 2D Translation of 30 Degree 2D Rotation</vt:lpstr>
      <vt:lpstr>Functions: (5,3) 2D Translation of 30 Degree 2D Rotation</vt:lpstr>
      <vt:lpstr>Functions: (5,3) 2D Translation of 30 Degree 2D Rotation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Artificial Intelligence (CAP 4601)</dc:title>
  <dc:creator>Joshua Burkholder</dc:creator>
  <cp:lastModifiedBy>Joshua Burkholder</cp:lastModifiedBy>
  <cp:revision>136</cp:revision>
  <dcterms:created xsi:type="dcterms:W3CDTF">2013-05-14T23:54:32Z</dcterms:created>
  <dcterms:modified xsi:type="dcterms:W3CDTF">2013-05-25T12:50:02Z</dcterms:modified>
</cp:coreProperties>
</file>